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7"/>
  </p:notesMasterIdLst>
  <p:sldIdLst>
    <p:sldId id="256" r:id="rId2"/>
    <p:sldId id="302" r:id="rId3"/>
    <p:sldId id="303" r:id="rId4"/>
    <p:sldId id="316" r:id="rId5"/>
    <p:sldId id="308" r:id="rId6"/>
    <p:sldId id="304" r:id="rId7"/>
    <p:sldId id="257" r:id="rId8"/>
    <p:sldId id="258" r:id="rId9"/>
    <p:sldId id="259" r:id="rId10"/>
    <p:sldId id="260" r:id="rId11"/>
    <p:sldId id="261" r:id="rId12"/>
    <p:sldId id="262" r:id="rId13"/>
    <p:sldId id="263" r:id="rId14"/>
    <p:sldId id="264" r:id="rId15"/>
    <p:sldId id="265" r:id="rId16"/>
    <p:sldId id="266" r:id="rId17"/>
    <p:sldId id="267" r:id="rId18"/>
    <p:sldId id="305" r:id="rId19"/>
    <p:sldId id="306" r:id="rId20"/>
    <p:sldId id="268" r:id="rId21"/>
    <p:sldId id="269" r:id="rId22"/>
    <p:sldId id="270" r:id="rId23"/>
    <p:sldId id="271" r:id="rId24"/>
    <p:sldId id="272" r:id="rId25"/>
    <p:sldId id="273" r:id="rId26"/>
    <p:sldId id="274" r:id="rId27"/>
    <p:sldId id="275" r:id="rId28"/>
    <p:sldId id="276" r:id="rId29"/>
    <p:sldId id="307" r:id="rId30"/>
    <p:sldId id="319" r:id="rId31"/>
    <p:sldId id="320" r:id="rId32"/>
    <p:sldId id="321" r:id="rId33"/>
    <p:sldId id="322" r:id="rId34"/>
    <p:sldId id="323" r:id="rId35"/>
    <p:sldId id="324" r:id="rId36"/>
    <p:sldId id="325" r:id="rId37"/>
    <p:sldId id="326" r:id="rId38"/>
    <p:sldId id="327" r:id="rId39"/>
    <p:sldId id="328" r:id="rId40"/>
    <p:sldId id="329" r:id="rId41"/>
    <p:sldId id="332" r:id="rId42"/>
    <p:sldId id="333" r:id="rId43"/>
    <p:sldId id="334" r:id="rId44"/>
    <p:sldId id="335" r:id="rId45"/>
    <p:sldId id="336" r:id="rId46"/>
    <p:sldId id="309" r:id="rId47"/>
    <p:sldId id="288" r:id="rId48"/>
    <p:sldId id="289" r:id="rId49"/>
    <p:sldId id="290" r:id="rId50"/>
    <p:sldId id="291" r:id="rId51"/>
    <p:sldId id="292" r:id="rId52"/>
    <p:sldId id="293" r:id="rId53"/>
    <p:sldId id="294" r:id="rId54"/>
    <p:sldId id="295" r:id="rId55"/>
    <p:sldId id="296" r:id="rId56"/>
    <p:sldId id="310" r:id="rId57"/>
    <p:sldId id="298" r:id="rId58"/>
    <p:sldId id="299" r:id="rId59"/>
    <p:sldId id="300" r:id="rId60"/>
    <p:sldId id="314" r:id="rId61"/>
    <p:sldId id="301" r:id="rId62"/>
    <p:sldId id="315" r:id="rId63"/>
    <p:sldId id="312" r:id="rId64"/>
    <p:sldId id="311" r:id="rId65"/>
    <p:sldId id="313" r:id="rId66"/>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2" autoAdjust="0"/>
    <p:restoredTop sz="94660"/>
  </p:normalViewPr>
  <p:slideViewPr>
    <p:cSldViewPr snapToGrid="0">
      <p:cViewPr varScale="1">
        <p:scale>
          <a:sx n="110" d="100"/>
          <a:sy n="110" d="100"/>
        </p:scale>
        <p:origin x="120"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D3019-FF8E-4488-9CDB-2CCB2686FAFE}" type="datetimeFigureOut">
              <a:rPr lang="cs-CZ" smtClean="0"/>
              <a:t>11.03.2025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6A3761-8AF1-481C-9BD4-125E59F8187D}" type="slidenum">
              <a:rPr lang="cs-CZ" smtClean="0"/>
              <a:t>‹#›</a:t>
            </a:fld>
            <a:endParaRPr lang="cs-CZ"/>
          </a:p>
        </p:txBody>
      </p:sp>
    </p:spTree>
    <p:extLst>
      <p:ext uri="{BB962C8B-B14F-4D97-AF65-F5344CB8AC3E}">
        <p14:creationId xmlns:p14="http://schemas.microsoft.com/office/powerpoint/2010/main" val="4072738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49B90F-7544-821C-09D2-12A99D23A653}"/>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D77CCCFE-2AFB-4915-D542-C87E9FA3C4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C43895C9-D595-AF79-544D-07B1B64067F0}"/>
              </a:ext>
            </a:extLst>
          </p:cNvPr>
          <p:cNvSpPr>
            <a:spLocks noGrp="1"/>
          </p:cNvSpPr>
          <p:nvPr>
            <p:ph type="dt" sz="half" idx="10"/>
          </p:nvPr>
        </p:nvSpPr>
        <p:spPr/>
        <p:txBody>
          <a:bodyPr/>
          <a:lstStyle/>
          <a:p>
            <a:fld id="{1AD346D5-1D59-4D29-9F00-DF0E47E7D805}" type="datetime1">
              <a:rPr lang="cs-CZ" smtClean="0"/>
              <a:t>11.03.2025</a:t>
            </a:fld>
            <a:endParaRPr lang="cs-CZ"/>
          </a:p>
        </p:txBody>
      </p:sp>
      <p:sp>
        <p:nvSpPr>
          <p:cNvPr id="5" name="Zástupný symbol pro zápatí 4">
            <a:extLst>
              <a:ext uri="{FF2B5EF4-FFF2-40B4-BE49-F238E27FC236}">
                <a16:creationId xmlns:a16="http://schemas.microsoft.com/office/drawing/2014/main" id="{0262EA83-9EAA-5830-C023-7A96E3546B04}"/>
              </a:ext>
            </a:extLst>
          </p:cNvPr>
          <p:cNvSpPr>
            <a:spLocks noGrp="1"/>
          </p:cNvSpPr>
          <p:nvPr>
            <p:ph type="ftr" sz="quarter" idx="11"/>
          </p:nvPr>
        </p:nvSpPr>
        <p:spPr/>
        <p:txBody>
          <a:body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77CE465D-5011-AB01-0CC4-105A34D1EC02}"/>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4843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116FD7-4EC8-17BB-19EE-294C75FE3301}"/>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B746B69C-3BDC-63DF-4039-DB11A2FA82AE}"/>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4A3AD34D-7CE7-1C4B-534F-C294061DEB71}"/>
              </a:ext>
            </a:extLst>
          </p:cNvPr>
          <p:cNvSpPr>
            <a:spLocks noGrp="1"/>
          </p:cNvSpPr>
          <p:nvPr>
            <p:ph type="dt" sz="half" idx="10"/>
          </p:nvPr>
        </p:nvSpPr>
        <p:spPr/>
        <p:txBody>
          <a:bodyPr/>
          <a:lstStyle/>
          <a:p>
            <a:fld id="{D9B7F56A-4EB8-4691-8344-587B99321455}" type="datetime1">
              <a:rPr lang="cs-CZ" smtClean="0"/>
              <a:t>11.03.2025</a:t>
            </a:fld>
            <a:endParaRPr lang="cs-CZ"/>
          </a:p>
        </p:txBody>
      </p:sp>
      <p:sp>
        <p:nvSpPr>
          <p:cNvPr id="5" name="Zástupný symbol pro zápatí 4">
            <a:extLst>
              <a:ext uri="{FF2B5EF4-FFF2-40B4-BE49-F238E27FC236}">
                <a16:creationId xmlns:a16="http://schemas.microsoft.com/office/drawing/2014/main" id="{3E3684F7-E0EC-0E26-FD23-4ECCAE66ACCA}"/>
              </a:ext>
            </a:extLst>
          </p:cNvPr>
          <p:cNvSpPr>
            <a:spLocks noGrp="1"/>
          </p:cNvSpPr>
          <p:nvPr>
            <p:ph type="ftr" sz="quarter" idx="11"/>
          </p:nvPr>
        </p:nvSpPr>
        <p:spPr/>
        <p:txBody>
          <a:body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AA38BD95-FC8A-68B6-8AFD-F824D5A1AEC9}"/>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2698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9E78C666-6713-CD4E-8FCF-8387CFD04294}"/>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C43D9113-4C45-3E33-D49F-2A651B266502}"/>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C5BF0D44-1DC6-6BB8-F209-BEF605352B1E}"/>
              </a:ext>
            </a:extLst>
          </p:cNvPr>
          <p:cNvSpPr>
            <a:spLocks noGrp="1"/>
          </p:cNvSpPr>
          <p:nvPr>
            <p:ph type="dt" sz="half" idx="10"/>
          </p:nvPr>
        </p:nvSpPr>
        <p:spPr/>
        <p:txBody>
          <a:bodyPr/>
          <a:lstStyle/>
          <a:p>
            <a:fld id="{DF216646-F7D4-43C4-B411-80BE7C572ABC}" type="datetime1">
              <a:rPr lang="cs-CZ" smtClean="0"/>
              <a:t>11.03.2025</a:t>
            </a:fld>
            <a:endParaRPr lang="cs-CZ"/>
          </a:p>
        </p:txBody>
      </p:sp>
      <p:sp>
        <p:nvSpPr>
          <p:cNvPr id="5" name="Zástupný symbol pro zápatí 4">
            <a:extLst>
              <a:ext uri="{FF2B5EF4-FFF2-40B4-BE49-F238E27FC236}">
                <a16:creationId xmlns:a16="http://schemas.microsoft.com/office/drawing/2014/main" id="{27816F33-7E80-FB5E-BC41-6CCCAEDF4F2F}"/>
              </a:ext>
            </a:extLst>
          </p:cNvPr>
          <p:cNvSpPr>
            <a:spLocks noGrp="1"/>
          </p:cNvSpPr>
          <p:nvPr>
            <p:ph type="ftr" sz="quarter" idx="11"/>
          </p:nvPr>
        </p:nvSpPr>
        <p:spPr/>
        <p:txBody>
          <a:body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4C765F76-B76F-8B86-2565-99DE3BB4DFB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98684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0066DC-363B-5FBA-CD99-189E572CFB6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449058A-2EF8-11A1-D4E8-37B4840873F4}"/>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5B65117-B6BF-BF01-E9E4-84B44E02CA88}"/>
              </a:ext>
            </a:extLst>
          </p:cNvPr>
          <p:cNvSpPr>
            <a:spLocks noGrp="1"/>
          </p:cNvSpPr>
          <p:nvPr>
            <p:ph type="dt" sz="half" idx="10"/>
          </p:nvPr>
        </p:nvSpPr>
        <p:spPr/>
        <p:txBody>
          <a:bodyPr/>
          <a:lstStyle/>
          <a:p>
            <a:fld id="{FF027247-DAB6-42AE-B3FA-C150351898C1}" type="datetime1">
              <a:rPr lang="cs-CZ" smtClean="0"/>
              <a:t>11.03.2025</a:t>
            </a:fld>
            <a:endParaRPr lang="cs-CZ"/>
          </a:p>
        </p:txBody>
      </p:sp>
      <p:sp>
        <p:nvSpPr>
          <p:cNvPr id="5" name="Zástupný symbol pro zápatí 4">
            <a:extLst>
              <a:ext uri="{FF2B5EF4-FFF2-40B4-BE49-F238E27FC236}">
                <a16:creationId xmlns:a16="http://schemas.microsoft.com/office/drawing/2014/main" id="{375699E5-8325-B418-219F-A8C7A7A11A87}"/>
              </a:ext>
            </a:extLst>
          </p:cNvPr>
          <p:cNvSpPr>
            <a:spLocks noGrp="1"/>
          </p:cNvSpPr>
          <p:nvPr>
            <p:ph type="ftr" sz="quarter" idx="11"/>
          </p:nvPr>
        </p:nvSpPr>
        <p:spPr/>
        <p:txBody>
          <a:body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F5D32D8E-650D-F902-202F-2462E53AA615}"/>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69677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086423-8094-60BE-80EC-E1C0FE00B84A}"/>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1DC010F5-1791-18B5-5E6F-C427F3E07A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D00714F7-53D1-A5F3-F88F-80B745D0854D}"/>
              </a:ext>
            </a:extLst>
          </p:cNvPr>
          <p:cNvSpPr>
            <a:spLocks noGrp="1"/>
          </p:cNvSpPr>
          <p:nvPr>
            <p:ph type="dt" sz="half" idx="10"/>
          </p:nvPr>
        </p:nvSpPr>
        <p:spPr/>
        <p:txBody>
          <a:bodyPr/>
          <a:lstStyle/>
          <a:p>
            <a:fld id="{F57AFA7C-80FD-4FEF-BDD1-FB6534BFB372}" type="datetime1">
              <a:rPr lang="cs-CZ" smtClean="0"/>
              <a:t>11.03.2025</a:t>
            </a:fld>
            <a:endParaRPr lang="cs-CZ"/>
          </a:p>
        </p:txBody>
      </p:sp>
      <p:sp>
        <p:nvSpPr>
          <p:cNvPr id="5" name="Zástupný symbol pro zápatí 4">
            <a:extLst>
              <a:ext uri="{FF2B5EF4-FFF2-40B4-BE49-F238E27FC236}">
                <a16:creationId xmlns:a16="http://schemas.microsoft.com/office/drawing/2014/main" id="{9119090D-177B-AA4B-D28A-7478B4101C00}"/>
              </a:ext>
            </a:extLst>
          </p:cNvPr>
          <p:cNvSpPr>
            <a:spLocks noGrp="1"/>
          </p:cNvSpPr>
          <p:nvPr>
            <p:ph type="ftr" sz="quarter" idx="11"/>
          </p:nvPr>
        </p:nvSpPr>
        <p:spPr/>
        <p:txBody>
          <a:body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10D78634-5148-7BCD-4B8E-023C4DB9782C}"/>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4037861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B8D016-31F7-83A5-F692-E947EC650268}"/>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DD26D919-9A9E-8DF4-E75A-9AB93CFA744A}"/>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F81D10BF-BC99-E83B-5267-3C14ED50D715}"/>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454A6B23-4030-2AEE-8DE4-E223F7FD7306}"/>
              </a:ext>
            </a:extLst>
          </p:cNvPr>
          <p:cNvSpPr>
            <a:spLocks noGrp="1"/>
          </p:cNvSpPr>
          <p:nvPr>
            <p:ph type="dt" sz="half" idx="10"/>
          </p:nvPr>
        </p:nvSpPr>
        <p:spPr/>
        <p:txBody>
          <a:bodyPr/>
          <a:lstStyle/>
          <a:p>
            <a:fld id="{533E8B15-A422-4E37-8D53-1D28E61B10CE}" type="datetime1">
              <a:rPr lang="cs-CZ" smtClean="0"/>
              <a:t>11.03.2025</a:t>
            </a:fld>
            <a:endParaRPr lang="cs-CZ"/>
          </a:p>
        </p:txBody>
      </p:sp>
      <p:sp>
        <p:nvSpPr>
          <p:cNvPr id="6" name="Zástupný symbol pro zápatí 5">
            <a:extLst>
              <a:ext uri="{FF2B5EF4-FFF2-40B4-BE49-F238E27FC236}">
                <a16:creationId xmlns:a16="http://schemas.microsoft.com/office/drawing/2014/main" id="{840C5847-69D4-DD28-18A8-E284383253E0}"/>
              </a:ext>
            </a:extLst>
          </p:cNvPr>
          <p:cNvSpPr>
            <a:spLocks noGrp="1"/>
          </p:cNvSpPr>
          <p:nvPr>
            <p:ph type="ftr" sz="quarter" idx="11"/>
          </p:nvPr>
        </p:nvSpPr>
        <p:spPr/>
        <p:txBody>
          <a:bodyPr/>
          <a:lstStyle/>
          <a:p>
            <a:r>
              <a:rPr lang="cs-CZ" smtClean="0"/>
              <a:t>Kurz oceńování lesa a rostlinstva</a:t>
            </a:r>
            <a:endParaRPr lang="cs-CZ"/>
          </a:p>
        </p:txBody>
      </p:sp>
      <p:sp>
        <p:nvSpPr>
          <p:cNvPr id="7" name="Zástupný symbol pro číslo snímku 6">
            <a:extLst>
              <a:ext uri="{FF2B5EF4-FFF2-40B4-BE49-F238E27FC236}">
                <a16:creationId xmlns:a16="http://schemas.microsoft.com/office/drawing/2014/main" id="{3A9C0CC0-0468-EAE7-C360-42E8B12C7FA8}"/>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518797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22FE6C-ECEA-8088-0322-ED730A7BDBE5}"/>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EA9964D2-FE5D-47FA-27BA-27C143CF74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9AE715ED-3113-F372-9E60-F17C7D2A3B72}"/>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0750943F-C37E-2677-2CE3-72C30A8623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81E007D4-FB81-40B8-44B2-7B70EBDF8838}"/>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5DA7AEC9-13FF-43FD-DA76-DC47B2815C0A}"/>
              </a:ext>
            </a:extLst>
          </p:cNvPr>
          <p:cNvSpPr>
            <a:spLocks noGrp="1"/>
          </p:cNvSpPr>
          <p:nvPr>
            <p:ph type="dt" sz="half" idx="10"/>
          </p:nvPr>
        </p:nvSpPr>
        <p:spPr/>
        <p:txBody>
          <a:bodyPr/>
          <a:lstStyle/>
          <a:p>
            <a:fld id="{3679B14E-ACED-4D58-8156-EE4525E074F5}" type="datetime1">
              <a:rPr lang="cs-CZ" smtClean="0"/>
              <a:t>11.03.2025</a:t>
            </a:fld>
            <a:endParaRPr lang="cs-CZ"/>
          </a:p>
        </p:txBody>
      </p:sp>
      <p:sp>
        <p:nvSpPr>
          <p:cNvPr id="8" name="Zástupný symbol pro zápatí 7">
            <a:extLst>
              <a:ext uri="{FF2B5EF4-FFF2-40B4-BE49-F238E27FC236}">
                <a16:creationId xmlns:a16="http://schemas.microsoft.com/office/drawing/2014/main" id="{8AC7D700-02F4-B3B3-8428-6CC88007BACC}"/>
              </a:ext>
            </a:extLst>
          </p:cNvPr>
          <p:cNvSpPr>
            <a:spLocks noGrp="1"/>
          </p:cNvSpPr>
          <p:nvPr>
            <p:ph type="ftr" sz="quarter" idx="11"/>
          </p:nvPr>
        </p:nvSpPr>
        <p:spPr/>
        <p:txBody>
          <a:bodyPr/>
          <a:lstStyle/>
          <a:p>
            <a:r>
              <a:rPr lang="cs-CZ" smtClean="0"/>
              <a:t>Kurz oceńování lesa a rostlinstva</a:t>
            </a:r>
            <a:endParaRPr lang="cs-CZ"/>
          </a:p>
        </p:txBody>
      </p:sp>
      <p:sp>
        <p:nvSpPr>
          <p:cNvPr id="9" name="Zástupný symbol pro číslo snímku 8">
            <a:extLst>
              <a:ext uri="{FF2B5EF4-FFF2-40B4-BE49-F238E27FC236}">
                <a16:creationId xmlns:a16="http://schemas.microsoft.com/office/drawing/2014/main" id="{97638EB8-29E7-21A3-FEFD-B1F796C649A7}"/>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0996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D416763-493D-A3C8-0D92-9533048C66DD}"/>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982E7B67-B555-2D14-0DF9-1F044FAC740B}"/>
              </a:ext>
            </a:extLst>
          </p:cNvPr>
          <p:cNvSpPr>
            <a:spLocks noGrp="1"/>
          </p:cNvSpPr>
          <p:nvPr>
            <p:ph type="dt" sz="half" idx="10"/>
          </p:nvPr>
        </p:nvSpPr>
        <p:spPr/>
        <p:txBody>
          <a:bodyPr/>
          <a:lstStyle/>
          <a:p>
            <a:fld id="{42E338B5-D9FF-4F28-BBD9-84573E0C04E8}" type="datetime1">
              <a:rPr lang="cs-CZ" smtClean="0"/>
              <a:t>11.03.2025</a:t>
            </a:fld>
            <a:endParaRPr lang="cs-CZ"/>
          </a:p>
        </p:txBody>
      </p:sp>
      <p:sp>
        <p:nvSpPr>
          <p:cNvPr id="4" name="Zástupný symbol pro zápatí 3">
            <a:extLst>
              <a:ext uri="{FF2B5EF4-FFF2-40B4-BE49-F238E27FC236}">
                <a16:creationId xmlns:a16="http://schemas.microsoft.com/office/drawing/2014/main" id="{771FF367-ED85-9A65-4A6C-4D3498C172D7}"/>
              </a:ext>
            </a:extLst>
          </p:cNvPr>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a:extLst>
              <a:ext uri="{FF2B5EF4-FFF2-40B4-BE49-F238E27FC236}">
                <a16:creationId xmlns:a16="http://schemas.microsoft.com/office/drawing/2014/main" id="{2667955B-BBBD-CE4A-9618-AF952FA8B174}"/>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110902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0A0D7C1-5954-A5E5-585E-F5016DA87999}"/>
              </a:ext>
            </a:extLst>
          </p:cNvPr>
          <p:cNvSpPr>
            <a:spLocks noGrp="1"/>
          </p:cNvSpPr>
          <p:nvPr>
            <p:ph type="dt" sz="half" idx="10"/>
          </p:nvPr>
        </p:nvSpPr>
        <p:spPr/>
        <p:txBody>
          <a:bodyPr/>
          <a:lstStyle/>
          <a:p>
            <a:fld id="{3ACAEFB2-AD70-4D3B-878A-B7F0FD8BD169}" type="datetime1">
              <a:rPr lang="cs-CZ" smtClean="0"/>
              <a:t>11.03.2025</a:t>
            </a:fld>
            <a:endParaRPr lang="cs-CZ"/>
          </a:p>
        </p:txBody>
      </p:sp>
      <p:sp>
        <p:nvSpPr>
          <p:cNvPr id="3" name="Zástupný symbol pro zápatí 2">
            <a:extLst>
              <a:ext uri="{FF2B5EF4-FFF2-40B4-BE49-F238E27FC236}">
                <a16:creationId xmlns:a16="http://schemas.microsoft.com/office/drawing/2014/main" id="{8304133B-99AF-136E-2E4C-112427BEED52}"/>
              </a:ext>
            </a:extLst>
          </p:cNvPr>
          <p:cNvSpPr>
            <a:spLocks noGrp="1"/>
          </p:cNvSpPr>
          <p:nvPr>
            <p:ph type="ftr" sz="quarter" idx="11"/>
          </p:nvPr>
        </p:nvSpPr>
        <p:spPr/>
        <p:txBody>
          <a:bodyPr/>
          <a:lstStyle/>
          <a:p>
            <a:r>
              <a:rPr lang="cs-CZ" smtClean="0"/>
              <a:t>Kurz oceńování lesa a rostlinstva</a:t>
            </a:r>
            <a:endParaRPr lang="cs-CZ"/>
          </a:p>
        </p:txBody>
      </p:sp>
      <p:sp>
        <p:nvSpPr>
          <p:cNvPr id="4" name="Zástupný symbol pro číslo snímku 3">
            <a:extLst>
              <a:ext uri="{FF2B5EF4-FFF2-40B4-BE49-F238E27FC236}">
                <a16:creationId xmlns:a16="http://schemas.microsoft.com/office/drawing/2014/main" id="{3CD3A452-D391-9CCB-AC88-39B076B5907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16767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F2B2CC-B2C2-28CC-8AD0-1814F00CA937}"/>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08A78A9-2AA5-E001-CE56-565B492B78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25AD5AD1-308E-D56B-0F15-A93A65678D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AE791DD3-C023-4DD2-E2C9-F54A2D3112DE}"/>
              </a:ext>
            </a:extLst>
          </p:cNvPr>
          <p:cNvSpPr>
            <a:spLocks noGrp="1"/>
          </p:cNvSpPr>
          <p:nvPr>
            <p:ph type="dt" sz="half" idx="10"/>
          </p:nvPr>
        </p:nvSpPr>
        <p:spPr/>
        <p:txBody>
          <a:bodyPr/>
          <a:lstStyle/>
          <a:p>
            <a:fld id="{0CF67D2C-E811-4145-A340-73D54A01957F}" type="datetime1">
              <a:rPr lang="cs-CZ" smtClean="0"/>
              <a:t>11.03.2025</a:t>
            </a:fld>
            <a:endParaRPr lang="cs-CZ"/>
          </a:p>
        </p:txBody>
      </p:sp>
      <p:sp>
        <p:nvSpPr>
          <p:cNvPr id="6" name="Zástupný symbol pro zápatí 5">
            <a:extLst>
              <a:ext uri="{FF2B5EF4-FFF2-40B4-BE49-F238E27FC236}">
                <a16:creationId xmlns:a16="http://schemas.microsoft.com/office/drawing/2014/main" id="{43B7B4D4-07AB-A6F6-3313-73B65A1CE53E}"/>
              </a:ext>
            </a:extLst>
          </p:cNvPr>
          <p:cNvSpPr>
            <a:spLocks noGrp="1"/>
          </p:cNvSpPr>
          <p:nvPr>
            <p:ph type="ftr" sz="quarter" idx="11"/>
          </p:nvPr>
        </p:nvSpPr>
        <p:spPr/>
        <p:txBody>
          <a:bodyPr/>
          <a:lstStyle/>
          <a:p>
            <a:r>
              <a:rPr lang="cs-CZ" smtClean="0"/>
              <a:t>Kurz oceńování lesa a rostlinstva</a:t>
            </a:r>
            <a:endParaRPr lang="cs-CZ"/>
          </a:p>
        </p:txBody>
      </p:sp>
      <p:sp>
        <p:nvSpPr>
          <p:cNvPr id="7" name="Zástupný symbol pro číslo snímku 6">
            <a:extLst>
              <a:ext uri="{FF2B5EF4-FFF2-40B4-BE49-F238E27FC236}">
                <a16:creationId xmlns:a16="http://schemas.microsoft.com/office/drawing/2014/main" id="{D5217A30-AE67-7911-C283-9B0E72DCE781}"/>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20160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7ACA648-B5F9-31A8-D46E-7847F3C12FD1}"/>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A0E87341-8B9D-EC8A-F9EE-0B97707A9B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8674B130-D7B9-7205-E811-91E061F3E0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6E687F2-C98D-038F-28B8-40F3B4E68DD6}"/>
              </a:ext>
            </a:extLst>
          </p:cNvPr>
          <p:cNvSpPr>
            <a:spLocks noGrp="1"/>
          </p:cNvSpPr>
          <p:nvPr>
            <p:ph type="dt" sz="half" idx="10"/>
          </p:nvPr>
        </p:nvSpPr>
        <p:spPr/>
        <p:txBody>
          <a:bodyPr/>
          <a:lstStyle/>
          <a:p>
            <a:fld id="{03BEE474-FA40-4D71-8B16-48ADABBF68B9}" type="datetime1">
              <a:rPr lang="cs-CZ" smtClean="0"/>
              <a:t>11.03.2025</a:t>
            </a:fld>
            <a:endParaRPr lang="cs-CZ"/>
          </a:p>
        </p:txBody>
      </p:sp>
      <p:sp>
        <p:nvSpPr>
          <p:cNvPr id="6" name="Zástupný symbol pro zápatí 5">
            <a:extLst>
              <a:ext uri="{FF2B5EF4-FFF2-40B4-BE49-F238E27FC236}">
                <a16:creationId xmlns:a16="http://schemas.microsoft.com/office/drawing/2014/main" id="{2FD26959-8F41-9386-2D42-4432DDD3E9F3}"/>
              </a:ext>
            </a:extLst>
          </p:cNvPr>
          <p:cNvSpPr>
            <a:spLocks noGrp="1"/>
          </p:cNvSpPr>
          <p:nvPr>
            <p:ph type="ftr" sz="quarter" idx="11"/>
          </p:nvPr>
        </p:nvSpPr>
        <p:spPr/>
        <p:txBody>
          <a:bodyPr/>
          <a:lstStyle/>
          <a:p>
            <a:r>
              <a:rPr lang="cs-CZ" smtClean="0"/>
              <a:t>Kurz oceńování lesa a rostlinstva</a:t>
            </a:r>
            <a:endParaRPr lang="cs-CZ"/>
          </a:p>
        </p:txBody>
      </p:sp>
      <p:sp>
        <p:nvSpPr>
          <p:cNvPr id="7" name="Zástupný symbol pro číslo snímku 6">
            <a:extLst>
              <a:ext uri="{FF2B5EF4-FFF2-40B4-BE49-F238E27FC236}">
                <a16:creationId xmlns:a16="http://schemas.microsoft.com/office/drawing/2014/main" id="{F8DA72C7-5D8D-8AE3-1787-06F87114D246}"/>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15363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B96EA3E0-167D-4825-B1D4-B0A0542EA2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B3C00B4E-BDA6-A34E-BF44-BC9976511F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B775881-F26B-EF35-7DE9-05C518FD97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CD674C-A5FB-4DC0-90CF-864219235489}" type="datetime1">
              <a:rPr lang="cs-CZ" smtClean="0"/>
              <a:t>11.03.2025</a:t>
            </a:fld>
            <a:endParaRPr lang="cs-CZ"/>
          </a:p>
        </p:txBody>
      </p:sp>
      <p:sp>
        <p:nvSpPr>
          <p:cNvPr id="5" name="Zástupný symbol pro zápatí 4">
            <a:extLst>
              <a:ext uri="{FF2B5EF4-FFF2-40B4-BE49-F238E27FC236}">
                <a16:creationId xmlns:a16="http://schemas.microsoft.com/office/drawing/2014/main" id="{F40FFC77-CBD8-CCFF-6427-541963982A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Kurz oceńování lesa a rostlinstva</a:t>
            </a:r>
            <a:endParaRPr lang="cs-CZ"/>
          </a:p>
        </p:txBody>
      </p:sp>
      <p:sp>
        <p:nvSpPr>
          <p:cNvPr id="6" name="Zástupný symbol pro číslo snímku 5">
            <a:extLst>
              <a:ext uri="{FF2B5EF4-FFF2-40B4-BE49-F238E27FC236}">
                <a16:creationId xmlns:a16="http://schemas.microsoft.com/office/drawing/2014/main" id="{0EBC5BC2-20BA-B771-8ED2-910E267ADD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559BE-5633-4A6B-9D41-80061BC8BD94}" type="slidenum">
              <a:rPr lang="cs-CZ" smtClean="0"/>
              <a:t>‹#›</a:t>
            </a:fld>
            <a:endParaRPr lang="cs-CZ"/>
          </a:p>
        </p:txBody>
      </p:sp>
    </p:spTree>
    <p:extLst>
      <p:ext uri="{BB962C8B-B14F-4D97-AF65-F5344CB8AC3E}">
        <p14:creationId xmlns:p14="http://schemas.microsoft.com/office/powerpoint/2010/main" val="1886743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22766721"/><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zakonyprolidi.cz/cs/1997-151"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zakonyprolidi.cz/cs/1997-151"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22766531"/><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1339864"/><Relationship Id="rId2" Type="http://schemas.openxmlformats.org/officeDocument/2006/relationships/hyperlink" Target="#1339861"/><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1339934"/><Relationship Id="rId2" Type="http://schemas.openxmlformats.org/officeDocument/2006/relationships/hyperlink" Target="#1339883"/><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5D6A3AC-8576-D5AC-20BA-66578D5DDC89}"/>
              </a:ext>
            </a:extLst>
          </p:cNvPr>
          <p:cNvSpPr>
            <a:spLocks noGrp="1"/>
          </p:cNvSpPr>
          <p:nvPr>
            <p:ph type="ctrTitle"/>
          </p:nvPr>
        </p:nvSpPr>
        <p:spPr>
          <a:xfrm>
            <a:off x="1524000" y="464949"/>
            <a:ext cx="9144000" cy="4324765"/>
          </a:xfrm>
        </p:spPr>
        <p:txBody>
          <a:bodyPr>
            <a:normAutofit fontScale="90000"/>
          </a:bodyPr>
          <a:lstStyle/>
          <a:p>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Mendelova univerzita v Brně </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Lesnická a dřevařská Fakulta</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Ústav lesnické a dřevařské politiky a ekonomiky</a:t>
            </a: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kumimoji="0" lang="cs-CZ" altLang="cs-CZ" sz="36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KURZ OCEŇOVÁNÍ LESA A ROSTLINSTVA</a:t>
            </a:r>
            <a: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Hodnota a cena, typologie cen, cenové právo v ČR. </a:t>
            </a:r>
            <a:b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endParaRPr lang="cs-CZ" dirty="0"/>
          </a:p>
        </p:txBody>
      </p:sp>
      <p:sp>
        <p:nvSpPr>
          <p:cNvPr id="3" name="Podnadpis 2">
            <a:extLst>
              <a:ext uri="{FF2B5EF4-FFF2-40B4-BE49-F238E27FC236}">
                <a16:creationId xmlns:a16="http://schemas.microsoft.com/office/drawing/2014/main" id="{8B9077D6-6E7C-7981-0A1E-D32A9D792AD4}"/>
              </a:ext>
            </a:extLst>
          </p:cNvPr>
          <p:cNvSpPr>
            <a:spLocks noGrp="1"/>
          </p:cNvSpPr>
          <p:nvPr>
            <p:ph type="subTitle" idx="1"/>
          </p:nvPr>
        </p:nvSpPr>
        <p:spPr>
          <a:xfrm>
            <a:off x="1524000" y="4789714"/>
            <a:ext cx="9144000" cy="1062446"/>
          </a:xfrm>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Ing</a:t>
            </a: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 Vlastimil Vala, CSc.</a:t>
            </a:r>
          </a:p>
          <a:p>
            <a:endParaRPr lang="cs-CZ" dirty="0"/>
          </a:p>
        </p:txBody>
      </p:sp>
    </p:spTree>
    <p:extLst>
      <p:ext uri="{BB962C8B-B14F-4D97-AF65-F5344CB8AC3E}">
        <p14:creationId xmlns:p14="http://schemas.microsoft.com/office/powerpoint/2010/main" val="32665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EA3B1D7-844B-7448-D3F5-477A28AB8257}"/>
              </a:ext>
            </a:extLst>
          </p:cNvPr>
          <p:cNvSpPr>
            <a:spLocks noGrp="1"/>
          </p:cNvSpPr>
          <p:nvPr>
            <p:ph type="title"/>
          </p:nvPr>
        </p:nvSpPr>
        <p:spPr/>
        <p:txBody>
          <a:bodyPr>
            <a:noAutofit/>
          </a:bodyPr>
          <a:lstStyle/>
          <a:p>
            <a:pPr>
              <a:lnSpc>
                <a:spcPct val="107000"/>
              </a:lnSpc>
              <a:spcAft>
                <a:spcPts val="800"/>
              </a:spcAft>
            </a:pPr>
            <a:r>
              <a:rPr lang="cs-CZ" sz="4000" dirty="0">
                <a:solidFill>
                  <a:prstClr val="black"/>
                </a:solidFill>
                <a:latin typeface="Calibri Light" panose="020F0302020204030204" pitchFamily="34" charset="0"/>
                <a:cs typeface="Calibri Light" panose="020F0302020204030204" pitchFamily="34" charset="0"/>
              </a:rPr>
              <a:t>Hodnota majetku a služeb </a:t>
            </a:r>
            <a:r>
              <a:rPr lang="cs-CZ" sz="4000" b="1" dirty="0">
                <a:solidFill>
                  <a:prstClr val="black"/>
                </a:solidFill>
                <a:latin typeface="Calibri Light" panose="020F0302020204030204" pitchFamily="34" charset="0"/>
                <a:cs typeface="Calibri Light" panose="020F0302020204030204" pitchFamily="34" charset="0"/>
              </a:rPr>
              <a:t/>
            </a:r>
            <a:br>
              <a:rPr lang="cs-CZ" sz="4000" b="1" dirty="0">
                <a:solidFill>
                  <a:prstClr val="black"/>
                </a:solidFill>
                <a:latin typeface="Calibri Light" panose="020F0302020204030204" pitchFamily="34" charset="0"/>
                <a:cs typeface="Calibri Light" panose="020F0302020204030204" pitchFamily="34" charset="0"/>
              </a:rPr>
            </a:br>
            <a:endParaRPr lang="cs-CZ" sz="4000" b="1"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0492F007-9F77-6549-B4A0-1AC64D62AF27}"/>
              </a:ext>
            </a:extLst>
          </p:cNvPr>
          <p:cNvSpPr>
            <a:spLocks noGrp="1"/>
          </p:cNvSpPr>
          <p:nvPr>
            <p:ph idx="1"/>
          </p:nvPr>
        </p:nvSpPr>
        <p:spPr/>
        <p:txBody>
          <a:bodyPr>
            <a:normAutofit fontScale="92500" lnSpcReduction="2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Hodnota je ekonomický pojem (kategorie) vyjadřující peněžní vztah mezi majetkem a službou, které lze koupit, na straně jedné a kupujícími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sz="2800" dirty="0">
                <a:effectLst/>
                <a:latin typeface="Calibri" panose="020F0502020204030204" pitchFamily="34" charset="0"/>
                <a:ea typeface="Calibri" panose="020F0502020204030204" pitchFamily="34" charset="0"/>
                <a:cs typeface="Times New Roman" panose="02020603050405020304" pitchFamily="18" charset="0"/>
              </a:rPr>
              <a:t>prodávajícími na straně druhé. Při stanovení hodnoty se jedná o odhad. Podle ekonomické teorie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hodnota vyjadřuje užitek, prospěch vlastníka majetku nebo služby</a:t>
            </a:r>
            <a:r>
              <a:rPr lang="cs-CZ" sz="2800" dirty="0">
                <a:effectLst/>
                <a:latin typeface="Calibri" panose="020F0502020204030204" pitchFamily="34" charset="0"/>
                <a:ea typeface="Calibri" panose="020F0502020204030204" pitchFamily="34" charset="0"/>
                <a:cs typeface="Times New Roman" panose="02020603050405020304" pitchFamily="18" charset="0"/>
              </a:rPr>
              <a:t> k datu, k němuž se odhad hodnoty provádí. Hodnota není skutečně zaplacenou, požadovanou nebo nabízenou cenou. Existuje řada hodnot podle toho, jak jsou definovány (například nákladová hodnota, výnosová hodnota, porovnávací hodnota, tržní hodnota,</a:t>
            </a:r>
            <a:r>
              <a:rPr lang="cs-C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směnná hodnota apod.), přitom každá z nich může být vyjádřena zcela jinou číselnou veličinou. Při oceňování je proto vždy nutné zcela přesně definovat, jaká hodnota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je </a:t>
            </a:r>
            <a:r>
              <a:rPr lang="cs-CZ" sz="2800" dirty="0">
                <a:effectLst/>
                <a:latin typeface="Calibri" panose="020F0502020204030204" pitchFamily="34" charset="0"/>
                <a:ea typeface="Calibri" panose="020F0502020204030204" pitchFamily="34" charset="0"/>
                <a:cs typeface="Times New Roman" panose="02020603050405020304" pitchFamily="18" charset="0"/>
              </a:rPr>
              <a:t>určována. </a:t>
            </a:r>
            <a:r>
              <a:rPr lang="cs-CZ" dirty="0">
                <a:latin typeface="Calibri" panose="020F0502020204030204" pitchFamily="34" charset="0"/>
                <a:ea typeface="Calibri" panose="020F0502020204030204" pitchFamily="34" charset="0"/>
                <a:cs typeface="Times New Roman" panose="02020603050405020304" pitchFamily="18" charset="0"/>
              </a:rPr>
              <a:t>(Bradáč a kol. 2021)</a:t>
            </a:r>
            <a:endParaRPr lang="cs-CZ"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589E425D-23FB-EC87-6DCA-EAACD51DFC38}"/>
              </a:ext>
            </a:extLst>
          </p:cNvPr>
          <p:cNvSpPr>
            <a:spLocks noGrp="1"/>
          </p:cNvSpPr>
          <p:nvPr>
            <p:ph type="sldNum" sz="quarter" idx="12"/>
          </p:nvPr>
        </p:nvSpPr>
        <p:spPr/>
        <p:txBody>
          <a:bodyPr/>
          <a:lstStyle/>
          <a:p>
            <a:fld id="{D6D559BE-5633-4A6B-9D41-80061BC8BD94}" type="slidenum">
              <a:rPr lang="cs-CZ" smtClean="0"/>
              <a:t>10</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909863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76FABE3-0ACB-3EA7-E0A1-B03598045F93}"/>
              </a:ext>
            </a:extLst>
          </p:cNvPr>
          <p:cNvSpPr>
            <a:spLocks noGrp="1"/>
          </p:cNvSpPr>
          <p:nvPr>
            <p:ph type="title"/>
          </p:nvPr>
        </p:nvSpPr>
        <p:spPr/>
        <p:txBody>
          <a:bodyPr>
            <a:normAutofit fontScale="90000"/>
          </a:bodyPr>
          <a:lstStyle/>
          <a:p>
            <a:pPr marL="0" marR="0" lvl="0" indent="0" defTabSz="914400" rtl="0" eaLnBrk="1" fontAlgn="auto" latinLnBrk="0" hangingPunct="1">
              <a:lnSpc>
                <a:spcPct val="107000"/>
              </a:lnSpc>
              <a:spcBef>
                <a:spcPts val="1000"/>
              </a:spcBef>
              <a:spcAft>
                <a:spcPts val="800"/>
              </a:spcAft>
              <a:tabLst/>
              <a:defRPr/>
            </a:pPr>
            <a:r>
              <a:rPr kumimoji="0" lang="cs-CZ" sz="2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r>
              <a:rPr lang="cs-CZ" dirty="0">
                <a:solidFill>
                  <a:prstClr val="black"/>
                </a:solidFill>
                <a:latin typeface="Calibri Light" panose="020F0302020204030204" pitchFamily="34" charset="0"/>
                <a:cs typeface="Calibri Light" panose="020F0302020204030204" pitchFamily="34" charset="0"/>
              </a:rPr>
              <a:t>Hodnotou se zabývá podrobně ekonomie</a:t>
            </a:r>
            <a:br>
              <a:rPr lang="cs-CZ" dirty="0">
                <a:solidFill>
                  <a:prstClr val="black"/>
                </a:solidFill>
                <a:latin typeface="Calibri Light" panose="020F0302020204030204" pitchFamily="34" charset="0"/>
                <a:cs typeface="Calibri Light" panose="020F0302020204030204" pitchFamily="34" charset="0"/>
              </a:rPr>
            </a:br>
            <a:endParaRPr lang="cs-CZ"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6352971B-A9CD-3C7D-117F-FB1479F86049}"/>
              </a:ext>
            </a:extLst>
          </p:cNvPr>
          <p:cNvSpPr>
            <a:spLocks noGrp="1"/>
          </p:cNvSpPr>
          <p:nvPr>
            <p:ph idx="1"/>
          </p:nvPr>
        </p:nvSpPr>
        <p:spPr/>
        <p:txBody>
          <a:bodyPr/>
          <a:lstStyle/>
          <a:p>
            <a:pPr marL="0" indent="0" algn="just">
              <a:lnSpc>
                <a:spcPct val="107000"/>
              </a:lnSpc>
              <a:spcAft>
                <a:spcPts val="800"/>
              </a:spcAft>
              <a:buNone/>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Podle současných trendů ekonomických teorií lze hodnotu věci (majetku, služby) chápat jako výsledek působení: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Užitečnosti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Vzácnosti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Nákladů na vytvoření věci či zhodnocení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C29E73FD-9B0D-5930-D456-64365FD33571}"/>
              </a:ext>
            </a:extLst>
          </p:cNvPr>
          <p:cNvSpPr>
            <a:spLocks noGrp="1"/>
          </p:cNvSpPr>
          <p:nvPr>
            <p:ph type="sldNum" sz="quarter" idx="12"/>
          </p:nvPr>
        </p:nvSpPr>
        <p:spPr/>
        <p:txBody>
          <a:bodyPr/>
          <a:lstStyle/>
          <a:p>
            <a:fld id="{D6D559BE-5633-4A6B-9D41-80061BC8BD94}" type="slidenum">
              <a:rPr lang="cs-CZ" smtClean="0"/>
              <a:t>11</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662114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0DA65A-7C57-448F-DE1E-E525A2223233}"/>
              </a:ext>
            </a:extLst>
          </p:cNvPr>
          <p:cNvSpPr>
            <a:spLocks noGrp="1"/>
          </p:cNvSpPr>
          <p:nvPr>
            <p:ph type="title"/>
          </p:nvPr>
        </p:nvSpPr>
        <p:spPr/>
        <p:txBody>
          <a:bodyPr/>
          <a:lstStyle/>
          <a:p>
            <a:r>
              <a:rPr lang="cs-CZ" sz="4000" dirty="0">
                <a:solidFill>
                  <a:prstClr val="black"/>
                </a:solidFill>
                <a:latin typeface="Calibri Light" panose="020F0302020204030204" pitchFamily="34" charset="0"/>
                <a:cs typeface="Calibri Light" panose="020F0302020204030204" pitchFamily="34" charset="0"/>
              </a:rPr>
              <a:t>Užitečnost, vzácnost, náklady</a:t>
            </a:r>
          </a:p>
        </p:txBody>
      </p:sp>
      <p:sp>
        <p:nvSpPr>
          <p:cNvPr id="3" name="Zástupný obsah 2">
            <a:extLst>
              <a:ext uri="{FF2B5EF4-FFF2-40B4-BE49-F238E27FC236}">
                <a16:creationId xmlns:a16="http://schemas.microsoft.com/office/drawing/2014/main" id="{57FDF640-86FF-D0CD-2E25-B73778524F46}"/>
              </a:ext>
            </a:extLst>
          </p:cNvPr>
          <p:cNvSpPr>
            <a:spLocks noGrp="1"/>
          </p:cNvSpPr>
          <p:nvPr>
            <p:ph idx="1"/>
          </p:nvPr>
        </p:nvSpPr>
        <p:spPr/>
        <p:txBody>
          <a:bodyPr>
            <a:normAutofit fontScale="85000" lnSpcReduction="10000"/>
          </a:bodyPr>
          <a:lstStyle/>
          <a:p>
            <a:pPr algn="just">
              <a:lnSpc>
                <a:spcPct val="107000"/>
              </a:lnSpc>
              <a:spcAft>
                <a:spcPts val="800"/>
              </a:spcAft>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Užitečnost věci spočívá ve schopnostech uspokojení potřeb poptávajícího subjektu. Užitečnost je závislá na potřebách a preferencích poptávajících subjektů ale také na dalších politickým a společenských faktorech.</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Vzácnost věci spočívá v tom, že co je vzácné, vyskytuje se v omezeném množství.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Náklady mají vliv na hodnotu tím, že byly například na zhotovení věci vynaloženy náklady, případně byla věc náklady zhodnocena. Věc však může mít hodnotu</a:t>
            </a:r>
            <a:r>
              <a:rPr lang="cs-CZ" sz="28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cs-CZ"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když na ni nebyly vynaloženy žádné náklady, nebo jenom minimální. Hodnota věci by však zpravidla neměla klesnout pod náklady na zhotovení. </a:t>
            </a:r>
            <a:endParaRPr lang="cs-CZ" sz="28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dirty="0">
                <a:latin typeface="Calibri" panose="020F0502020204030204" pitchFamily="34" charset="0"/>
                <a:ea typeface="Calibri" panose="020F0502020204030204" pitchFamily="34" charset="0"/>
                <a:cs typeface="Times New Roman" panose="02020603050405020304" pitchFamily="18" charset="0"/>
              </a:rPr>
              <a:t>(Bradáč a kol. 2021</a:t>
            </a:r>
            <a:r>
              <a:rPr lang="cs-CZ" dirty="0" smtClean="0">
                <a:latin typeface="Calibri" panose="020F0502020204030204" pitchFamily="34" charset="0"/>
                <a:ea typeface="Calibri" panose="020F0502020204030204" pitchFamily="34" charset="0"/>
                <a:cs typeface="Times New Roman" panose="02020603050405020304" pitchFamily="18" charset="0"/>
              </a:rPr>
              <a:t>)</a:t>
            </a:r>
            <a:r>
              <a:rPr lang="cs-CZ" sz="28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8B9597C-291B-CEAB-DDA5-76141036F12D}"/>
              </a:ext>
            </a:extLst>
          </p:cNvPr>
          <p:cNvSpPr>
            <a:spLocks noGrp="1"/>
          </p:cNvSpPr>
          <p:nvPr>
            <p:ph type="sldNum" sz="quarter" idx="12"/>
          </p:nvPr>
        </p:nvSpPr>
        <p:spPr/>
        <p:txBody>
          <a:bodyPr/>
          <a:lstStyle/>
          <a:p>
            <a:fld id="{D6D559BE-5633-4A6B-9D41-80061BC8BD94}" type="slidenum">
              <a:rPr lang="cs-CZ" smtClean="0"/>
              <a:t>12</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756855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a:xfrm>
            <a:off x="838199" y="1825625"/>
            <a:ext cx="10770031" cy="4234212"/>
          </a:xfrm>
        </p:spPr>
        <p:txBody>
          <a:bodyPr>
            <a:normAutofit fontScale="92500"/>
          </a:bodyPr>
          <a:lstStyle/>
          <a:p>
            <a:pPr marL="0" indent="0" algn="just">
              <a:lnSpc>
                <a:spcPct val="107000"/>
              </a:lnSpc>
              <a:spcAft>
                <a:spcPts val="800"/>
              </a:spcAft>
              <a:buNone/>
            </a:pPr>
            <a:r>
              <a:rPr lang="cs-CZ" sz="2400" dirty="0">
                <a:effectLst/>
                <a:latin typeface="Calibri" panose="020F0502020204030204" pitchFamily="34" charset="0"/>
                <a:ea typeface="Calibri" panose="020F0502020204030204" pitchFamily="34" charset="0"/>
                <a:cs typeface="Times New Roman" panose="02020603050405020304" pitchFamily="18" charset="0"/>
              </a:rPr>
              <a:t>Vztah mezi cenou a hodnotou na volném trhu bývá v literatuře zpravidla popisována znázorňován vztahem výhody z ceny pro kupujícího a pro prodávajícího. Zvyšování ceny má zcela opačný význam pro prodávajícího (u něj čím vyšší dosahovaná cena, tím vyšší výhoda) </a:t>
            </a:r>
            <a:r>
              <a:rPr lang="cs-CZ" sz="24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sz="2400" dirty="0">
                <a:effectLst/>
                <a:latin typeface="Calibri" panose="020F0502020204030204" pitchFamily="34" charset="0"/>
                <a:ea typeface="Calibri" panose="020F0502020204030204" pitchFamily="34" charset="0"/>
                <a:cs typeface="Times New Roman" panose="02020603050405020304" pitchFamily="18" charset="0"/>
              </a:rPr>
              <a:t>pro kupujícího (u něj čím vyšší cena, tím menší výhoda).  Existuje zde minimální cena, při které se prodávajícímu začne vyplácet věc prodat, při nižší ceně by prodělal. Naopak maximální cena udává hranici, při které by začal prodělávat kupující. </a:t>
            </a:r>
          </a:p>
          <a:p>
            <a:pPr marL="0" indent="0" algn="just">
              <a:lnSpc>
                <a:spcPct val="107000"/>
              </a:lnSpc>
              <a:spcAft>
                <a:spcPts val="800"/>
              </a:spcAft>
              <a:buNone/>
            </a:pPr>
            <a:r>
              <a:rPr lang="cs-CZ" sz="2400" dirty="0">
                <a:effectLst/>
                <a:latin typeface="Calibri" panose="020F0502020204030204" pitchFamily="34" charset="0"/>
                <a:ea typeface="Calibri" panose="020F0502020204030204" pitchFamily="34" charset="0"/>
                <a:cs typeface="Times New Roman" panose="02020603050405020304" pitchFamily="18" charset="0"/>
              </a:rPr>
              <a:t>Přitom tato cena za určitých (ne normálních) okolností by mohla být nižší než cena minimální, případně vyšší než cena maximální. Je pak úkolem oceňovatele, aby dokázal tyto ceny stanovit a tím podat prodávajícímu a kupujícímu požadované informace pro jednání o ceně. </a:t>
            </a:r>
            <a:r>
              <a:rPr lang="cs-CZ" sz="2400" dirty="0">
                <a:latin typeface="Calibri" panose="020F0502020204030204" pitchFamily="34" charset="0"/>
                <a:ea typeface="Calibri" panose="020F0502020204030204" pitchFamily="34" charset="0"/>
                <a:cs typeface="Times New Roman" panose="02020603050405020304" pitchFamily="18" charset="0"/>
              </a:rPr>
              <a:t>(Bradáč a kol. 2021)</a:t>
            </a:r>
            <a:endParaRPr lang="cs-CZ"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410C44C0-3AE0-3199-D332-B6B3EE1ADF22}"/>
              </a:ext>
            </a:extLst>
          </p:cNvPr>
          <p:cNvSpPr>
            <a:spLocks noGrp="1"/>
          </p:cNvSpPr>
          <p:nvPr>
            <p:ph type="sldNum" sz="quarter" idx="12"/>
          </p:nvPr>
        </p:nvSpPr>
        <p:spPr/>
        <p:txBody>
          <a:bodyPr/>
          <a:lstStyle/>
          <a:p>
            <a:fld id="{D6D559BE-5633-4A6B-9D41-80061BC8BD94}" type="slidenum">
              <a:rPr lang="cs-CZ" smtClean="0"/>
              <a:t>13</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
        <p:nvSpPr>
          <p:cNvPr id="7" name="Nadpis 6"/>
          <p:cNvSpPr>
            <a:spLocks noGrp="1"/>
          </p:cNvSpPr>
          <p:nvPr>
            <p:ph type="title"/>
          </p:nvPr>
        </p:nvSpPr>
        <p:spPr/>
        <p:txBody>
          <a:bodyPr/>
          <a:lstStyle/>
          <a:p>
            <a:r>
              <a:rPr lang="cs-CZ" dirty="0" smtClean="0"/>
              <a:t>Vztah mezi cenou a hodnotou</a:t>
            </a:r>
            <a:endParaRPr lang="cs-CZ" dirty="0"/>
          </a:p>
        </p:txBody>
      </p:sp>
    </p:spTree>
    <p:extLst>
      <p:ext uri="{BB962C8B-B14F-4D97-AF65-F5344CB8AC3E}">
        <p14:creationId xmlns:p14="http://schemas.microsoft.com/office/powerpoint/2010/main" val="980518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obsah 3">
            <a:extLst>
              <a:ext uri="{FF2B5EF4-FFF2-40B4-BE49-F238E27FC236}">
                <a16:creationId xmlns:a16="http://schemas.microsoft.com/office/drawing/2014/main" id="{B73F87D0-589C-A59A-34FC-183636CD690F}"/>
              </a:ext>
            </a:extLst>
          </p:cNvPr>
          <p:cNvPicPr>
            <a:picLocks noGrp="1" noChangeAspect="1"/>
          </p:cNvPicPr>
          <p:nvPr>
            <p:ph idx="1"/>
          </p:nvPr>
        </p:nvPicPr>
        <p:blipFill>
          <a:blip r:embed="rId2"/>
          <a:stretch>
            <a:fillRect/>
          </a:stretch>
        </p:blipFill>
        <p:spPr>
          <a:xfrm>
            <a:off x="2609086" y="1690689"/>
            <a:ext cx="5462572" cy="4728089"/>
          </a:xfrm>
          <a:prstGeom prst="rect">
            <a:avLst/>
          </a:prstGeom>
        </p:spPr>
      </p:pic>
      <p:sp>
        <p:nvSpPr>
          <p:cNvPr id="6" name="Zástupný symbol pro číslo snímku 5">
            <a:extLst>
              <a:ext uri="{FF2B5EF4-FFF2-40B4-BE49-F238E27FC236}">
                <a16:creationId xmlns:a16="http://schemas.microsoft.com/office/drawing/2014/main" id="{C90F7D96-ACEE-DEB2-DA3B-E87770FC7380}"/>
              </a:ext>
            </a:extLst>
          </p:cNvPr>
          <p:cNvSpPr>
            <a:spLocks noGrp="1"/>
          </p:cNvSpPr>
          <p:nvPr>
            <p:ph type="sldNum" sz="quarter" idx="12"/>
          </p:nvPr>
        </p:nvSpPr>
        <p:spPr/>
        <p:txBody>
          <a:bodyPr/>
          <a:lstStyle/>
          <a:p>
            <a:fld id="{D6D559BE-5633-4A6B-9D41-80061BC8BD94}" type="slidenum">
              <a:rPr lang="cs-CZ" smtClean="0"/>
              <a:t>14</a:t>
            </a:fld>
            <a:endParaRPr lang="cs-CZ"/>
          </a:p>
        </p:txBody>
      </p:sp>
      <p:sp>
        <p:nvSpPr>
          <p:cNvPr id="2" name="Zástupný symbol pro zápatí 1"/>
          <p:cNvSpPr>
            <a:spLocks noGrp="1"/>
          </p:cNvSpPr>
          <p:nvPr>
            <p:ph type="ftr" sz="quarter" idx="11"/>
          </p:nvPr>
        </p:nvSpPr>
        <p:spPr/>
        <p:txBody>
          <a:bodyPr/>
          <a:lstStyle/>
          <a:p>
            <a:r>
              <a:rPr lang="cs-CZ" smtClean="0"/>
              <a:t>Kurz oceńování lesa a rostlinstva</a:t>
            </a:r>
            <a:endParaRPr lang="cs-CZ"/>
          </a:p>
        </p:txBody>
      </p:sp>
      <p:sp>
        <p:nvSpPr>
          <p:cNvPr id="9" name="Nadpis 1">
            <a:extLst>
              <a:ext uri="{FF2B5EF4-FFF2-40B4-BE49-F238E27FC236}">
                <a16:creationId xmlns:a16="http://schemas.microsoft.com/office/drawing/2014/main" id="{2DF42269-559A-5E9D-490C-EF736AF1D22D}"/>
              </a:ext>
            </a:extLst>
          </p:cNvPr>
          <p:cNvSpPr>
            <a:spLocks noGrp="1"/>
          </p:cNvSpPr>
          <p:nvPr>
            <p:ph type="title"/>
          </p:nvPr>
        </p:nvSpPr>
        <p:spPr>
          <a:xfrm>
            <a:off x="838200" y="365125"/>
            <a:ext cx="10515600" cy="1325563"/>
          </a:xfrm>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Odhad hodnoty a cena (Bradáč a kol.,2021)</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822264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F42269-559A-5E9D-490C-EF736AF1D22D}"/>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solidFill>
                  <a:prstClr val="black"/>
                </a:solidFill>
                <a:latin typeface="Calibri Light" panose="020F0302020204030204" pitchFamily="34" charset="0"/>
                <a:cs typeface="Calibri Light" panose="020F0302020204030204" pitchFamily="34" charset="0"/>
              </a:rPr>
              <a:t>Trh</a:t>
            </a:r>
            <a:r>
              <a:rPr lang="cs-CZ" b="1" dirty="0">
                <a:solidFill>
                  <a:prstClr val="black"/>
                </a:solidFill>
                <a:latin typeface="Calibri Light" panose="020F0302020204030204" pitchFamily="34" charset="0"/>
                <a:cs typeface="Calibri Light" panose="020F0302020204030204" pitchFamily="34" charset="0"/>
              </a:rPr>
              <a:t> </a:t>
            </a:r>
            <a:br>
              <a:rPr lang="cs-CZ" b="1" dirty="0">
                <a:solidFill>
                  <a:prstClr val="black"/>
                </a:solidFill>
                <a:latin typeface="Calibri Light" panose="020F0302020204030204" pitchFamily="34" charset="0"/>
                <a:cs typeface="Calibri Light" panose="020F0302020204030204" pitchFamily="34" charset="0"/>
              </a:rPr>
            </a:br>
            <a:endParaRPr lang="cs-CZ" b="1"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Obecně je trh prostředí (místo), kde dochází ke směně statků (zboží, výrobků, majetku, služeb), kde se střetává nabídka s poptávkou.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U </a:t>
            </a:r>
            <a:r>
              <a:rPr lang="cs-CZ" sz="2800" dirty="0">
                <a:effectLst/>
                <a:latin typeface="Calibri" panose="020F0502020204030204" pitchFamily="34" charset="0"/>
                <a:ea typeface="Calibri" panose="020F0502020204030204" pitchFamily="34" charset="0"/>
                <a:cs typeface="Times New Roman" panose="02020603050405020304" pitchFamily="18" charset="0"/>
              </a:rPr>
              <a:t>nemovitých věcí je však nutno přijmout základní předpoklad, že jde o specifický trh s plochami a prostory, které jsou svým způsobem jedinečné . </a:t>
            </a:r>
          </a:p>
          <a:p>
            <a:pPr marL="0" indent="0" algn="just">
              <a:lnSpc>
                <a:spcPct val="107000"/>
              </a:lnSpc>
              <a:spcAft>
                <a:spcPts val="800"/>
              </a:spcAft>
              <a:buNone/>
            </a:pPr>
            <a:r>
              <a:rPr lang="cs-CZ" sz="2800" b="1" dirty="0">
                <a:effectLst/>
                <a:latin typeface="Calibri" panose="020F0502020204030204" pitchFamily="34" charset="0"/>
                <a:ea typeface="Calibri" panose="020F0502020204030204" pitchFamily="34" charset="0"/>
                <a:cs typeface="Times New Roman" panose="02020603050405020304" pitchFamily="18" charset="0"/>
              </a:rPr>
              <a:t> </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F25825BD-C019-6FB0-4B09-8F3FC08E1F4E}"/>
              </a:ext>
            </a:extLst>
          </p:cNvPr>
          <p:cNvSpPr>
            <a:spLocks noGrp="1"/>
          </p:cNvSpPr>
          <p:nvPr>
            <p:ph type="sldNum" sz="quarter" idx="12"/>
          </p:nvPr>
        </p:nvSpPr>
        <p:spPr/>
        <p:txBody>
          <a:bodyPr/>
          <a:lstStyle/>
          <a:p>
            <a:fld id="{D6D559BE-5633-4A6B-9D41-80061BC8BD94}" type="slidenum">
              <a:rPr lang="cs-CZ" smtClean="0"/>
              <a:t>15</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233634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F42269-559A-5E9D-490C-EF736AF1D22D}"/>
              </a:ext>
            </a:extLst>
          </p:cNvPr>
          <p:cNvSpPr>
            <a:spLocks noGrp="1"/>
          </p:cNvSpPr>
          <p:nvPr>
            <p:ph type="title"/>
          </p:nvPr>
        </p:nvSpPr>
        <p:spPr/>
        <p:txBody>
          <a:bodyPr>
            <a:normAutofit fontScale="90000"/>
          </a:bodyPr>
          <a:lstStyle/>
          <a:p>
            <a:pPr>
              <a:lnSpc>
                <a:spcPct val="107000"/>
              </a:lnSpc>
              <a:spcAft>
                <a:spcPts val="800"/>
              </a:spcAft>
            </a:pPr>
            <a:r>
              <a:rPr lang="cs-CZ" sz="4000" b="1" dirty="0">
                <a:solidFill>
                  <a:prstClr val="black"/>
                </a:solidFill>
                <a:latin typeface="Calibri Light" panose="020F0302020204030204" pitchFamily="34" charset="0"/>
                <a:cs typeface="Calibri Light" panose="020F0302020204030204" pitchFamily="34" charset="0"/>
              </a:rPr>
              <a:t/>
            </a:r>
            <a:br>
              <a:rPr lang="cs-CZ" sz="4000" b="1" dirty="0">
                <a:solidFill>
                  <a:prstClr val="black"/>
                </a:solidFill>
                <a:latin typeface="Calibri Light" panose="020F0302020204030204" pitchFamily="34" charset="0"/>
                <a:cs typeface="Calibri Light" panose="020F0302020204030204" pitchFamily="34" charset="0"/>
              </a:rPr>
            </a:br>
            <a:r>
              <a:rPr lang="cs-CZ" dirty="0">
                <a:solidFill>
                  <a:prstClr val="black"/>
                </a:solidFill>
                <a:latin typeface="Calibri Light" panose="020F0302020204030204" pitchFamily="34" charset="0"/>
                <a:cs typeface="Calibri Light" panose="020F0302020204030204" pitchFamily="34" charset="0"/>
              </a:rPr>
              <a:t>Působení nabídky a poptávky na cenu</a:t>
            </a:r>
            <a:br>
              <a:rPr lang="cs-CZ" dirty="0">
                <a:solidFill>
                  <a:prstClr val="black"/>
                </a:solidFill>
                <a:latin typeface="Calibri Light" panose="020F0302020204030204" pitchFamily="34" charset="0"/>
                <a:cs typeface="Calibri Light" panose="020F0302020204030204" pitchFamily="34" charset="0"/>
              </a:rPr>
            </a:br>
            <a:endParaRPr lang="cs-CZ"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p:txBody>
          <a:bodyPr>
            <a:normAutofit fontScale="85000" lnSpcReduction="1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Obecné zákonitosti tvorby cen na trhu jsou předmětem ekonomie. Působení nabídky a poptávky na cenu je věnována rozsáhlá ekonomická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teorie. Tyto </a:t>
            </a:r>
            <a:r>
              <a:rPr lang="cs-CZ" sz="2800" dirty="0">
                <a:effectLst/>
                <a:latin typeface="Calibri" panose="020F0502020204030204" pitchFamily="34" charset="0"/>
                <a:ea typeface="Calibri" panose="020F0502020204030204" pitchFamily="34" charset="0"/>
                <a:cs typeface="Times New Roman" panose="02020603050405020304" pitchFamily="18" charset="0"/>
              </a:rPr>
              <a:t>zákonitosti je nutné přiměřeně modifikovat na trh s majetkem a službami. </a:t>
            </a:r>
            <a:r>
              <a:rPr lang="cs-CZ" dirty="0">
                <a:latin typeface="Calibri" panose="020F0502020204030204" pitchFamily="34" charset="0"/>
                <a:ea typeface="Calibri" panose="020F0502020204030204" pitchFamily="34" charset="0"/>
                <a:cs typeface="Times New Roman" panose="02020603050405020304" pitchFamily="18" charset="0"/>
              </a:rPr>
              <a:t>(</a:t>
            </a:r>
            <a:r>
              <a:rPr lang="cs-CZ" dirty="0" smtClean="0">
                <a:latin typeface="Calibri" panose="020F0502020204030204" pitchFamily="34" charset="0"/>
                <a:ea typeface="Calibri" panose="020F0502020204030204" pitchFamily="34" charset="0"/>
                <a:cs typeface="Times New Roman" panose="02020603050405020304" pitchFamily="18" charset="0"/>
              </a:rPr>
              <a:t>Bradáč  </a:t>
            </a:r>
            <a:r>
              <a:rPr lang="cs-CZ" dirty="0">
                <a:latin typeface="Calibri" panose="020F0502020204030204" pitchFamily="34" charset="0"/>
                <a:ea typeface="Calibri" panose="020F0502020204030204" pitchFamily="34" charset="0"/>
                <a:cs typeface="Times New Roman" panose="02020603050405020304" pitchFamily="18" charset="0"/>
              </a:rPr>
              <a:t>a kol. 2021</a:t>
            </a:r>
            <a:r>
              <a:rPr lang="cs-CZ" dirty="0" smtClean="0">
                <a:latin typeface="Calibri" panose="020F0502020204030204" pitchFamily="34" charset="0"/>
                <a:ea typeface="Calibri" panose="020F0502020204030204" pitchFamily="34" charset="0"/>
                <a:cs typeface="Times New Roman" panose="02020603050405020304" pitchFamily="18" charset="0"/>
              </a:rPr>
              <a:t>)</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že věc by měla mít cenu jen tehdy, když existuje poptávka, pokud se na určitou věc kupující, pak věc nemá cenu (hodnotu), i když existuje a na její vytvoření byly vynaloženy určité prostředky. Dále je třeba uvážit vliv množství věcí určitého druhu na trhu. </a:t>
            </a:r>
          </a:p>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Vztah mezi množstvím zboží na trhu, nabídkou a poptávkou a jeho cenou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je </a:t>
            </a:r>
            <a:r>
              <a:rPr lang="cs-CZ" sz="2800" dirty="0">
                <a:effectLst/>
                <a:latin typeface="Calibri" panose="020F0502020204030204" pitchFamily="34" charset="0"/>
                <a:ea typeface="Calibri" panose="020F0502020204030204" pitchFamily="34" charset="0"/>
                <a:cs typeface="Times New Roman" panose="02020603050405020304" pitchFamily="18" charset="0"/>
              </a:rPr>
              <a:t>v literatuře znázorňován obrázkem vyrovnání nabídky a poptávky a vliv na cenu. Čím více je zboží nabízeno ve vztahu k poptávce, tím lze očekávat nižší cenu. Čím méně zboží je nabízeno ve vztahu k poptávce, tím lze očekávat nižší cenu.    </a:t>
            </a:r>
          </a:p>
          <a:p>
            <a:pPr marL="0" indent="0">
              <a:buNone/>
            </a:pPr>
            <a:endParaRPr lang="cs-CZ" dirty="0"/>
          </a:p>
        </p:txBody>
      </p:sp>
      <p:sp>
        <p:nvSpPr>
          <p:cNvPr id="5" name="Zástupný symbol pro číslo snímku 4">
            <a:extLst>
              <a:ext uri="{FF2B5EF4-FFF2-40B4-BE49-F238E27FC236}">
                <a16:creationId xmlns:a16="http://schemas.microsoft.com/office/drawing/2014/main" id="{E9F00C02-4601-F757-5FC1-447C7AA8A02A}"/>
              </a:ext>
            </a:extLst>
          </p:cNvPr>
          <p:cNvSpPr>
            <a:spLocks noGrp="1"/>
          </p:cNvSpPr>
          <p:nvPr>
            <p:ph type="sldNum" sz="quarter" idx="12"/>
          </p:nvPr>
        </p:nvSpPr>
        <p:spPr/>
        <p:txBody>
          <a:bodyPr/>
          <a:lstStyle/>
          <a:p>
            <a:fld id="{D6D559BE-5633-4A6B-9D41-80061BC8BD94}" type="slidenum">
              <a:rPr lang="cs-CZ" smtClean="0"/>
              <a:t>16</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557565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obsah 3">
            <a:extLst>
              <a:ext uri="{FF2B5EF4-FFF2-40B4-BE49-F238E27FC236}">
                <a16:creationId xmlns:a16="http://schemas.microsoft.com/office/drawing/2014/main" id="{C4C3D8BB-291B-25C9-E1C7-05DE05254362}"/>
              </a:ext>
            </a:extLst>
          </p:cNvPr>
          <p:cNvPicPr>
            <a:picLocks noGrp="1" noChangeAspect="1"/>
          </p:cNvPicPr>
          <p:nvPr>
            <p:ph idx="1"/>
          </p:nvPr>
        </p:nvPicPr>
        <p:blipFill>
          <a:blip r:embed="rId2"/>
          <a:stretch>
            <a:fillRect/>
          </a:stretch>
        </p:blipFill>
        <p:spPr>
          <a:xfrm>
            <a:off x="2911403" y="1506582"/>
            <a:ext cx="5699197" cy="4672149"/>
          </a:xfrm>
          <a:prstGeom prst="rect">
            <a:avLst/>
          </a:prstGeom>
        </p:spPr>
      </p:pic>
      <p:sp>
        <p:nvSpPr>
          <p:cNvPr id="6" name="Zástupný symbol pro číslo snímku 5">
            <a:extLst>
              <a:ext uri="{FF2B5EF4-FFF2-40B4-BE49-F238E27FC236}">
                <a16:creationId xmlns:a16="http://schemas.microsoft.com/office/drawing/2014/main" id="{3334C9E9-111C-BD96-414E-67740F07120C}"/>
              </a:ext>
            </a:extLst>
          </p:cNvPr>
          <p:cNvSpPr>
            <a:spLocks noGrp="1"/>
          </p:cNvSpPr>
          <p:nvPr>
            <p:ph type="sldNum" sz="quarter" idx="12"/>
          </p:nvPr>
        </p:nvSpPr>
        <p:spPr/>
        <p:txBody>
          <a:bodyPr/>
          <a:lstStyle/>
          <a:p>
            <a:fld id="{D6D559BE-5633-4A6B-9D41-80061BC8BD94}" type="slidenum">
              <a:rPr lang="cs-CZ" smtClean="0"/>
              <a:t>17</a:t>
            </a:fld>
            <a:endParaRPr lang="cs-CZ"/>
          </a:p>
        </p:txBody>
      </p:sp>
      <p:sp>
        <p:nvSpPr>
          <p:cNvPr id="2" name="Zástupný symbol pro zápatí 1"/>
          <p:cNvSpPr>
            <a:spLocks noGrp="1"/>
          </p:cNvSpPr>
          <p:nvPr>
            <p:ph type="ftr" sz="quarter" idx="11"/>
          </p:nvPr>
        </p:nvSpPr>
        <p:spPr/>
        <p:txBody>
          <a:bodyPr/>
          <a:lstStyle/>
          <a:p>
            <a:r>
              <a:rPr lang="cs-CZ" smtClean="0"/>
              <a:t>Kurz oceńování lesa a rostlinstva</a:t>
            </a:r>
            <a:endParaRPr lang="cs-CZ"/>
          </a:p>
        </p:txBody>
      </p:sp>
      <p:sp>
        <p:nvSpPr>
          <p:cNvPr id="7" name="Nadpis 1">
            <a:extLst>
              <a:ext uri="{FF2B5EF4-FFF2-40B4-BE49-F238E27FC236}">
                <a16:creationId xmlns:a16="http://schemas.microsoft.com/office/drawing/2014/main" id="{2DF42269-559A-5E9D-490C-EF736AF1D22D}"/>
              </a:ext>
            </a:extLst>
          </p:cNvPr>
          <p:cNvSpPr>
            <a:spLocks noGrp="1"/>
          </p:cNvSpPr>
          <p:nvPr>
            <p:ph type="title"/>
          </p:nvPr>
        </p:nvSpPr>
        <p:spPr>
          <a:xfrm>
            <a:off x="838200" y="365125"/>
            <a:ext cx="10515600" cy="1071789"/>
          </a:xfrm>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Vyrovnání nabídky s poptávkou a vliv na cenu</a:t>
            </a: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 (Bradáč a kol.,2021)</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669815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Hodnota a cena věci v právním řádu ČR</a:t>
            </a:r>
            <a:endParaRPr lang="cs-CZ" dirty="0"/>
          </a:p>
        </p:txBody>
      </p:sp>
      <p:sp>
        <p:nvSpPr>
          <p:cNvPr id="3" name="Zástupný symbol pro obsah 2"/>
          <p:cNvSpPr>
            <a:spLocks noGrp="1"/>
          </p:cNvSpPr>
          <p:nvPr>
            <p:ph idx="1"/>
          </p:nvPr>
        </p:nvSpPr>
        <p:spPr/>
        <p:txBody>
          <a:bodyPr/>
          <a:lstStyle/>
          <a:p>
            <a:r>
              <a:rPr lang="cs-CZ" dirty="0" smtClean="0"/>
              <a:t>Občanský zákoník (OZ)</a:t>
            </a:r>
          </a:p>
          <a:p>
            <a:r>
              <a:rPr lang="cs-CZ" dirty="0" smtClean="0"/>
              <a:t>Zákon o cenách (ZOC)</a:t>
            </a:r>
          </a:p>
          <a:p>
            <a:r>
              <a:rPr lang="cs-CZ" dirty="0" smtClean="0"/>
              <a:t>Zákon o oceňování majetku(ZOM)</a:t>
            </a:r>
          </a:p>
          <a:p>
            <a:r>
              <a:rPr lang="cs-CZ" dirty="0" smtClean="0"/>
              <a:t>Vyhláška k zákonu o oceňování majetku (OV) </a:t>
            </a: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18</a:t>
            </a:fld>
            <a:endParaRPr lang="cs-CZ"/>
          </a:p>
        </p:txBody>
      </p:sp>
    </p:spTree>
    <p:extLst>
      <p:ext uri="{BB962C8B-B14F-4D97-AF65-F5344CB8AC3E}">
        <p14:creationId xmlns:p14="http://schemas.microsoft.com/office/powerpoint/2010/main" val="2347092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buNone/>
            </a:pPr>
            <a:endParaRPr lang="cs-CZ" dirty="0" smtClean="0"/>
          </a:p>
          <a:p>
            <a:pPr marL="0" indent="0">
              <a:buNone/>
            </a:pPr>
            <a:endParaRPr lang="cs-CZ" dirty="0"/>
          </a:p>
          <a:p>
            <a:pPr marL="0" indent="0">
              <a:buNone/>
            </a:pPr>
            <a:endParaRPr lang="cs-CZ" dirty="0" smtClean="0"/>
          </a:p>
          <a:p>
            <a:pPr marL="0" indent="0" algn="ctr">
              <a:buNone/>
            </a:pPr>
            <a:r>
              <a:rPr lang="cs-CZ" sz="5400" dirty="0" smtClean="0"/>
              <a:t>Občanský zákoník</a:t>
            </a:r>
            <a:endParaRPr lang="cs-CZ" sz="5400"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19</a:t>
            </a:fld>
            <a:endParaRPr lang="cs-CZ"/>
          </a:p>
        </p:txBody>
      </p:sp>
    </p:spTree>
    <p:extLst>
      <p:ext uri="{BB962C8B-B14F-4D97-AF65-F5344CB8AC3E}">
        <p14:creationId xmlns:p14="http://schemas.microsoft.com/office/powerpoint/2010/main" val="3311312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Cíle prezentace</a:t>
            </a:r>
            <a:endParaRPr lang="cs-CZ" dirty="0"/>
          </a:p>
        </p:txBody>
      </p:sp>
      <p:sp>
        <p:nvSpPr>
          <p:cNvPr id="3" name="Zástupný symbol pro obsah 2"/>
          <p:cNvSpPr>
            <a:spLocks noGrp="1"/>
          </p:cNvSpPr>
          <p:nvPr>
            <p:ph idx="1"/>
          </p:nvPr>
        </p:nvSpPr>
        <p:spPr/>
        <p:txBody>
          <a:bodyPr/>
          <a:lstStyle/>
          <a:p>
            <a:r>
              <a:rPr lang="cs-CZ" dirty="0" smtClean="0"/>
              <a:t>Základní pojmy</a:t>
            </a:r>
          </a:p>
          <a:p>
            <a:r>
              <a:rPr lang="cs-CZ" dirty="0" smtClean="0"/>
              <a:t>Občanský zákoník</a:t>
            </a:r>
          </a:p>
          <a:p>
            <a:r>
              <a:rPr lang="cs-CZ" dirty="0" smtClean="0"/>
              <a:t>Zákon o cenách</a:t>
            </a:r>
          </a:p>
          <a:p>
            <a:r>
              <a:rPr lang="cs-CZ" dirty="0" smtClean="0"/>
              <a:t>Zákon o oceňování majetku a prováděcí vyhláška</a:t>
            </a:r>
          </a:p>
          <a:p>
            <a:r>
              <a:rPr lang="cs-CZ" dirty="0" smtClean="0"/>
              <a:t>Typologie cen</a:t>
            </a:r>
          </a:p>
          <a:p>
            <a:r>
              <a:rPr lang="cs-CZ" dirty="0" smtClean="0"/>
              <a:t>Cenové právo v ČR</a:t>
            </a:r>
          </a:p>
          <a:p>
            <a:endParaRPr lang="cs-CZ" dirty="0" smtClean="0"/>
          </a:p>
          <a:p>
            <a:pPr marL="0" indent="0">
              <a:buNone/>
            </a:pPr>
            <a:endParaRPr lang="cs-CZ" dirty="0" smtClean="0"/>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2</a:t>
            </a:fld>
            <a:endParaRPr lang="cs-CZ"/>
          </a:p>
        </p:txBody>
      </p:sp>
    </p:spTree>
    <p:extLst>
      <p:ext uri="{BB962C8B-B14F-4D97-AF65-F5344CB8AC3E}">
        <p14:creationId xmlns:p14="http://schemas.microsoft.com/office/powerpoint/2010/main" val="42051614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F42269-559A-5E9D-490C-EF736AF1D22D}"/>
              </a:ext>
            </a:extLst>
          </p:cNvPr>
          <p:cNvSpPr>
            <a:spLocks noGrp="1"/>
          </p:cNvSpPr>
          <p:nvPr>
            <p:ph type="title"/>
          </p:nvPr>
        </p:nvSpPr>
        <p:spPr/>
        <p:txBody>
          <a:bodyPr>
            <a:normAutofit fontScale="90000"/>
          </a:bodyPr>
          <a:lstStyle/>
          <a:p>
            <a:pPr marL="342900" lvl="0" indent="-342900">
              <a:lnSpc>
                <a:spcPct val="107000"/>
              </a:lnSpc>
              <a:spcBef>
                <a:spcPts val="1200"/>
              </a:spcBef>
            </a:pPr>
            <a:r>
              <a:rPr lang="cs-CZ" sz="4400" b="1" kern="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b="1" kern="0" dirty="0">
                <a:effectLst/>
                <a:latin typeface="Calibri Light" panose="020F0302020204030204" pitchFamily="34" charset="0"/>
                <a:ea typeface="Times New Roman" panose="02020603050405020304" pitchFamily="18" charset="0"/>
                <a:cs typeface="Times New Roman" panose="02020603050405020304" pitchFamily="18" charset="0"/>
              </a:rPr>
            </a:br>
            <a:r>
              <a:rPr lang="cs-CZ" dirty="0">
                <a:solidFill>
                  <a:prstClr val="black"/>
                </a:solidFill>
                <a:latin typeface="Calibri Light" panose="020F0302020204030204" pitchFamily="34" charset="0"/>
                <a:cs typeface="Calibri Light" panose="020F0302020204030204" pitchFamily="34" charset="0"/>
              </a:rPr>
              <a:t>Hodnota a cena věci v OZ </a:t>
            </a:r>
            <a:r>
              <a:rPr lang="cs-CZ" kern="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kern="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p:txBody>
          <a:bodyPr/>
          <a:lstStyle/>
          <a:p>
            <a:pPr marL="0" indent="0">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Občanský zákoník č. 89/2012 Sb. ve znění pozdějších předpisů </a:t>
            </a:r>
            <a:r>
              <a:rPr lang="cs-CZ" sz="3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(dále jen OZ) rozlišuje:</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cs-CZ" sz="3200" b="1" dirty="0">
                <a:effectLst/>
                <a:latin typeface="Calibri" panose="020F0502020204030204" pitchFamily="34" charset="0"/>
                <a:ea typeface="Calibri" panose="020F0502020204030204" pitchFamily="34" charset="0"/>
                <a:cs typeface="Times New Roman" panose="02020603050405020304" pitchFamily="18" charset="0"/>
              </a:rPr>
              <a:t>Hodnotu věci a její cenu, cenu obvyklou věci</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cs-CZ" sz="3200" b="1" dirty="0">
                <a:effectLst/>
                <a:latin typeface="Calibri" panose="020F0502020204030204" pitchFamily="34" charset="0"/>
                <a:ea typeface="Calibri" panose="020F0502020204030204" pitchFamily="34" charset="0"/>
                <a:cs typeface="Times New Roman" panose="02020603050405020304" pitchFamily="18" charset="0"/>
              </a:rPr>
              <a:t>Mimořádnou cenu věci</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sz="3200" b="1" dirty="0">
                <a:effectLst/>
                <a:latin typeface="Calibri" panose="020F0502020204030204" pitchFamily="34" charset="0"/>
                <a:ea typeface="Calibri" panose="020F0502020204030204" pitchFamily="34" charset="0"/>
                <a:cs typeface="Times New Roman" panose="02020603050405020304" pitchFamily="18" charset="0"/>
              </a:rPr>
              <a:t>Majetek a jmění</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90A7F368-EB6D-2A8E-9AF8-E30CCE9A4229}"/>
              </a:ext>
            </a:extLst>
          </p:cNvPr>
          <p:cNvSpPr>
            <a:spLocks noGrp="1"/>
          </p:cNvSpPr>
          <p:nvPr>
            <p:ph type="sldNum" sz="quarter" idx="12"/>
          </p:nvPr>
        </p:nvSpPr>
        <p:spPr/>
        <p:txBody>
          <a:bodyPr/>
          <a:lstStyle/>
          <a:p>
            <a:fld id="{D6D559BE-5633-4A6B-9D41-80061BC8BD94}" type="slidenum">
              <a:rPr lang="cs-CZ" smtClean="0"/>
              <a:t>20</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1400720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F42269-559A-5E9D-490C-EF736AF1D22D}"/>
              </a:ext>
            </a:extLst>
          </p:cNvPr>
          <p:cNvSpPr>
            <a:spLocks noGrp="1"/>
          </p:cNvSpPr>
          <p:nvPr>
            <p:ph type="title"/>
          </p:nvPr>
        </p:nvSpPr>
        <p:spPr>
          <a:xfrm>
            <a:off x="322217" y="365125"/>
            <a:ext cx="11451772" cy="1460499"/>
          </a:xfrm>
        </p:spPr>
        <p:txBody>
          <a:bodyPr>
            <a:normAutofit fontScale="90000"/>
          </a:bodyPr>
          <a:lstStyle/>
          <a:p>
            <a:pPr marL="1143000" lvl="1" indent="-228600">
              <a:lnSpc>
                <a:spcPct val="107000"/>
              </a:lnSpc>
              <a:spcBef>
                <a:spcPts val="200"/>
              </a:spcBef>
            </a:pPr>
            <a:r>
              <a:rPr lang="cs-CZ" sz="4000" b="1" kern="1200" dirty="0">
                <a:solidFill>
                  <a:prstClr val="black"/>
                </a:solidFill>
                <a:latin typeface="Calibri Light" panose="020F0302020204030204" pitchFamily="34" charset="0"/>
                <a:ea typeface="+mj-ea"/>
                <a:cs typeface="Calibri Light" panose="020F0302020204030204" pitchFamily="34" charset="0"/>
              </a:rPr>
              <a:t/>
            </a:r>
            <a:br>
              <a:rPr lang="cs-CZ" sz="4000" b="1" kern="1200" dirty="0">
                <a:solidFill>
                  <a:prstClr val="black"/>
                </a:solidFill>
                <a:latin typeface="Calibri Light" panose="020F0302020204030204" pitchFamily="34" charset="0"/>
                <a:ea typeface="+mj-ea"/>
                <a:cs typeface="Calibri Light" panose="020F0302020204030204" pitchFamily="34" charset="0"/>
              </a:rPr>
            </a:br>
            <a:r>
              <a:rPr lang="cs-CZ" sz="4400" kern="1200" dirty="0" smtClean="0">
                <a:solidFill>
                  <a:prstClr val="black"/>
                </a:solidFill>
                <a:latin typeface="Calibri Light" panose="020F0302020204030204" pitchFamily="34" charset="0"/>
                <a:ea typeface="+mj-ea"/>
                <a:cs typeface="Calibri Light" panose="020F0302020204030204" pitchFamily="34" charset="0"/>
              </a:rPr>
              <a:t>Hodnota a cena věci v</a:t>
            </a:r>
            <a:r>
              <a:rPr lang="cs-CZ" sz="4400" kern="1200" dirty="0">
                <a:solidFill>
                  <a:prstClr val="black"/>
                </a:solidFill>
                <a:latin typeface="Calibri Light" panose="020F0302020204030204" pitchFamily="34" charset="0"/>
                <a:ea typeface="+mj-ea"/>
                <a:cs typeface="Calibri Light" panose="020F0302020204030204" pitchFamily="34" charset="0"/>
              </a:rPr>
              <a:t> OZ </a:t>
            </a:r>
            <a:r>
              <a:rPr lang="cs-CZ" sz="4400" kern="1200" dirty="0" smtClean="0">
                <a:solidFill>
                  <a:prstClr val="black"/>
                </a:solidFill>
                <a:latin typeface="Calibri Light" panose="020F0302020204030204" pitchFamily="34" charset="0"/>
                <a:ea typeface="+mj-ea"/>
                <a:cs typeface="Calibri Light" panose="020F0302020204030204" pitchFamily="34" charset="0"/>
              </a:rPr>
              <a:t>(§ </a:t>
            </a:r>
            <a:r>
              <a:rPr lang="cs-CZ" sz="4400" kern="1200" dirty="0">
                <a:solidFill>
                  <a:prstClr val="black"/>
                </a:solidFill>
                <a:latin typeface="Calibri Light" panose="020F0302020204030204" pitchFamily="34" charset="0"/>
                <a:ea typeface="+mj-ea"/>
                <a:cs typeface="Calibri Light" panose="020F0302020204030204" pitchFamily="34" charset="0"/>
              </a:rPr>
              <a:t>492 odst. 1) </a:t>
            </a: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sz="4400" dirty="0"/>
          </a:p>
        </p:txBody>
      </p:sp>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p:txBody>
          <a:bodyPr/>
          <a:lstStyle/>
          <a:p>
            <a:pPr marL="0" indent="0" algn="just">
              <a:lnSpc>
                <a:spcPct val="107000"/>
              </a:lnSpc>
              <a:spcAft>
                <a:spcPts val="800"/>
              </a:spcAft>
              <a:buNone/>
            </a:pPr>
            <a:endParaRPr lang="cs-CZ" sz="2800" i="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Hodnota </a:t>
            </a:r>
            <a:r>
              <a:rPr lang="cs-CZ" sz="2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věci,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lze-li ji vyjádřit v penězích, je její cena</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Cena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věci se určí jako cena obvyklá, ledaže je něco jiného ujednáno nebo stanoveno zákonem.</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567611D6-1ED3-239D-CD43-EA0882F57180}"/>
              </a:ext>
            </a:extLst>
          </p:cNvPr>
          <p:cNvSpPr>
            <a:spLocks noGrp="1"/>
          </p:cNvSpPr>
          <p:nvPr>
            <p:ph type="sldNum" sz="quarter" idx="12"/>
          </p:nvPr>
        </p:nvSpPr>
        <p:spPr/>
        <p:txBody>
          <a:bodyPr/>
          <a:lstStyle/>
          <a:p>
            <a:fld id="{D6D559BE-5633-4A6B-9D41-80061BC8BD94}" type="slidenum">
              <a:rPr lang="cs-CZ" smtClean="0"/>
              <a:t>21</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4032222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F42269-559A-5E9D-490C-EF736AF1D22D}"/>
              </a:ext>
            </a:extLst>
          </p:cNvPr>
          <p:cNvSpPr>
            <a:spLocks noGrp="1"/>
          </p:cNvSpPr>
          <p:nvPr>
            <p:ph type="title"/>
          </p:nvPr>
        </p:nvSpPr>
        <p:spPr/>
        <p:txBody>
          <a:bodyPr>
            <a:normAutofit fontScale="90000"/>
          </a:bodyPr>
          <a:lstStyle/>
          <a:p>
            <a:pPr marL="1143000" lvl="2" indent="-228600">
              <a:lnSpc>
                <a:spcPct val="107000"/>
              </a:lnSpc>
              <a:spcBef>
                <a:spcPts val="200"/>
              </a:spcBef>
            </a:pPr>
            <a:r>
              <a:rPr lang="cs-CZ" sz="3600" b="1" kern="1200" dirty="0">
                <a:solidFill>
                  <a:prstClr val="black"/>
                </a:solidFill>
                <a:latin typeface="Calibri Light" panose="020F0302020204030204" pitchFamily="34" charset="0"/>
                <a:ea typeface="+mj-ea"/>
                <a:cs typeface="Calibri Light" panose="020F0302020204030204" pitchFamily="34" charset="0"/>
              </a:rPr>
              <a:t/>
            </a:r>
            <a:br>
              <a:rPr lang="cs-CZ" sz="3600" b="1" kern="1200" dirty="0">
                <a:solidFill>
                  <a:prstClr val="black"/>
                </a:solidFill>
                <a:latin typeface="Calibri Light" panose="020F0302020204030204" pitchFamily="34" charset="0"/>
                <a:ea typeface="+mj-ea"/>
                <a:cs typeface="Calibri Light" panose="020F0302020204030204" pitchFamily="34" charset="0"/>
              </a:rPr>
            </a:br>
            <a:r>
              <a:rPr lang="cs-CZ" sz="4400" kern="1200" dirty="0">
                <a:solidFill>
                  <a:prstClr val="black"/>
                </a:solidFill>
                <a:latin typeface="Calibri Light" panose="020F0302020204030204" pitchFamily="34" charset="0"/>
                <a:ea typeface="+mj-ea"/>
                <a:cs typeface="Calibri Light" panose="020F0302020204030204" pitchFamily="34" charset="0"/>
              </a:rPr>
              <a:t>Mimořádná cena věci v OZ (§ 492 odst.2)</a:t>
            </a:r>
            <a:br>
              <a:rPr lang="cs-CZ" sz="4400" kern="1200" dirty="0">
                <a:solidFill>
                  <a:prstClr val="black"/>
                </a:solidFill>
                <a:latin typeface="Calibri Light" panose="020F0302020204030204" pitchFamily="34" charset="0"/>
                <a:ea typeface="+mj-ea"/>
                <a:cs typeface="Calibri Light" panose="020F0302020204030204" pitchFamily="34" charset="0"/>
              </a:rPr>
            </a:br>
            <a:endParaRPr lang="cs-CZ" sz="4400" kern="1200" dirty="0">
              <a:solidFill>
                <a:prstClr val="black"/>
              </a:solidFill>
              <a:latin typeface="Calibri Light" panose="020F0302020204030204" pitchFamily="34" charset="0"/>
              <a:ea typeface="+mj-ea"/>
              <a:cs typeface="Calibri Light" panose="020F0302020204030204" pitchFamily="34" charset="0"/>
            </a:endParaRPr>
          </a:p>
        </p:txBody>
      </p:sp>
      <p:sp>
        <p:nvSpPr>
          <p:cNvPr id="3" name="Zástupný obsah 2">
            <a:extLst>
              <a:ext uri="{FF2B5EF4-FFF2-40B4-BE49-F238E27FC236}">
                <a16:creationId xmlns:a16="http://schemas.microsoft.com/office/drawing/2014/main" id="{D8929EFB-4126-D7F8-2826-8C7EF42D989B}"/>
              </a:ext>
            </a:extLst>
          </p:cNvPr>
          <p:cNvSpPr>
            <a:spLocks noGrp="1"/>
          </p:cNvSpPr>
          <p:nvPr>
            <p:ph idx="1"/>
          </p:nvPr>
        </p:nvSpPr>
        <p:spPr/>
        <p:txBody>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Mimořádná cena věci se stanoví, má-li se její hodnota nahradit,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s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přihlédnutím ke zvláštním poměrům nebo ke zvláštní oblibě vyvolané náhodnými vlastnostmi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5DA1F3B5-19BE-A4BA-DED3-6D933D17C624}"/>
              </a:ext>
            </a:extLst>
          </p:cNvPr>
          <p:cNvSpPr>
            <a:spLocks noGrp="1"/>
          </p:cNvSpPr>
          <p:nvPr>
            <p:ph type="sldNum" sz="quarter" idx="12"/>
          </p:nvPr>
        </p:nvSpPr>
        <p:spPr/>
        <p:txBody>
          <a:bodyPr/>
          <a:lstStyle/>
          <a:p>
            <a:fld id="{D6D559BE-5633-4A6B-9D41-80061BC8BD94}" type="slidenum">
              <a:rPr lang="cs-CZ" smtClean="0"/>
              <a:t>22</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952673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a:xfrm>
            <a:off x="838200" y="320675"/>
            <a:ext cx="10515600" cy="1325563"/>
          </a:xfrm>
        </p:spPr>
        <p:txBody>
          <a:bodyPr>
            <a:normAutofit fontScale="90000"/>
          </a:bodyPr>
          <a:lstStyle/>
          <a:p>
            <a:pPr>
              <a:lnSpc>
                <a:spcPct val="107000"/>
              </a:lnSpc>
              <a:spcAft>
                <a:spcPts val="800"/>
              </a:spcAft>
            </a:pP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Komentář k hodnotě a ceně dle OZ</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Z výše uvedeného vyplývá, že pokud lze hodnotu věci vyjádřit v penězi (lze ji ocenit), pak je hodnota dána její cenou. Jednoduchý pragmatický přístup OZ přisuzuje hodnotu věci ne podle toho, jakou ji přisuzují jednotlivé osoby, ale za jakou cenu lze danou věc koupit nebo prodat na trhu.</a:t>
            </a:r>
          </a:p>
          <a:p>
            <a:pPr marL="0" indent="0">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Je-li tedy cena známa (věc byla prodána), není problém s určením její hodnoty (hodnota = cena).</a:t>
            </a:r>
            <a:endParaRPr lang="cs-CZ" dirty="0"/>
          </a:p>
        </p:txBody>
      </p:sp>
      <p:sp>
        <p:nvSpPr>
          <p:cNvPr id="5" name="Zástupný symbol pro číslo snímku 4">
            <a:extLst>
              <a:ext uri="{FF2B5EF4-FFF2-40B4-BE49-F238E27FC236}">
                <a16:creationId xmlns:a16="http://schemas.microsoft.com/office/drawing/2014/main" id="{D30B5421-BDCE-64E0-E953-F36E66C6A595}"/>
              </a:ext>
            </a:extLst>
          </p:cNvPr>
          <p:cNvSpPr>
            <a:spLocks noGrp="1"/>
          </p:cNvSpPr>
          <p:nvPr>
            <p:ph type="sldNum" sz="quarter" idx="12"/>
          </p:nvPr>
        </p:nvSpPr>
        <p:spPr/>
        <p:txBody>
          <a:bodyPr/>
          <a:lstStyle/>
          <a:p>
            <a:fld id="{D6D559BE-5633-4A6B-9D41-80061BC8BD94}" type="slidenum">
              <a:rPr lang="cs-CZ" smtClean="0"/>
              <a:t>23</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941318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Calibri" panose="020F0502020204030204" pitchFamily="34" charset="0"/>
                <a:cs typeface="Calibri Light" panose="020F0302020204030204" pitchFamily="34" charset="0"/>
              </a:rPr>
              <a:t/>
            </a:r>
            <a:br>
              <a:rPr lang="cs-CZ" dirty="0" smtClean="0">
                <a:latin typeface="Calibri Light" panose="020F0302020204030204" pitchFamily="34" charset="0"/>
                <a:ea typeface="Calibri" panose="020F0502020204030204" pitchFamily="34" charset="0"/>
                <a:cs typeface="Calibri Light" panose="020F0302020204030204" pitchFamily="34"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Komentář </a:t>
            </a:r>
            <a:r>
              <a:rPr lang="cs-CZ" dirty="0">
                <a:latin typeface="Calibri Light" panose="020F0302020204030204" pitchFamily="34" charset="0"/>
                <a:ea typeface="Calibri" panose="020F0502020204030204" pitchFamily="34" charset="0"/>
                <a:cs typeface="Calibri Light" panose="020F0302020204030204" pitchFamily="34" charset="0"/>
              </a:rPr>
              <a:t>k hodnotě a ceně dle OZ</a:t>
            </a:r>
            <a:br>
              <a:rPr lang="cs-CZ" dirty="0">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algn="just">
              <a:lnSpc>
                <a:spcPct val="107000"/>
              </a:lnSpc>
              <a:spcAft>
                <a:spcPts val="800"/>
              </a:spcAft>
            </a:pPr>
            <a:r>
              <a:rPr lang="cs-CZ" sz="2800" dirty="0">
                <a:effectLst/>
                <a:latin typeface="Calibri" panose="020F0502020204030204" pitchFamily="34" charset="0"/>
                <a:ea typeface="Calibri" panose="020F0502020204030204" pitchFamily="34" charset="0"/>
                <a:cs typeface="Times New Roman" panose="02020603050405020304" pitchFamily="18" charset="0"/>
              </a:rPr>
              <a:t>Dle ekonomických teorií jsou ocenitelné věci takové, s kterými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dirty="0">
                <a:effectLst/>
                <a:latin typeface="Calibri" panose="020F0502020204030204" pitchFamily="34" charset="0"/>
                <a:ea typeface="Calibri" panose="020F0502020204030204" pitchFamily="34" charset="0"/>
                <a:cs typeface="Times New Roman" panose="02020603050405020304" pitchFamily="18" charset="0"/>
              </a:rPr>
              <a:t>obchoduje, víme za kolik se prodávají, jsou předmětem směny a mají směnnou hodnotu. Obvyklou výši směnné hodnoty lze určit oceněním.</a:t>
            </a:r>
          </a:p>
          <a:p>
            <a:pPr algn="just">
              <a:lnSpc>
                <a:spcPct val="107000"/>
              </a:lnSpc>
              <a:spcAft>
                <a:spcPts val="800"/>
              </a:spcAft>
            </a:pPr>
            <a:r>
              <a:rPr lang="cs-CZ" sz="2800" dirty="0">
                <a:effectLst/>
                <a:latin typeface="Calibri" panose="020F0502020204030204" pitchFamily="34" charset="0"/>
                <a:ea typeface="Calibri" panose="020F0502020204030204" pitchFamily="34" charset="0"/>
                <a:cs typeface="Times New Roman" panose="02020603050405020304" pitchFamily="18" charset="0"/>
              </a:rPr>
              <a:t>Co však nastane, pokud cena věci není známa, protože se s ní neobchoduje, nevíme za kolik se prodávají, neumíme ji vyjádřit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v </a:t>
            </a:r>
            <a:r>
              <a:rPr lang="cs-CZ" sz="2800" dirty="0">
                <a:effectLst/>
                <a:latin typeface="Calibri" panose="020F0502020204030204" pitchFamily="34" charset="0"/>
                <a:ea typeface="Calibri" panose="020F0502020204030204" pitchFamily="34" charset="0"/>
                <a:cs typeface="Times New Roman" panose="02020603050405020304" pitchFamily="18" charset="0"/>
              </a:rPr>
              <a:t>penězích, potom hodnotu věci v penězích vyjádřit nelze a takové věci jsou neocenitelné.</a:t>
            </a:r>
          </a:p>
          <a:p>
            <a:pPr marL="0" indent="0">
              <a:buNone/>
            </a:pPr>
            <a:endParaRPr lang="cs-CZ" dirty="0"/>
          </a:p>
        </p:txBody>
      </p:sp>
      <p:sp>
        <p:nvSpPr>
          <p:cNvPr id="5" name="Zástupný symbol pro číslo snímku 4">
            <a:extLst>
              <a:ext uri="{FF2B5EF4-FFF2-40B4-BE49-F238E27FC236}">
                <a16:creationId xmlns:a16="http://schemas.microsoft.com/office/drawing/2014/main" id="{9053D24F-7FD5-0CC4-8E9F-D3F173DBFD11}"/>
              </a:ext>
            </a:extLst>
          </p:cNvPr>
          <p:cNvSpPr>
            <a:spLocks noGrp="1"/>
          </p:cNvSpPr>
          <p:nvPr>
            <p:ph type="sldNum" sz="quarter" idx="12"/>
          </p:nvPr>
        </p:nvSpPr>
        <p:spPr/>
        <p:txBody>
          <a:bodyPr/>
          <a:lstStyle/>
          <a:p>
            <a:fld id="{D6D559BE-5633-4A6B-9D41-80061BC8BD94}" type="slidenum">
              <a:rPr lang="cs-CZ" smtClean="0"/>
              <a:t>24</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24757982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Calibri" panose="020F0502020204030204" pitchFamily="34" charset="0"/>
                <a:cs typeface="Calibri Light" panose="020F0302020204030204" pitchFamily="34" charset="0"/>
              </a:rPr>
              <a:t/>
            </a:r>
            <a:br>
              <a:rPr lang="cs-CZ" dirty="0" smtClean="0">
                <a:latin typeface="Calibri Light" panose="020F0302020204030204" pitchFamily="34" charset="0"/>
                <a:ea typeface="Calibri" panose="020F0502020204030204" pitchFamily="34" charset="0"/>
                <a:cs typeface="Calibri Light" panose="020F0302020204030204" pitchFamily="34"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Komentář </a:t>
            </a:r>
            <a:r>
              <a:rPr lang="cs-CZ" dirty="0">
                <a:latin typeface="Calibri Light" panose="020F0302020204030204" pitchFamily="34" charset="0"/>
                <a:ea typeface="Calibri" panose="020F0502020204030204" pitchFamily="34" charset="0"/>
                <a:cs typeface="Calibri Light" panose="020F0302020204030204" pitchFamily="34" charset="0"/>
              </a:rPr>
              <a:t>k hodnotě a ceně dle OZ</a:t>
            </a:r>
            <a:br>
              <a:rPr lang="cs-CZ" dirty="0">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Obvyklou cenu věci OZ nijak nedefinuje, lze mít za to, že jde o cenu určenou nějakou porovnávací metodou s přihlédnutím k obvyklosti v době a místě uzavření smlouvy. </a:t>
            </a:r>
            <a:endParaRPr lang="cs-CZ" sz="2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dirty="0" smtClean="0">
                <a:latin typeface="Calibri" panose="020F0502020204030204" pitchFamily="34" charset="0"/>
                <a:ea typeface="Calibri" panose="020F0502020204030204" pitchFamily="34" charset="0"/>
                <a:cs typeface="Times New Roman" panose="02020603050405020304" pitchFamily="18" charset="0"/>
              </a:rPr>
              <a:t>Lze to dovodit i z dalších ustanovení OZ.</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09568174-95F0-563D-25A8-11FA4426E50A}"/>
              </a:ext>
            </a:extLst>
          </p:cNvPr>
          <p:cNvSpPr>
            <a:spLocks noGrp="1"/>
          </p:cNvSpPr>
          <p:nvPr>
            <p:ph type="sldNum" sz="quarter" idx="12"/>
          </p:nvPr>
        </p:nvSpPr>
        <p:spPr/>
        <p:txBody>
          <a:bodyPr/>
          <a:lstStyle/>
          <a:p>
            <a:fld id="{D6D559BE-5633-4A6B-9D41-80061BC8BD94}" type="slidenum">
              <a:rPr lang="cs-CZ" smtClean="0"/>
              <a:t>25</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1351077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Calibri" panose="020F0502020204030204" pitchFamily="34" charset="0"/>
                <a:cs typeface="Calibri Light" panose="020F0302020204030204" pitchFamily="34" charset="0"/>
              </a:rPr>
              <a:t/>
            </a:r>
            <a:br>
              <a:rPr lang="cs-CZ" dirty="0" smtClean="0">
                <a:latin typeface="Calibri Light" panose="020F0302020204030204" pitchFamily="34" charset="0"/>
                <a:ea typeface="Calibri" panose="020F0502020204030204" pitchFamily="34" charset="0"/>
                <a:cs typeface="Calibri Light" panose="020F0302020204030204" pitchFamily="34"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OZ</a:t>
            </a:r>
            <a:r>
              <a:rPr lang="cs-CZ" dirty="0">
                <a:latin typeface="Calibri Light" panose="020F0302020204030204" pitchFamily="34" charset="0"/>
                <a:ea typeface="Calibri" panose="020F0502020204030204" pitchFamily="34" charset="0"/>
                <a:cs typeface="Calibri Light" panose="020F0302020204030204" pitchFamily="34" charset="0"/>
              </a:rPr>
              <a:t/>
            </a:r>
            <a:br>
              <a:rPr lang="cs-CZ" dirty="0">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 1792</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Úplata za plnění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(1) Plyne-li ze smlouvy povinnost stran poskytnout a přijmout plnění za úplatu, aniž je ujednána její výše, či způsob, jakým bude tato výše určena, platí, že úplata byla ujednána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ve výši obvyklé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v době a v místě uzavření smlouvy. Nepodaří-li se takto výši úplaty určit, určí ji soud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s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přihlédnutím k obsahu smlouvy, povaze plnění a zvyklostem.</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39C2BDE-E67E-328A-DAF0-95E1F59B42F3}"/>
              </a:ext>
            </a:extLst>
          </p:cNvPr>
          <p:cNvSpPr>
            <a:spLocks noGrp="1"/>
          </p:cNvSpPr>
          <p:nvPr>
            <p:ph type="sldNum" sz="quarter" idx="12"/>
          </p:nvPr>
        </p:nvSpPr>
        <p:spPr/>
        <p:txBody>
          <a:bodyPr/>
          <a:lstStyle/>
          <a:p>
            <a:fld id="{D6D559BE-5633-4A6B-9D41-80061BC8BD94}" type="slidenum">
              <a:rPr lang="cs-CZ" smtClean="0"/>
              <a:t>26</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22030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Calibri" panose="020F0502020204030204" pitchFamily="34" charset="0"/>
                <a:cs typeface="Calibri Light" panose="020F0302020204030204" pitchFamily="34" charset="0"/>
              </a:rPr>
              <a:t/>
            </a:r>
            <a:br>
              <a:rPr lang="cs-CZ" dirty="0" smtClean="0">
                <a:latin typeface="Calibri Light" panose="020F0302020204030204" pitchFamily="34" charset="0"/>
                <a:ea typeface="Calibri" panose="020F0502020204030204" pitchFamily="34" charset="0"/>
                <a:cs typeface="Calibri Light" panose="020F0302020204030204" pitchFamily="34"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OZ</a:t>
            </a:r>
            <a:r>
              <a:rPr lang="cs-CZ" dirty="0">
                <a:latin typeface="Calibri Light" panose="020F0302020204030204" pitchFamily="34" charset="0"/>
                <a:ea typeface="Calibri" panose="020F0502020204030204" pitchFamily="34" charset="0"/>
                <a:cs typeface="Calibri Light" panose="020F0302020204030204" pitchFamily="34" charset="0"/>
              </a:rPr>
              <a:t/>
            </a:r>
            <a:br>
              <a:rPr lang="cs-CZ" dirty="0">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Byla-li úplata ujednána v rozporu s právními předpisy o cenách, platí za ujednanou ta, která je podle těchto předpisů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přípustná</a:t>
            </a:r>
            <a:r>
              <a:rPr lang="cs-CZ" sz="2800" i="1" dirty="0">
                <a:effectLst/>
                <a:latin typeface="Calibri" panose="020F0502020204030204" pitchFamily="34" charset="0"/>
                <a:ea typeface="Calibri" panose="020F0502020204030204" pitchFamily="34" charset="0"/>
                <a:cs typeface="Times New Roman" panose="02020603050405020304" pitchFamily="18" charset="0"/>
              </a:rPr>
              <a:t>.</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A79069A6-5C52-9F21-C2F3-F4303716BE01}"/>
              </a:ext>
            </a:extLst>
          </p:cNvPr>
          <p:cNvSpPr>
            <a:spLocks noGrp="1"/>
          </p:cNvSpPr>
          <p:nvPr>
            <p:ph type="sldNum" sz="quarter" idx="12"/>
          </p:nvPr>
        </p:nvSpPr>
        <p:spPr/>
        <p:txBody>
          <a:bodyPr/>
          <a:lstStyle/>
          <a:p>
            <a:fld id="{D6D559BE-5633-4A6B-9D41-80061BC8BD94}" type="slidenum">
              <a:rPr lang="cs-CZ" smtClean="0"/>
              <a:t>27</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525158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Calibri" panose="020F0502020204030204" pitchFamily="34" charset="0"/>
                <a:cs typeface="Calibri Light" panose="020F0302020204030204" pitchFamily="34" charset="0"/>
              </a:rPr>
              <a:t/>
            </a:r>
            <a:br>
              <a:rPr lang="cs-CZ" dirty="0" smtClean="0">
                <a:latin typeface="Calibri Light" panose="020F0302020204030204" pitchFamily="34" charset="0"/>
                <a:ea typeface="Calibri" panose="020F0502020204030204" pitchFamily="34" charset="0"/>
                <a:cs typeface="Calibri Light" panose="020F0302020204030204" pitchFamily="34" charset="0"/>
              </a:rPr>
            </a:br>
            <a:r>
              <a:rPr lang="cs-CZ" dirty="0" smtClean="0">
                <a:latin typeface="Calibri Light" panose="020F0302020204030204" pitchFamily="34" charset="0"/>
                <a:ea typeface="Calibri" panose="020F0502020204030204" pitchFamily="34" charset="0"/>
                <a:cs typeface="Calibri Light" panose="020F0302020204030204" pitchFamily="34" charset="0"/>
              </a:rPr>
              <a:t>OZ</a:t>
            </a:r>
            <a:r>
              <a:rPr lang="cs-CZ" dirty="0">
                <a:latin typeface="Calibri Light" panose="020F0302020204030204" pitchFamily="34" charset="0"/>
                <a:ea typeface="Calibri" panose="020F0502020204030204" pitchFamily="34" charset="0"/>
                <a:cs typeface="Calibri Light" panose="020F0302020204030204" pitchFamily="34" charset="0"/>
              </a:rPr>
              <a:t/>
            </a:r>
            <a:br>
              <a:rPr lang="cs-CZ" dirty="0">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a:xfrm>
            <a:off x="838200" y="1384663"/>
            <a:ext cx="10515600" cy="4792300"/>
          </a:xfrm>
        </p:spPr>
        <p:txBody>
          <a:bodyPr>
            <a:normAutofit fontScale="77500" lnSpcReduction="200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 2969</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Náhrada při poškození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(1) Při určení výše škody na věci se vychází z její obvyklé ceny v době poškození a zohlední se</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co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poškozený musí k obnovení nebo nahrazení funkce věci účelně vynaložit.</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b="1" dirty="0">
                <a:effectLst/>
                <a:latin typeface="Calibri" panose="020F0502020204030204" pitchFamily="34" charset="0"/>
                <a:ea typeface="Calibri" panose="020F0502020204030204" pitchFamily="34" charset="0"/>
                <a:cs typeface="Times New Roman" panose="02020603050405020304" pitchFamily="18" charset="0"/>
              </a:rPr>
              <a:t>Mimořádná cena věci dle OZ je náhradní cenou umožňující zohlednit zvláštní poměry nebo zvláštní oblibu vyvolané náhodnými vlastnostmi věci, tedy zohledňující odchylky od obvyklé směny</a:t>
            </a:r>
            <a:r>
              <a:rPr lang="cs-CZ" sz="2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 2969</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Náhrada při poškození věci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Poškodil-li škůdce věc ze svévole nebo škodolibosti, nahradí poškozenému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cenu zvláštní obliby</a:t>
            </a:r>
            <a:r>
              <a:rPr lang="cs-CZ" sz="2800" i="1" dirty="0">
                <a:effectLst/>
                <a:latin typeface="Calibri" panose="020F0502020204030204" pitchFamily="34" charset="0"/>
                <a:ea typeface="Calibri" panose="020F0502020204030204" pitchFamily="34" charset="0"/>
                <a:cs typeface="Times New Roman" panose="02020603050405020304" pitchFamily="18" charset="0"/>
              </a:rPr>
              <a:t>.</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4546D627-9B4B-D79A-8627-0E418D0CCF55}"/>
              </a:ext>
            </a:extLst>
          </p:cNvPr>
          <p:cNvSpPr>
            <a:spLocks noGrp="1"/>
          </p:cNvSpPr>
          <p:nvPr>
            <p:ph type="sldNum" sz="quarter" idx="12"/>
          </p:nvPr>
        </p:nvSpPr>
        <p:spPr/>
        <p:txBody>
          <a:bodyPr/>
          <a:lstStyle/>
          <a:p>
            <a:fld id="{D6D559BE-5633-4A6B-9D41-80061BC8BD94}" type="slidenum">
              <a:rPr lang="cs-CZ" smtClean="0"/>
              <a:t>28</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2001814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lgn="ctr">
              <a:buNone/>
            </a:pPr>
            <a:endParaRPr lang="cs-CZ" dirty="0" smtClean="0"/>
          </a:p>
          <a:p>
            <a:pPr marL="0" indent="0" algn="ctr">
              <a:buNone/>
            </a:pPr>
            <a:r>
              <a:rPr lang="cs-CZ" sz="5400" dirty="0" smtClean="0"/>
              <a:t>Zákon č. 526/1990 Sb., o cenách,</a:t>
            </a:r>
          </a:p>
          <a:p>
            <a:pPr marL="0" indent="0" algn="ctr">
              <a:buNone/>
            </a:pPr>
            <a:r>
              <a:rPr lang="cs-CZ" sz="5400" dirty="0" smtClean="0"/>
              <a:t>velké změny od 1. 1. 2025.</a:t>
            </a:r>
          </a:p>
          <a:p>
            <a:pPr marL="0" indent="0" algn="ctr">
              <a:buNone/>
            </a:pPr>
            <a:endParaRPr lang="cs-CZ" sz="5400" dirty="0"/>
          </a:p>
          <a:p>
            <a:pPr marL="0" indent="0" algn="ctr">
              <a:buNone/>
            </a:pPr>
            <a:endParaRPr lang="cs-CZ" sz="5400"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29</a:t>
            </a:fld>
            <a:endParaRPr lang="cs-CZ"/>
          </a:p>
        </p:txBody>
      </p:sp>
    </p:spTree>
    <p:extLst>
      <p:ext uri="{BB962C8B-B14F-4D97-AF65-F5344CB8AC3E}">
        <p14:creationId xmlns:p14="http://schemas.microsoft.com/office/powerpoint/2010/main" val="467018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Použité zkratky </a:t>
            </a:r>
            <a:endParaRPr lang="cs-CZ" dirty="0"/>
          </a:p>
        </p:txBody>
      </p:sp>
      <p:sp>
        <p:nvSpPr>
          <p:cNvPr id="3" name="Zástupný symbol pro obsah 2"/>
          <p:cNvSpPr>
            <a:spLocks noGrp="1"/>
          </p:cNvSpPr>
          <p:nvPr>
            <p:ph idx="1"/>
          </p:nvPr>
        </p:nvSpPr>
        <p:spPr/>
        <p:txBody>
          <a:bodyPr/>
          <a:lstStyle/>
          <a:p>
            <a:pPr marL="0" indent="0">
              <a:buNone/>
            </a:pPr>
            <a:r>
              <a:rPr lang="cs-CZ" dirty="0" smtClean="0"/>
              <a:t>ZOM – Zákon č. 151/1997 Sb., o oceňování majetku a o změně některých zákonů (zákon o oceňování majetku a o změně některých zákonů ( zákon o oceňování majetku)</a:t>
            </a:r>
          </a:p>
          <a:p>
            <a:pPr marL="0" indent="0">
              <a:buNone/>
            </a:pPr>
            <a:r>
              <a:rPr lang="cs-CZ" dirty="0" smtClean="0"/>
              <a:t>OV – Vyhláška č.441/2013 Sb., k provedení zákona o oceňování majetku (Oceňovací vyhláška)</a:t>
            </a:r>
          </a:p>
          <a:p>
            <a:pPr marL="0" indent="0">
              <a:buNone/>
            </a:pPr>
            <a:r>
              <a:rPr lang="cs-CZ" dirty="0" smtClean="0"/>
              <a:t>ZOC – Zákon č. 526/1990 Sb. o cenách ve znění pozdějších předpisů </a:t>
            </a:r>
          </a:p>
          <a:p>
            <a:pPr marL="0" indent="0">
              <a:buNone/>
            </a:pPr>
            <a:r>
              <a:rPr lang="cs-CZ" dirty="0" smtClean="0"/>
              <a:t>OZ – Občanský zákoník č. 89/2012 Sb. ve znění pozdějších předpisů.</a:t>
            </a: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a:t>
            </a:fld>
            <a:endParaRPr lang="cs-CZ"/>
          </a:p>
        </p:txBody>
      </p:sp>
    </p:spTree>
    <p:extLst>
      <p:ext uri="{BB962C8B-B14F-4D97-AF65-F5344CB8AC3E}">
        <p14:creationId xmlns:p14="http://schemas.microsoft.com/office/powerpoint/2010/main" val="4058503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4000" b="1" dirty="0"/>
              <a:t>ČÁST I </a:t>
            </a:r>
            <a:br>
              <a:rPr lang="cs-CZ" sz="4000" b="1" dirty="0"/>
            </a:br>
            <a:r>
              <a:rPr lang="cs-CZ" sz="4000" b="1" dirty="0"/>
              <a:t>OBECNÁ USTANOVENÍ</a:t>
            </a:r>
          </a:p>
        </p:txBody>
      </p:sp>
      <p:sp>
        <p:nvSpPr>
          <p:cNvPr id="3" name="Zástupný symbol pro obsah 2"/>
          <p:cNvSpPr>
            <a:spLocks noGrp="1"/>
          </p:cNvSpPr>
          <p:nvPr>
            <p:ph idx="1"/>
          </p:nvPr>
        </p:nvSpPr>
        <p:spPr/>
        <p:txBody>
          <a:bodyPr/>
          <a:lstStyle/>
          <a:p>
            <a:pPr marL="0" indent="0">
              <a:buNone/>
            </a:pPr>
            <a:r>
              <a:rPr lang="cs-CZ" b="1" dirty="0"/>
              <a:t>§ 1</a:t>
            </a:r>
            <a:br>
              <a:rPr lang="cs-CZ" b="1" dirty="0"/>
            </a:br>
            <a:r>
              <a:rPr lang="cs-CZ" b="1" dirty="0"/>
              <a:t>Předmět úpravy</a:t>
            </a:r>
          </a:p>
          <a:p>
            <a:pPr marL="0" indent="0">
              <a:buNone/>
            </a:pPr>
            <a:r>
              <a:rPr lang="cs-CZ" b="1" dirty="0"/>
              <a:t>(1)</a:t>
            </a:r>
            <a:r>
              <a:rPr lang="cs-CZ" dirty="0"/>
              <a:t> Tento zákon zapracovává příslušné předpisy Evropské unie</a:t>
            </a:r>
            <a:r>
              <a:rPr lang="cs-CZ" baseline="30000" dirty="0">
                <a:hlinkClick r:id="rId2" action="ppaction://hlinkfile"/>
              </a:rPr>
              <a:t>14)</a:t>
            </a:r>
            <a:r>
              <a:rPr lang="cs-CZ" dirty="0"/>
              <a:t> a upravuje</a:t>
            </a:r>
          </a:p>
          <a:p>
            <a:pPr marL="0" indent="0">
              <a:buNone/>
            </a:pPr>
            <a:r>
              <a:rPr lang="cs-CZ" b="1" dirty="0"/>
              <a:t>a)</a:t>
            </a:r>
            <a:r>
              <a:rPr lang="cs-CZ" dirty="0"/>
              <a:t> uplatňování, regulaci a kontrolu cen zboží pro tuzemský trh,</a:t>
            </a:r>
          </a:p>
          <a:p>
            <a:pPr marL="0" indent="0">
              <a:buNone/>
            </a:pPr>
            <a:r>
              <a:rPr lang="cs-CZ" b="1" dirty="0"/>
              <a:t>b)</a:t>
            </a:r>
            <a:r>
              <a:rPr lang="cs-CZ" dirty="0"/>
              <a:t> působnost a některé postupy cenových orgánů.</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30</a:t>
            </a:fld>
            <a:endParaRPr lang="cs-CZ"/>
          </a:p>
        </p:txBody>
      </p:sp>
    </p:spTree>
    <p:extLst>
      <p:ext uri="{BB962C8B-B14F-4D97-AF65-F5344CB8AC3E}">
        <p14:creationId xmlns:p14="http://schemas.microsoft.com/office/powerpoint/2010/main" val="1371830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(2)</a:t>
            </a:r>
            <a:r>
              <a:rPr lang="cs-CZ" dirty="0"/>
              <a:t> Pro účely tohoto zákona se rozumí</a:t>
            </a:r>
          </a:p>
          <a:p>
            <a:pPr marL="0" indent="0">
              <a:buNone/>
            </a:pPr>
            <a:r>
              <a:rPr lang="cs-CZ" b="1" dirty="0"/>
              <a:t>a)</a:t>
            </a:r>
            <a:r>
              <a:rPr lang="cs-CZ" dirty="0"/>
              <a:t> zbožím výrobky, výkony, práce a služby,</a:t>
            </a:r>
          </a:p>
          <a:p>
            <a:pPr marL="0" indent="0">
              <a:buNone/>
            </a:pPr>
            <a:r>
              <a:rPr lang="cs-CZ" b="1" dirty="0"/>
              <a:t>b)</a:t>
            </a:r>
            <a:r>
              <a:rPr lang="cs-CZ" dirty="0"/>
              <a:t> cenou peněžní částka uplatňovaná při nákupu a prodeji zboží podle § 2 až 13,</a:t>
            </a:r>
          </a:p>
          <a:p>
            <a:pPr marL="0" indent="0">
              <a:buNone/>
            </a:pPr>
            <a:r>
              <a:rPr lang="cs-CZ" b="1" dirty="0"/>
              <a:t>c)</a:t>
            </a:r>
            <a:r>
              <a:rPr lang="cs-CZ" dirty="0"/>
              <a:t> uplatňováním ceny její nabízení, sjednávání nebo požadování,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31</a:t>
            </a:fld>
            <a:endParaRPr lang="cs-CZ"/>
          </a:p>
        </p:txBody>
      </p:sp>
    </p:spTree>
    <p:extLst>
      <p:ext uri="{BB962C8B-B14F-4D97-AF65-F5344CB8AC3E}">
        <p14:creationId xmlns:p14="http://schemas.microsoft.com/office/powerpoint/2010/main" val="14106819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d)</a:t>
            </a:r>
            <a:r>
              <a:rPr lang="cs-CZ" dirty="0"/>
              <a:t> prodávajícím osoba, která uplatňuje cenu na straně nabídky,</a:t>
            </a:r>
          </a:p>
          <a:p>
            <a:pPr marL="0" indent="0">
              <a:buNone/>
            </a:pPr>
            <a:r>
              <a:rPr lang="cs-CZ" b="1" dirty="0"/>
              <a:t>e)</a:t>
            </a:r>
            <a:r>
              <a:rPr lang="cs-CZ" dirty="0"/>
              <a:t> kupujícím osoba, která uplatňuje cenu na straně poptávky,</a:t>
            </a:r>
          </a:p>
          <a:p>
            <a:pPr marL="0" indent="0">
              <a:buNone/>
            </a:pPr>
            <a:r>
              <a:rPr lang="cs-CZ" b="1" dirty="0"/>
              <a:t>f)</a:t>
            </a:r>
            <a:r>
              <a:rPr lang="cs-CZ" dirty="0"/>
              <a:t> spotřebitelem fyzická osoba, která nejedná v rámci své podnikatelské činnosti nebo v rámci samostatného výkonu svého povolání,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32</a:t>
            </a:fld>
            <a:endParaRPr lang="cs-CZ"/>
          </a:p>
        </p:txBody>
      </p:sp>
    </p:spTree>
    <p:extLst>
      <p:ext uri="{BB962C8B-B14F-4D97-AF65-F5344CB8AC3E}">
        <p14:creationId xmlns:p14="http://schemas.microsoft.com/office/powerpoint/2010/main" val="156455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smtClean="0"/>
              <a:t>g)</a:t>
            </a:r>
            <a:r>
              <a:rPr lang="cs-CZ" dirty="0" smtClean="0"/>
              <a:t> </a:t>
            </a:r>
            <a:r>
              <a:rPr lang="cs-CZ" dirty="0"/>
              <a:t>cenovým orgánem orgán moci výkonné nebo orgán územního samosprávného celku, pokud vykonává působnost v oblasti cen podle tohoto zákona,</a:t>
            </a:r>
          </a:p>
          <a:p>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33</a:t>
            </a:fld>
            <a:endParaRPr lang="cs-CZ"/>
          </a:p>
        </p:txBody>
      </p:sp>
    </p:spTree>
    <p:extLst>
      <p:ext uri="{BB962C8B-B14F-4D97-AF65-F5344CB8AC3E}">
        <p14:creationId xmlns:p14="http://schemas.microsoft.com/office/powerpoint/2010/main" val="38262304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h)</a:t>
            </a:r>
            <a:r>
              <a:rPr lang="cs-CZ" dirty="0"/>
              <a:t> ekonomicky oprávněnými náklady </a:t>
            </a:r>
            <a:r>
              <a:rPr lang="cs-CZ" dirty="0" smtClean="0"/>
              <a:t>na </a:t>
            </a:r>
            <a:r>
              <a:rPr lang="cs-CZ" dirty="0"/>
              <a:t>pořízení odpovídajícího množství přímého materiálu, mzdové a ostatní osobní náklady, technologicky nezbytné ostatní přímé a nepřímé náklady a náklady oběhu,</a:t>
            </a:r>
          </a:p>
          <a:p>
            <a:pPr marL="0" indent="0">
              <a:buNone/>
            </a:pPr>
            <a:r>
              <a:rPr lang="cs-CZ" b="1" dirty="0"/>
              <a:t>i)</a:t>
            </a:r>
            <a:r>
              <a:rPr lang="cs-CZ" dirty="0"/>
              <a:t> přiměřeným ziskem zisk spojený s výrobou a prodejem daného zboží odpovídající obvyklému zisku dlouhodobě dosahovanému při srovnatelných ekonomických činnostech, který zajišťuje přiměřenou návratnost použitého kapitálu v přiměřeném časovém období.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34</a:t>
            </a:fld>
            <a:endParaRPr lang="cs-CZ"/>
          </a:p>
        </p:txBody>
      </p:sp>
    </p:spTree>
    <p:extLst>
      <p:ext uri="{BB962C8B-B14F-4D97-AF65-F5344CB8AC3E}">
        <p14:creationId xmlns:p14="http://schemas.microsoft.com/office/powerpoint/2010/main" val="6368575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(3)</a:t>
            </a:r>
            <a:r>
              <a:rPr lang="cs-CZ" dirty="0"/>
              <a:t> </a:t>
            </a:r>
            <a:r>
              <a:rPr lang="cs-CZ" b="1" dirty="0"/>
              <a:t>Postup podle tohoto zákona platí i pro převody práv a dále též pro převody a přechody vlastnictví k nemovitostem včetně užívacích práv k nemovitostem.</a:t>
            </a:r>
          </a:p>
          <a:p>
            <a:pPr marL="0" indent="0">
              <a:buNone/>
            </a:pPr>
            <a:r>
              <a:rPr lang="cs-CZ" b="1" dirty="0"/>
              <a:t>(4)</a:t>
            </a:r>
            <a:r>
              <a:rPr lang="cs-CZ" dirty="0"/>
              <a:t> Zákon se nevztahuje na odměny, úhrady, poplatky, náhrady škod a nákladů a úroky, upravené zvláštními předpisy.</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35</a:t>
            </a:fld>
            <a:endParaRPr lang="cs-CZ"/>
          </a:p>
        </p:txBody>
      </p:sp>
    </p:spTree>
    <p:extLst>
      <p:ext uri="{BB962C8B-B14F-4D97-AF65-F5344CB8AC3E}">
        <p14:creationId xmlns:p14="http://schemas.microsoft.com/office/powerpoint/2010/main" val="19257285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(5)</a:t>
            </a:r>
            <a:r>
              <a:rPr lang="cs-CZ" dirty="0"/>
              <a:t> Nepřiměřený majetkový prospěch podle tohoto zákona získá</a:t>
            </a:r>
          </a:p>
          <a:p>
            <a:pPr marL="0" indent="0">
              <a:buNone/>
            </a:pPr>
            <a:r>
              <a:rPr lang="cs-CZ" b="1" dirty="0"/>
              <a:t>a)</a:t>
            </a:r>
            <a:r>
              <a:rPr lang="cs-CZ" dirty="0"/>
              <a:t> prodávající, jestliže prodá zboží za cenu</a:t>
            </a:r>
          </a:p>
          <a:p>
            <a:pPr marL="0" indent="0">
              <a:buNone/>
            </a:pPr>
            <a:r>
              <a:rPr lang="cs-CZ" b="1" dirty="0"/>
              <a:t>1.</a:t>
            </a:r>
            <a:r>
              <a:rPr lang="cs-CZ" dirty="0"/>
              <a:t> zahrnující ekonomicky neoprávněné náklady nebo nepřiměřený zisk získaný na základě uplatnění vyšší ceny prodeje oproti tržní hodnotě podle </a:t>
            </a:r>
            <a:r>
              <a:rPr lang="cs-CZ" u="sng" dirty="0">
                <a:hlinkClick r:id="rId2"/>
              </a:rPr>
              <a:t>zákona o oceňování majetku</a:t>
            </a:r>
            <a:r>
              <a:rPr lang="cs-CZ" dirty="0"/>
              <a:t>, v případě zneužití výhodnějšího hospodářského postavení na trhu,</a:t>
            </a:r>
          </a:p>
          <a:p>
            <a:pPr marL="0" indent="0">
              <a:buNone/>
            </a:pPr>
            <a:r>
              <a:rPr lang="cs-CZ" b="1" dirty="0"/>
              <a:t>2.</a:t>
            </a:r>
            <a:r>
              <a:rPr lang="cs-CZ" dirty="0"/>
              <a:t> vyšší než maximální nebo pevnou úředně stanovenou cenu, nebo</a:t>
            </a:r>
          </a:p>
          <a:p>
            <a:pPr marL="0" indent="0">
              <a:buNone/>
            </a:pPr>
            <a:r>
              <a:rPr lang="cs-CZ" b="1" dirty="0"/>
              <a:t>3.</a:t>
            </a:r>
            <a:r>
              <a:rPr lang="cs-CZ" dirty="0"/>
              <a:t> vyšší, než by odpovídalo pravidlům cenové regulace,</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36</a:t>
            </a:fld>
            <a:endParaRPr lang="cs-CZ"/>
          </a:p>
        </p:txBody>
      </p:sp>
    </p:spTree>
    <p:extLst>
      <p:ext uri="{BB962C8B-B14F-4D97-AF65-F5344CB8AC3E}">
        <p14:creationId xmlns:p14="http://schemas.microsoft.com/office/powerpoint/2010/main" val="25604796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b)</a:t>
            </a:r>
            <a:r>
              <a:rPr lang="cs-CZ" dirty="0"/>
              <a:t> kupující, jestliže nakoupí zboží za cenu</a:t>
            </a:r>
          </a:p>
          <a:p>
            <a:pPr marL="0" indent="0">
              <a:buNone/>
            </a:pPr>
            <a:r>
              <a:rPr lang="cs-CZ" b="1" dirty="0"/>
              <a:t>1.</a:t>
            </a:r>
            <a:r>
              <a:rPr lang="cs-CZ" dirty="0"/>
              <a:t> výrazně nedosahující ekonomicky oprávněných nákladů nebo nižší, než je tržní hodnota podle </a:t>
            </a:r>
            <a:r>
              <a:rPr lang="cs-CZ" u="sng" dirty="0">
                <a:hlinkClick r:id="rId2"/>
              </a:rPr>
              <a:t>zákona o oceňování majetku</a:t>
            </a:r>
            <a:r>
              <a:rPr lang="cs-CZ" dirty="0"/>
              <a:t>, v případě zneužití výhodnějšího hospodářského postavení na trhu, nebo</a:t>
            </a:r>
          </a:p>
          <a:p>
            <a:pPr marL="0" indent="0">
              <a:buNone/>
            </a:pPr>
            <a:r>
              <a:rPr lang="cs-CZ" b="1" dirty="0"/>
              <a:t>2.</a:t>
            </a:r>
            <a:r>
              <a:rPr lang="cs-CZ" dirty="0"/>
              <a:t> nižší než minimální nebo pevnou úředně stanovenou cenu.</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37</a:t>
            </a:fld>
            <a:endParaRPr lang="cs-CZ"/>
          </a:p>
        </p:txBody>
      </p:sp>
    </p:spTree>
    <p:extLst>
      <p:ext uri="{BB962C8B-B14F-4D97-AF65-F5344CB8AC3E}">
        <p14:creationId xmlns:p14="http://schemas.microsoft.com/office/powerpoint/2010/main" val="3110225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6)</a:t>
            </a:r>
            <a:r>
              <a:rPr lang="cs-CZ" dirty="0"/>
              <a:t> Při posuzování ekonomicky oprávněných nákladů podle </a:t>
            </a:r>
            <a:r>
              <a:rPr lang="cs-CZ" u="sng" dirty="0">
                <a:hlinkClick r:id="rId2" action="ppaction://hlinkfile"/>
              </a:rPr>
              <a:t>odstavce 2 písm. h)</a:t>
            </a:r>
            <a:r>
              <a:rPr lang="cs-CZ" dirty="0"/>
              <a:t> se vychází z dlouhodobě obvyklé úrovně těchto nákladů v obdobných ekonomických činnostech s přihlédnutím k zvláštnostem daného zboží</a:t>
            </a:r>
            <a:r>
              <a:rPr lang="cs-CZ" dirty="0" smtClean="0"/>
              <a:t>.</a:t>
            </a:r>
          </a:p>
          <a:p>
            <a:pPr marL="0" indent="0">
              <a:buNone/>
            </a:pPr>
            <a:r>
              <a:rPr lang="cs-CZ" b="1" dirty="0"/>
              <a:t>(7)</a:t>
            </a:r>
            <a:r>
              <a:rPr lang="cs-CZ" dirty="0"/>
              <a:t> Prodávající získá nepřiměřený majetkový prospěch dnem jeho připsání na účet, popřípadě dnem převzetí hotovosti. Kupující získá nepřiměřený majetkový prospěch dnem, kdy získal předmětné plnění.</a:t>
            </a:r>
          </a:p>
          <a:p>
            <a:pPr marL="0" indent="0">
              <a:buNone/>
            </a:pPr>
            <a:endParaRPr lang="cs-CZ" dirty="0"/>
          </a:p>
          <a:p>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38</a:t>
            </a:fld>
            <a:endParaRPr lang="cs-CZ"/>
          </a:p>
        </p:txBody>
      </p:sp>
    </p:spTree>
    <p:extLst>
      <p:ext uri="{BB962C8B-B14F-4D97-AF65-F5344CB8AC3E}">
        <p14:creationId xmlns:p14="http://schemas.microsoft.com/office/powerpoint/2010/main" val="29280358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92500"/>
          </a:bodyPr>
          <a:lstStyle/>
          <a:p>
            <a:pPr marL="0" indent="0">
              <a:buNone/>
            </a:pPr>
            <a:r>
              <a:rPr lang="cs-CZ" b="1" dirty="0"/>
              <a:t>§ 2</a:t>
            </a:r>
            <a:br>
              <a:rPr lang="cs-CZ" b="1" dirty="0"/>
            </a:br>
            <a:r>
              <a:rPr lang="cs-CZ" b="1" dirty="0"/>
              <a:t>Uplatňování ceny</a:t>
            </a:r>
          </a:p>
          <a:p>
            <a:pPr marL="0" indent="0">
              <a:buNone/>
            </a:pPr>
            <a:r>
              <a:rPr lang="cs-CZ" b="1" dirty="0"/>
              <a:t>(1)</a:t>
            </a:r>
            <a:r>
              <a:rPr lang="cs-CZ" dirty="0"/>
              <a:t> Cena se uplatňuje pro zboží vymezené názvem, jednotkou množství a kvalitativními a dodacími nebo jinými podmínkami sjednanými dohodou stran (dále jen „určené podmínky“). Podle určených podmínek mohou být součástí ceny zcela nebo zčásti náklady pořízení, zpracování a oběhu zboží, zisk, příslušná daň, poplatek a jiné obdobné peněžité plnění.</a:t>
            </a:r>
          </a:p>
          <a:p>
            <a:pPr marL="0" indent="0">
              <a:buNone/>
            </a:pPr>
            <a:r>
              <a:rPr lang="cs-CZ" b="1" dirty="0"/>
              <a:t>(2)</a:t>
            </a:r>
            <a:r>
              <a:rPr lang="cs-CZ" dirty="0"/>
              <a:t> Dohoda o ceně je dohoda o výši ceny nebo o způsobu, jakým bude cena vytvořena za podmínky, že tento způsob cenu dostatečně určuje. Dohoda o ceně vznikne také tím, že kupující zaplatí bezprostředně před převzetím nebo po převzetí zboží cenu ve výši požadované prodávajícím.</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39</a:t>
            </a:fld>
            <a:endParaRPr lang="cs-CZ"/>
          </a:p>
        </p:txBody>
      </p:sp>
    </p:spTree>
    <p:extLst>
      <p:ext uri="{BB962C8B-B14F-4D97-AF65-F5344CB8AC3E}">
        <p14:creationId xmlns:p14="http://schemas.microsoft.com/office/powerpoint/2010/main" val="2548754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Použité zdroje:</a:t>
            </a:r>
            <a:endParaRPr lang="cs-CZ" dirty="0"/>
          </a:p>
        </p:txBody>
      </p:sp>
      <p:sp>
        <p:nvSpPr>
          <p:cNvPr id="3" name="Zástupný symbol pro obsah 2"/>
          <p:cNvSpPr>
            <a:spLocks noGrp="1"/>
          </p:cNvSpPr>
          <p:nvPr>
            <p:ph idx="1"/>
          </p:nvPr>
        </p:nvSpPr>
        <p:spPr/>
        <p:txBody>
          <a:bodyPr/>
          <a:lstStyle/>
          <a:p>
            <a:pPr marL="0" indent="0">
              <a:buNone/>
            </a:pPr>
            <a:endParaRPr lang="cs-CZ" dirty="0" smtClean="0"/>
          </a:p>
          <a:p>
            <a:pPr marL="0" indent="0">
              <a:buNone/>
            </a:pPr>
            <a:r>
              <a:rPr lang="cs-CZ" dirty="0" smtClean="0"/>
              <a:t>BRADÁČ, A. a kol.: Soudní znalectví ve vybraných technických a ekonomických oborech po 1.1.2021.Akademické nakladatelství CERM, s.r.o., 2021, Brno, 323 s. ISBN 978-80-7623-061-3.</a:t>
            </a:r>
          </a:p>
          <a:p>
            <a:pPr marL="0" indent="0">
              <a:buNone/>
            </a:pPr>
            <a:r>
              <a:rPr lang="cs-CZ" dirty="0" smtClean="0"/>
              <a:t>DUFEK, Z. a kol. Rukověť znalce v oblasti oceňování </a:t>
            </a:r>
            <a:r>
              <a:rPr lang="cs-CZ" dirty="0" err="1" smtClean="0"/>
              <a:t>majetku.Plzeň:Aleš</a:t>
            </a:r>
            <a:r>
              <a:rPr lang="cs-CZ" dirty="0" smtClean="0"/>
              <a:t> Čeněk, 2023. 318 s. ISBN 978-80-7380-920-1.</a:t>
            </a:r>
          </a:p>
          <a:p>
            <a:pPr marL="0" indent="0">
              <a:buNone/>
            </a:pPr>
            <a:endParaRPr lang="cs-CZ" dirty="0"/>
          </a:p>
          <a:p>
            <a:pPr marL="0" indent="0">
              <a:buNone/>
            </a:pPr>
            <a:r>
              <a:rPr lang="cs-CZ" dirty="0" smtClean="0"/>
              <a:t>Legislativa dle textu.</a:t>
            </a: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a:t>
            </a:fld>
            <a:endParaRPr lang="cs-CZ"/>
          </a:p>
        </p:txBody>
      </p:sp>
    </p:spTree>
    <p:extLst>
      <p:ext uri="{BB962C8B-B14F-4D97-AF65-F5344CB8AC3E}">
        <p14:creationId xmlns:p14="http://schemas.microsoft.com/office/powerpoint/2010/main" val="3380473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lnSpcReduction="10000"/>
          </a:bodyPr>
          <a:lstStyle/>
          <a:p>
            <a:pPr marL="0" indent="0">
              <a:buNone/>
            </a:pPr>
            <a:r>
              <a:rPr lang="cs-CZ" b="1" dirty="0"/>
              <a:t>(3)</a:t>
            </a:r>
            <a:r>
              <a:rPr lang="cs-CZ" dirty="0"/>
              <a:t> Prodávající ani kupující nesmí zneužít svého výhodnějšího hospodářského postavení k tomu, aby získal nepřiměřený majetkový prospěch.</a:t>
            </a:r>
          </a:p>
          <a:p>
            <a:pPr marL="0" indent="0">
              <a:buNone/>
            </a:pPr>
            <a:r>
              <a:rPr lang="cs-CZ" b="1" dirty="0"/>
              <a:t>(4)</a:t>
            </a:r>
            <a:r>
              <a:rPr lang="cs-CZ" dirty="0"/>
              <a:t> Výhodnější hospodářské postavení podle </a:t>
            </a:r>
            <a:r>
              <a:rPr lang="cs-CZ" u="sng" dirty="0">
                <a:hlinkClick r:id="rId2" action="ppaction://hlinkfile"/>
              </a:rPr>
              <a:t>odstavce 3</a:t>
            </a:r>
            <a:r>
              <a:rPr lang="cs-CZ" dirty="0"/>
              <a:t> má prodávající nebo kupující, který uplatňuje ceny na trhu, aniž by při tom byl vystaven podstatné cenové soutěži. Hospodářské postavení prodávajícího nebo kupujícího se posuzuje zejména podle objemu prodaného nebo nakoupeného zboží, hospodářské a finanční síly a právních nebo jiných překážek vstupu na trh.</a:t>
            </a:r>
          </a:p>
          <a:p>
            <a:pPr marL="0" indent="0">
              <a:buNone/>
            </a:pPr>
            <a:r>
              <a:rPr lang="cs-CZ" b="1" dirty="0"/>
              <a:t>(5)</a:t>
            </a:r>
            <a:r>
              <a:rPr lang="cs-CZ" dirty="0"/>
              <a:t> Ustanovení </a:t>
            </a:r>
            <a:r>
              <a:rPr lang="cs-CZ" u="sng" dirty="0">
                <a:hlinkClick r:id="rId2" action="ppaction://hlinkfile"/>
              </a:rPr>
              <a:t>odstavců 3</a:t>
            </a:r>
            <a:r>
              <a:rPr lang="cs-CZ" dirty="0"/>
              <a:t> a </a:t>
            </a:r>
            <a:r>
              <a:rPr lang="cs-CZ" u="sng" dirty="0">
                <a:hlinkClick r:id="rId3" action="ppaction://hlinkfile"/>
              </a:rPr>
              <a:t>4</a:t>
            </a:r>
            <a:r>
              <a:rPr lang="cs-CZ" dirty="0"/>
              <a:t> se vztahují i na cenu obchodního nebo zprostředkovatelského výkonu, i když není samostatně sjednána.</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40</a:t>
            </a:fld>
            <a:endParaRPr lang="cs-CZ"/>
          </a:p>
        </p:txBody>
      </p:sp>
    </p:spTree>
    <p:extLst>
      <p:ext uri="{BB962C8B-B14F-4D97-AF65-F5344CB8AC3E}">
        <p14:creationId xmlns:p14="http://schemas.microsoft.com/office/powerpoint/2010/main" val="26500515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
            </a:r>
            <a:br>
              <a:rPr lang="cs-CZ" b="1" dirty="0" smtClean="0"/>
            </a:br>
            <a:r>
              <a:rPr lang="cs-CZ" b="1" dirty="0" smtClean="0"/>
              <a:t>ČÁST </a:t>
            </a:r>
            <a:r>
              <a:rPr lang="cs-CZ" b="1" dirty="0"/>
              <a:t>II</a:t>
            </a:r>
            <a:br>
              <a:rPr lang="cs-CZ" b="1" dirty="0"/>
            </a:br>
            <a:r>
              <a:rPr lang="cs-CZ" b="1" dirty="0"/>
              <a:t>REGULACE CEN</a:t>
            </a:r>
            <a:br>
              <a:rPr lang="cs-CZ" b="1" dirty="0"/>
            </a:br>
            <a:endParaRPr lang="cs-CZ" dirty="0"/>
          </a:p>
        </p:txBody>
      </p:sp>
      <p:sp>
        <p:nvSpPr>
          <p:cNvPr id="3" name="Zástupný symbol pro obsah 2"/>
          <p:cNvSpPr>
            <a:spLocks noGrp="1"/>
          </p:cNvSpPr>
          <p:nvPr>
            <p:ph idx="1"/>
          </p:nvPr>
        </p:nvSpPr>
        <p:spPr/>
        <p:txBody>
          <a:bodyPr>
            <a:normAutofit fontScale="55000" lnSpcReduction="20000"/>
          </a:bodyPr>
          <a:lstStyle/>
          <a:p>
            <a:pPr marL="0" indent="0">
              <a:buNone/>
            </a:pPr>
            <a:r>
              <a:rPr lang="cs-CZ" b="1" dirty="0"/>
              <a:t>(1)</a:t>
            </a:r>
            <a:r>
              <a:rPr lang="cs-CZ" dirty="0"/>
              <a:t> Regulací cen se rozumí stanovení cen, mezí, ve kterých mohou být uplatňovány, nebo usměrňování jejich výše cenovými orgány.</a:t>
            </a:r>
          </a:p>
          <a:p>
            <a:pPr marL="0" indent="0">
              <a:buNone/>
            </a:pPr>
            <a:r>
              <a:rPr lang="cs-CZ" b="1" dirty="0"/>
              <a:t>(2)</a:t>
            </a:r>
            <a:r>
              <a:rPr lang="cs-CZ" dirty="0"/>
              <a:t> Cenové orgány příslušné k regulaci cen podle tohoto zákona mohou regulovat ceny</a:t>
            </a:r>
          </a:p>
          <a:p>
            <a:pPr marL="0" indent="0">
              <a:buNone/>
            </a:pPr>
            <a:r>
              <a:rPr lang="cs-CZ" b="1" dirty="0"/>
              <a:t>a)</a:t>
            </a:r>
            <a:r>
              <a:rPr lang="cs-CZ" dirty="0"/>
              <a:t> je-li trh ohrožen účinky omezení hospodářské soutěže,</a:t>
            </a:r>
          </a:p>
          <a:p>
            <a:pPr marL="0" indent="0">
              <a:buNone/>
            </a:pPr>
            <a:r>
              <a:rPr lang="cs-CZ" b="1" dirty="0"/>
              <a:t>b)</a:t>
            </a:r>
            <a:r>
              <a:rPr lang="cs-CZ" dirty="0"/>
              <a:t> vyžaduje-li to mimořádná tržní situace,</a:t>
            </a:r>
          </a:p>
          <a:p>
            <a:pPr marL="0" indent="0">
              <a:buNone/>
            </a:pPr>
            <a:r>
              <a:rPr lang="cs-CZ" b="1" dirty="0"/>
              <a:t>c)</a:t>
            </a:r>
            <a:r>
              <a:rPr lang="cs-CZ" dirty="0"/>
              <a:t> vyžadují-li to předpisy Evropské unie, nebo</a:t>
            </a:r>
          </a:p>
          <a:p>
            <a:pPr marL="0" indent="0">
              <a:buNone/>
            </a:pPr>
            <a:r>
              <a:rPr lang="cs-CZ" b="1" dirty="0"/>
              <a:t>d)</a:t>
            </a:r>
            <a:r>
              <a:rPr lang="cs-CZ" dirty="0"/>
              <a:t> vyžaduje-li to veřejný zájem spočívající v udržení vyváženého postavení prodávajícího a kupujícího u zboží zcela nebo zčásti dotovaného z prostředků státního rozpočtu nebo z jiných veřejných rozpočtů.</a:t>
            </a:r>
          </a:p>
          <a:p>
            <a:pPr marL="0" indent="0">
              <a:buNone/>
            </a:pPr>
            <a:r>
              <a:rPr lang="cs-CZ" b="1" dirty="0"/>
              <a:t>(3)</a:t>
            </a:r>
            <a:r>
              <a:rPr lang="cs-CZ" dirty="0"/>
              <a:t> Zboží podléhající regulaci cen, uplatněný způsob a podmínky regulace cen, úředně stanovené ceny, pravidla a postupy pro stanovení těchto cen a jejich změn stanoví příslušný cenový orgán cenovým výměrem ve formě opatření obecné povahy.</a:t>
            </a:r>
          </a:p>
          <a:p>
            <a:pPr marL="0" indent="0">
              <a:buNone/>
            </a:pPr>
            <a:r>
              <a:rPr lang="cs-CZ" b="1" dirty="0"/>
              <a:t>(4)</a:t>
            </a:r>
            <a:r>
              <a:rPr lang="cs-CZ" dirty="0"/>
              <a:t> Návrh cenového výměru se nezveřejňuje a námitky ani připomínky se k němu nepodávají. Veřejné projednání návrhu cenového výměru se neprovádí.</a:t>
            </a:r>
          </a:p>
          <a:p>
            <a:pPr marL="0" indent="0">
              <a:buNone/>
            </a:pPr>
            <a:r>
              <a:rPr lang="cs-CZ" b="1" dirty="0"/>
              <a:t>(5)</a:t>
            </a:r>
            <a:r>
              <a:rPr lang="cs-CZ" dirty="0"/>
              <a:t> Pokud pominuly nebo se změnily důvody pro vydání cenového výměru podle </a:t>
            </a:r>
            <a:r>
              <a:rPr lang="cs-CZ" u="sng" dirty="0">
                <a:hlinkClick r:id="rId2" action="ppaction://hlinkfile"/>
              </a:rPr>
              <a:t>odstavce 2</a:t>
            </a:r>
            <a:r>
              <a:rPr lang="cs-CZ" dirty="0"/>
              <a:t>, příslušný cenový orgán jej bezodkladně zruší nebo změní; </a:t>
            </a:r>
            <a:r>
              <a:rPr lang="cs-CZ" u="sng" dirty="0">
                <a:hlinkClick r:id="rId3" action="ppaction://hlinkfile"/>
              </a:rPr>
              <a:t>§ 10</a:t>
            </a:r>
            <a:r>
              <a:rPr lang="cs-CZ" dirty="0"/>
              <a:t> se použije obdobně.</a:t>
            </a:r>
          </a:p>
          <a:p>
            <a:pPr marL="0" indent="0">
              <a:buNone/>
            </a:pPr>
            <a:r>
              <a:rPr lang="cs-CZ" b="1" dirty="0"/>
              <a:t>(6)</a:t>
            </a:r>
            <a:r>
              <a:rPr lang="cs-CZ" dirty="0"/>
              <a:t> Návrh na zrušení cenového výměru nebo jeho části podle soudního řádu správního lze podat nejdéle do tří měsíců ode dne, kdy tento cenový výměr nabyl účinnosti.</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41</a:t>
            </a:fld>
            <a:endParaRPr lang="cs-CZ"/>
          </a:p>
        </p:txBody>
      </p:sp>
    </p:spTree>
    <p:extLst>
      <p:ext uri="{BB962C8B-B14F-4D97-AF65-F5344CB8AC3E}">
        <p14:creationId xmlns:p14="http://schemas.microsoft.com/office/powerpoint/2010/main" val="1858240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 4</a:t>
            </a:r>
            <a:br>
              <a:rPr lang="cs-CZ" b="1" dirty="0"/>
            </a:br>
            <a:r>
              <a:rPr lang="cs-CZ" b="1" dirty="0"/>
              <a:t>Způsoby regulace cen</a:t>
            </a:r>
          </a:p>
          <a:p>
            <a:pPr marL="0" indent="0">
              <a:buNone/>
            </a:pPr>
            <a:r>
              <a:rPr lang="cs-CZ" b="1" dirty="0"/>
              <a:t>(1)</a:t>
            </a:r>
            <a:r>
              <a:rPr lang="cs-CZ" dirty="0"/>
              <a:t> Způsoby regulace cen podle tohoto zákona jsou</a:t>
            </a:r>
          </a:p>
          <a:p>
            <a:pPr marL="0" indent="0">
              <a:buNone/>
            </a:pPr>
            <a:r>
              <a:rPr lang="cs-CZ" b="1" dirty="0"/>
              <a:t>a)</a:t>
            </a:r>
            <a:r>
              <a:rPr lang="cs-CZ" dirty="0"/>
              <a:t> stanovení cen (dále jen "úředně stanovené ceny"),</a:t>
            </a:r>
          </a:p>
          <a:p>
            <a:pPr marL="0" indent="0">
              <a:buNone/>
            </a:pPr>
            <a:r>
              <a:rPr lang="cs-CZ" b="1" dirty="0"/>
              <a:t>b)</a:t>
            </a:r>
            <a:r>
              <a:rPr lang="cs-CZ" dirty="0"/>
              <a:t> usměrňování vývoje cen v návaznosti na věcné podmínky (dále jen "věcné usměrňování cen"),</a:t>
            </a:r>
          </a:p>
          <a:p>
            <a:pPr marL="0" indent="0">
              <a:buNone/>
            </a:pPr>
            <a:r>
              <a:rPr lang="cs-CZ" b="1" dirty="0"/>
              <a:t>c)</a:t>
            </a:r>
            <a:r>
              <a:rPr lang="cs-CZ" dirty="0"/>
              <a:t> cenové moratorium.</a:t>
            </a:r>
          </a:p>
          <a:p>
            <a:pPr marL="0" indent="0">
              <a:buNone/>
            </a:pPr>
            <a:r>
              <a:rPr lang="cs-CZ" b="1" dirty="0"/>
              <a:t>(2)</a:t>
            </a:r>
            <a:r>
              <a:rPr lang="cs-CZ" dirty="0"/>
              <a:t> Způsoby regulace cen lze účelně spojovat.</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42</a:t>
            </a:fld>
            <a:endParaRPr lang="cs-CZ"/>
          </a:p>
        </p:txBody>
      </p:sp>
    </p:spTree>
    <p:extLst>
      <p:ext uri="{BB962C8B-B14F-4D97-AF65-F5344CB8AC3E}">
        <p14:creationId xmlns:p14="http://schemas.microsoft.com/office/powerpoint/2010/main" val="9237999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85000" lnSpcReduction="20000"/>
          </a:bodyPr>
          <a:lstStyle/>
          <a:p>
            <a:pPr marL="0" indent="0">
              <a:buNone/>
            </a:pPr>
            <a:r>
              <a:rPr lang="cs-CZ" b="1" dirty="0"/>
              <a:t>§ 5</a:t>
            </a:r>
            <a:br>
              <a:rPr lang="cs-CZ" b="1" dirty="0"/>
            </a:br>
            <a:r>
              <a:rPr lang="cs-CZ" b="1" dirty="0"/>
              <a:t>Úředně stanovené ceny</a:t>
            </a:r>
          </a:p>
          <a:p>
            <a:pPr marL="0" indent="0">
              <a:buNone/>
            </a:pPr>
            <a:r>
              <a:rPr lang="cs-CZ" b="1" dirty="0"/>
              <a:t>(1)</a:t>
            </a:r>
            <a:r>
              <a:rPr lang="cs-CZ" dirty="0"/>
              <a:t> Úředně stanovené ceny jsou ceny určeného druhu zboží stanovené cenovými orgány jako maximální, pevné nebo minimální, přičemž</a:t>
            </a:r>
          </a:p>
          <a:p>
            <a:pPr marL="0" indent="0">
              <a:buNone/>
            </a:pPr>
            <a:r>
              <a:rPr lang="cs-CZ" b="1" dirty="0"/>
              <a:t>a)</a:t>
            </a:r>
            <a:r>
              <a:rPr lang="cs-CZ" dirty="0"/>
              <a:t> maximální cena je cena, kterou není přípustné překročit,</a:t>
            </a:r>
          </a:p>
          <a:p>
            <a:pPr marL="0" indent="0">
              <a:buNone/>
            </a:pPr>
            <a:r>
              <a:rPr lang="cs-CZ" b="1" dirty="0"/>
              <a:t>b)</a:t>
            </a:r>
            <a:r>
              <a:rPr lang="cs-CZ" dirty="0"/>
              <a:t> pevná cena je cena, od které se není přípustné odchýlit,</a:t>
            </a:r>
          </a:p>
          <a:p>
            <a:pPr marL="0" indent="0">
              <a:buNone/>
            </a:pPr>
            <a:r>
              <a:rPr lang="cs-CZ" b="1" dirty="0"/>
              <a:t>c)</a:t>
            </a:r>
            <a:r>
              <a:rPr lang="cs-CZ" dirty="0"/>
              <a:t> minimální cena je cena, kterou není přípustné podkročit.</a:t>
            </a:r>
          </a:p>
          <a:p>
            <a:pPr marL="0" indent="0">
              <a:buNone/>
            </a:pPr>
            <a:r>
              <a:rPr lang="cs-CZ" b="1" dirty="0"/>
              <a:t>(2)</a:t>
            </a:r>
            <a:r>
              <a:rPr lang="cs-CZ" dirty="0"/>
              <a:t> Cenové orgány mohou stanovit u stejného zboží souběžně maximální a minimální cenu.</a:t>
            </a:r>
          </a:p>
          <a:p>
            <a:pPr marL="0" indent="0">
              <a:buNone/>
            </a:pPr>
            <a:r>
              <a:rPr lang="cs-CZ" b="1" dirty="0"/>
              <a:t>(3)</a:t>
            </a:r>
            <a:r>
              <a:rPr lang="cs-CZ" dirty="0"/>
              <a:t> V rámci regulace cen mohou cenové orgány stanovit další podmínky pro uplatňování těchto cen a jejich změn.</a:t>
            </a:r>
          </a:p>
          <a:p>
            <a:pPr marL="0" indent="0">
              <a:buNone/>
            </a:pPr>
            <a:r>
              <a:rPr lang="cs-CZ" b="1" dirty="0"/>
              <a:t>(4)</a:t>
            </a:r>
            <a:r>
              <a:rPr lang="cs-CZ" dirty="0"/>
              <a:t> Tento způsob regulace cen platí pro všechny prodávající a kupující určeného druhu zboží.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43</a:t>
            </a:fld>
            <a:endParaRPr lang="cs-CZ"/>
          </a:p>
        </p:txBody>
      </p:sp>
    </p:spTree>
    <p:extLst>
      <p:ext uri="{BB962C8B-B14F-4D97-AF65-F5344CB8AC3E}">
        <p14:creationId xmlns:p14="http://schemas.microsoft.com/office/powerpoint/2010/main" val="10410748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70000" lnSpcReduction="20000"/>
          </a:bodyPr>
          <a:lstStyle/>
          <a:p>
            <a:pPr marL="0" indent="0">
              <a:buNone/>
            </a:pPr>
            <a:r>
              <a:rPr lang="cs-CZ" b="1" dirty="0"/>
              <a:t>§ 6</a:t>
            </a:r>
            <a:br>
              <a:rPr lang="cs-CZ" b="1" dirty="0"/>
            </a:br>
            <a:r>
              <a:rPr lang="cs-CZ" b="1" dirty="0"/>
              <a:t>Věcné usměrňování cen</a:t>
            </a:r>
          </a:p>
          <a:p>
            <a:pPr marL="0" indent="0">
              <a:buNone/>
            </a:pPr>
            <a:r>
              <a:rPr lang="cs-CZ" b="1" dirty="0"/>
              <a:t>(1)</a:t>
            </a:r>
            <a:r>
              <a:rPr lang="cs-CZ" dirty="0"/>
              <a:t> Věcné usměrňování cen spočívá ve stanovení podmínek cenovými orgány pro uplatňování cen. Tyto podmínky jsou</a:t>
            </a:r>
          </a:p>
          <a:p>
            <a:pPr marL="0" indent="0">
              <a:buNone/>
            </a:pPr>
            <a:r>
              <a:rPr lang="cs-CZ" b="1" dirty="0"/>
              <a:t>a)</a:t>
            </a:r>
            <a:r>
              <a:rPr lang="cs-CZ" dirty="0"/>
              <a:t> maximální rozsah možného zvýšení ceny zboží ve vymezeném období,</a:t>
            </a:r>
          </a:p>
          <a:p>
            <a:pPr marL="0" indent="0">
              <a:buNone/>
            </a:pPr>
            <a:r>
              <a:rPr lang="cs-CZ" b="1" dirty="0"/>
              <a:t>b)</a:t>
            </a:r>
            <a:r>
              <a:rPr lang="cs-CZ" dirty="0"/>
              <a:t> maximální podíl, v němž je možné promítnout do ceny zvýšení cen určených vstupů ve vymezeném období, nebo</a:t>
            </a:r>
          </a:p>
          <a:p>
            <a:pPr marL="0" indent="0">
              <a:buNone/>
            </a:pPr>
            <a:r>
              <a:rPr lang="cs-CZ" b="1" dirty="0"/>
              <a:t>c)</a:t>
            </a:r>
            <a:r>
              <a:rPr lang="cs-CZ" dirty="0"/>
              <a:t> závazný postup při tvorbě ceny nebo při kalkulaci ceny, včetně zahrnování přiměřeného zisku do ceny.</a:t>
            </a:r>
          </a:p>
          <a:p>
            <a:pPr marL="0" indent="0">
              <a:buNone/>
            </a:pPr>
            <a:r>
              <a:rPr lang="cs-CZ" b="1" dirty="0"/>
              <a:t>(2)</a:t>
            </a:r>
            <a:r>
              <a:rPr lang="cs-CZ" dirty="0"/>
              <a:t> Strukturu kalkulace ceny včetně jednotkového množství zboží, na které je kalkulace ceny sestavována, stanoví příslušný cenový výměr.</a:t>
            </a:r>
          </a:p>
          <a:p>
            <a:pPr marL="0" indent="0">
              <a:buNone/>
            </a:pPr>
            <a:r>
              <a:rPr lang="cs-CZ" b="1" dirty="0"/>
              <a:t>(3)</a:t>
            </a:r>
            <a:r>
              <a:rPr lang="cs-CZ" dirty="0"/>
              <a:t> Kalkulace se sestavuje na jednotkové množství prodávaného zboží a vychází z nákladů, objemu zisku a množství prodeje zboží pro kalkulační období stanovené příslušným cenovým výměrem.</a:t>
            </a:r>
          </a:p>
          <a:p>
            <a:pPr marL="0" indent="0">
              <a:buNone/>
            </a:pPr>
            <a:r>
              <a:rPr lang="cs-CZ" b="1" dirty="0"/>
              <a:t>(4)</a:t>
            </a:r>
            <a:r>
              <a:rPr lang="cs-CZ" dirty="0"/>
              <a:t> Tento způsob regulace cen platí pro všechny prodávající určeného druhu zboží</a:t>
            </a:r>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44</a:t>
            </a:fld>
            <a:endParaRPr lang="cs-CZ"/>
          </a:p>
        </p:txBody>
      </p:sp>
    </p:spTree>
    <p:extLst>
      <p:ext uri="{BB962C8B-B14F-4D97-AF65-F5344CB8AC3E}">
        <p14:creationId xmlns:p14="http://schemas.microsoft.com/office/powerpoint/2010/main" val="32781789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cs-CZ" b="1" dirty="0"/>
              <a:t>§ 9</a:t>
            </a:r>
            <a:br>
              <a:rPr lang="cs-CZ" b="1" dirty="0"/>
            </a:br>
            <a:r>
              <a:rPr lang="cs-CZ" b="1" dirty="0"/>
              <a:t>Cenové moratorium</a:t>
            </a:r>
          </a:p>
          <a:p>
            <a:pPr marL="0" indent="0">
              <a:buNone/>
            </a:pPr>
            <a:r>
              <a:rPr lang="cs-CZ" b="1" dirty="0"/>
              <a:t>(1)</a:t>
            </a:r>
            <a:r>
              <a:rPr lang="cs-CZ" dirty="0"/>
              <a:t> Cenovým moratoriem se rozumí časově omezený zákaz zvyšování cen nad dosud platnou úroveň na trhu daného zboží.</a:t>
            </a:r>
          </a:p>
          <a:p>
            <a:pPr marL="0" indent="0">
              <a:buNone/>
            </a:pPr>
            <a:r>
              <a:rPr lang="cs-CZ" b="1" dirty="0"/>
              <a:t>(2)</a:t>
            </a:r>
            <a:r>
              <a:rPr lang="cs-CZ" dirty="0"/>
              <a:t> Cenové moratorium stanoví vláda cenovým výměrem.</a:t>
            </a:r>
          </a:p>
          <a:p>
            <a:pPr marL="0" indent="0">
              <a:buNone/>
            </a:pPr>
            <a:r>
              <a:rPr lang="cs-CZ" b="1" dirty="0"/>
              <a:t>(3)</a:t>
            </a:r>
            <a:r>
              <a:rPr lang="cs-CZ" dirty="0"/>
              <a:t> Cenové moratorium lze stanovit nejdéle na dobu dvanácti měsíců.</a:t>
            </a:r>
          </a:p>
          <a:p>
            <a:pPr marL="0" indent="0">
              <a:buNone/>
            </a:pPr>
            <a:r>
              <a:rPr lang="cs-CZ" b="1" dirty="0"/>
              <a:t>(4)</a:t>
            </a:r>
            <a:r>
              <a:rPr lang="cs-CZ" dirty="0"/>
              <a:t> Tento způsob regulace cen platí pro všechny prodávající určeného druhu zboží.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45</a:t>
            </a:fld>
            <a:endParaRPr lang="cs-CZ"/>
          </a:p>
        </p:txBody>
      </p:sp>
    </p:spTree>
    <p:extLst>
      <p:ext uri="{BB962C8B-B14F-4D97-AF65-F5344CB8AC3E}">
        <p14:creationId xmlns:p14="http://schemas.microsoft.com/office/powerpoint/2010/main" val="20303139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buNone/>
            </a:pPr>
            <a:endParaRPr lang="cs-CZ" dirty="0" smtClean="0"/>
          </a:p>
          <a:p>
            <a:pPr marL="0" indent="0">
              <a:buNone/>
            </a:pPr>
            <a:endParaRPr lang="cs-CZ" dirty="0" smtClean="0"/>
          </a:p>
          <a:p>
            <a:pPr marL="0" indent="0" algn="ctr">
              <a:buNone/>
            </a:pPr>
            <a:r>
              <a:rPr lang="cs-CZ" sz="5400" dirty="0" smtClean="0"/>
              <a:t>Zákon o oceňování majetku </a:t>
            </a:r>
          </a:p>
          <a:p>
            <a:pPr marL="0" indent="0" algn="ctr">
              <a:buNone/>
            </a:pPr>
            <a:r>
              <a:rPr lang="cs-CZ" sz="5400" dirty="0" smtClean="0"/>
              <a:t>a prováděcí vyhláška </a:t>
            </a:r>
            <a:endParaRPr lang="cs-CZ" sz="5400"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46</a:t>
            </a:fld>
            <a:endParaRPr lang="cs-CZ"/>
          </a:p>
        </p:txBody>
      </p:sp>
    </p:spTree>
    <p:extLst>
      <p:ext uri="{BB962C8B-B14F-4D97-AF65-F5344CB8AC3E}">
        <p14:creationId xmlns:p14="http://schemas.microsoft.com/office/powerpoint/2010/main" val="31523149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a:xfrm>
            <a:off x="644434" y="365125"/>
            <a:ext cx="10709366" cy="1325563"/>
          </a:xfrm>
        </p:spPr>
        <p:txBody>
          <a:bodyPr>
            <a:normAutofit/>
          </a:bodyPr>
          <a:lstStyle/>
          <a:p>
            <a:pPr marL="742950" lvl="1" indent="-285750">
              <a:lnSpc>
                <a:spcPct val="107000"/>
              </a:lnSpc>
              <a:spcBef>
                <a:spcPts val="200"/>
              </a:spcBef>
            </a:pPr>
            <a:endParaRPr lang="cs-CZ"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normAutofit fontScale="92500" lnSpcReduction="10000"/>
          </a:bodyPr>
          <a:lstStyle/>
          <a:p>
            <a:pPr marL="0" indent="0" algn="just">
              <a:lnSpc>
                <a:spcPct val="107000"/>
              </a:lnSpc>
              <a:spcAft>
                <a:spcPts val="800"/>
              </a:spcAft>
              <a:buNone/>
            </a:pPr>
            <a:r>
              <a:rPr lang="cs-CZ" sz="3600" dirty="0">
                <a:effectLst/>
                <a:latin typeface="Calibri" panose="020F0502020204030204" pitchFamily="34" charset="0"/>
                <a:ea typeface="Calibri" panose="020F0502020204030204" pitchFamily="34" charset="0"/>
                <a:cs typeface="Times New Roman" panose="02020603050405020304" pitchFamily="18" charset="0"/>
              </a:rPr>
              <a:t>Zákon č. 151/1997 Sb. o oceňování majetku a o změně některých zákonů (zákon o oceňování majetku), ve znění pozdějších předpisů (dále jen ZOM)</a:t>
            </a:r>
          </a:p>
          <a:p>
            <a:pPr marL="0" indent="0" algn="just">
              <a:lnSpc>
                <a:spcPct val="107000"/>
              </a:lnSpc>
              <a:spcAft>
                <a:spcPts val="800"/>
              </a:spcAft>
              <a:buNone/>
            </a:pPr>
            <a:r>
              <a:rPr lang="cs-CZ" sz="3600" dirty="0" smtClean="0">
                <a:effectLst/>
                <a:latin typeface="Calibri" panose="020F0502020204030204" pitchFamily="34" charset="0"/>
                <a:ea typeface="Calibri" panose="020F0502020204030204" pitchFamily="34" charset="0"/>
                <a:cs typeface="Times New Roman" panose="02020603050405020304" pitchFamily="18" charset="0"/>
              </a:rPr>
              <a:t>                                                              a </a:t>
            </a:r>
            <a:endParaRPr lang="cs-CZ"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3600" dirty="0">
                <a:effectLst/>
                <a:latin typeface="Calibri" panose="020F0502020204030204" pitchFamily="34" charset="0"/>
                <a:ea typeface="Calibri" panose="020F0502020204030204" pitchFamily="34" charset="0"/>
                <a:cs typeface="Times New Roman" panose="02020603050405020304" pitchFamily="18" charset="0"/>
              </a:rPr>
              <a:t>Vyhláška č. 441/2013 Sb., k provedení zákona o oceňování majetku (oceňovací vyhláška), ve znění pozdějších předpisů (dále jen OV).</a:t>
            </a:r>
          </a:p>
          <a:p>
            <a:pPr marL="0" indent="0">
              <a:buNone/>
            </a:pPr>
            <a:endParaRPr lang="cs-CZ" dirty="0"/>
          </a:p>
        </p:txBody>
      </p:sp>
      <p:sp>
        <p:nvSpPr>
          <p:cNvPr id="5" name="Zástupný symbol pro číslo snímku 4">
            <a:extLst>
              <a:ext uri="{FF2B5EF4-FFF2-40B4-BE49-F238E27FC236}">
                <a16:creationId xmlns:a16="http://schemas.microsoft.com/office/drawing/2014/main" id="{13123444-9CF9-7467-171D-F3E7DAD69CD6}"/>
              </a:ext>
            </a:extLst>
          </p:cNvPr>
          <p:cNvSpPr>
            <a:spLocks noGrp="1"/>
          </p:cNvSpPr>
          <p:nvPr>
            <p:ph type="sldNum" sz="quarter" idx="12"/>
          </p:nvPr>
        </p:nvSpPr>
        <p:spPr/>
        <p:txBody>
          <a:bodyPr/>
          <a:lstStyle/>
          <a:p>
            <a:fld id="{D6D559BE-5633-4A6B-9D41-80061BC8BD94}" type="slidenum">
              <a:rPr lang="cs-CZ" smtClean="0"/>
              <a:t>47</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28917190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p:txBody>
          <a:bodyPr/>
          <a:lstStyle/>
          <a:p>
            <a:r>
              <a:rPr lang="cs-CZ" dirty="0" smtClean="0"/>
              <a:t>Ceny v ZOM - definice cen</a:t>
            </a: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Jde o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klíčovou </a:t>
            </a:r>
            <a:r>
              <a:rPr lang="cs-CZ" sz="2800" dirty="0">
                <a:effectLst/>
                <a:latin typeface="Calibri" panose="020F0502020204030204" pitchFamily="34" charset="0"/>
                <a:ea typeface="Calibri" panose="020F0502020204030204" pitchFamily="34" charset="0"/>
                <a:cs typeface="Times New Roman" panose="02020603050405020304" pitchFamily="18" charset="0"/>
              </a:rPr>
              <a:t>oceňovací právní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normu </a:t>
            </a:r>
            <a:r>
              <a:rPr lang="cs-CZ" sz="2800" dirty="0">
                <a:effectLst/>
                <a:latin typeface="Calibri" panose="020F0502020204030204" pitchFamily="34" charset="0"/>
                <a:ea typeface="Calibri" panose="020F0502020204030204" pitchFamily="34" charset="0"/>
                <a:cs typeface="Times New Roman" panose="02020603050405020304" pitchFamily="18" charset="0"/>
              </a:rPr>
              <a:t>patřící do tzv. cenového práva, které s účinností od 1.1. 2021 definují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tyto </a:t>
            </a:r>
            <a:r>
              <a:rPr lang="cs-CZ" sz="2800" dirty="0">
                <a:effectLst/>
                <a:latin typeface="Calibri" panose="020F0502020204030204" pitchFamily="34" charset="0"/>
                <a:ea typeface="Calibri" panose="020F0502020204030204" pitchFamily="34" charset="0"/>
                <a:cs typeface="Times New Roman" panose="02020603050405020304" pitchFamily="18" charset="0"/>
              </a:rPr>
              <a:t>ceny (hodnoty):</a:t>
            </a:r>
          </a:p>
          <a:p>
            <a:pPr marL="342900" lvl="0" indent="-342900">
              <a:lnSpc>
                <a:spcPct val="107000"/>
              </a:lnSpc>
              <a:buFont typeface="Symbol" panose="05050102010706020507" pitchFamily="18" charset="2"/>
              <a:buChar char=""/>
            </a:pPr>
            <a:r>
              <a:rPr lang="cs-CZ" sz="2800" b="1" dirty="0">
                <a:effectLst/>
                <a:latin typeface="Calibri" panose="020F0502020204030204" pitchFamily="34" charset="0"/>
                <a:ea typeface="Calibri" panose="020F0502020204030204" pitchFamily="34" charset="0"/>
                <a:cs typeface="Times New Roman" panose="02020603050405020304" pitchFamily="18" charset="0"/>
              </a:rPr>
              <a:t>Obvyklá cena</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cs-CZ" sz="2800" b="1" dirty="0">
                <a:effectLst/>
                <a:latin typeface="Calibri" panose="020F0502020204030204" pitchFamily="34" charset="0"/>
                <a:ea typeface="Calibri" panose="020F0502020204030204" pitchFamily="34" charset="0"/>
                <a:cs typeface="Times New Roman" panose="02020603050405020304" pitchFamily="18" charset="0"/>
              </a:rPr>
              <a:t>Tržní hodnota</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cs-CZ" sz="2800" b="1" dirty="0">
                <a:effectLst/>
                <a:latin typeface="Calibri" panose="020F0502020204030204" pitchFamily="34" charset="0"/>
                <a:ea typeface="Calibri" panose="020F0502020204030204" pitchFamily="34" charset="0"/>
                <a:cs typeface="Times New Roman" panose="02020603050405020304" pitchFamily="18" charset="0"/>
              </a:rPr>
              <a:t>Mimořádná cena</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cs-CZ" sz="2800" b="1" dirty="0">
                <a:effectLst/>
                <a:latin typeface="Calibri" panose="020F0502020204030204" pitchFamily="34" charset="0"/>
                <a:ea typeface="Calibri" panose="020F0502020204030204" pitchFamily="34" charset="0"/>
                <a:cs typeface="Times New Roman" panose="02020603050405020304" pitchFamily="18" charset="0"/>
              </a:rPr>
              <a:t>Cena zjištěná</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75D934A8-4E7E-4134-7BEA-6E444AD093B8}"/>
              </a:ext>
            </a:extLst>
          </p:cNvPr>
          <p:cNvSpPr>
            <a:spLocks noGrp="1"/>
          </p:cNvSpPr>
          <p:nvPr>
            <p:ph type="sldNum" sz="quarter" idx="12"/>
          </p:nvPr>
        </p:nvSpPr>
        <p:spPr/>
        <p:txBody>
          <a:bodyPr/>
          <a:lstStyle/>
          <a:p>
            <a:fld id="{D6D559BE-5633-4A6B-9D41-80061BC8BD94}" type="slidenum">
              <a:rPr lang="cs-CZ" smtClean="0"/>
              <a:t>48</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7759544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a:xfrm>
            <a:off x="838200" y="365126"/>
            <a:ext cx="10515600" cy="810532"/>
          </a:xfrm>
        </p:spPr>
        <p:txBody>
          <a:bodyPr>
            <a:normAutofit fontScale="90000"/>
          </a:bodyPr>
          <a:lstStyle/>
          <a:p>
            <a:pPr marL="1143000" lvl="2" indent="-228600">
              <a:lnSpc>
                <a:spcPct val="150000"/>
              </a:lnSpc>
              <a:spcBef>
                <a:spcPts val="1000"/>
              </a:spcBef>
              <a:spcAft>
                <a:spcPts val="600"/>
              </a:spcAft>
              <a:tabLst>
                <a:tab pos="450215" algn="l"/>
              </a:tabLst>
            </a:pP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Obvyklá cena v ZOM (§ 2</a:t>
            </a:r>
            <a:r>
              <a:rPr lang="cs-CZ" sz="4400" dirty="0" smtClean="0">
                <a:effectLst/>
                <a:latin typeface="Calibri Light" panose="020F0302020204030204" pitchFamily="34" charset="0"/>
                <a:ea typeface="Times New Roman" panose="02020603050405020304" pitchFamily="18" charset="0"/>
                <a:cs typeface="Times New Roman" panose="02020603050405020304" pitchFamily="18" charset="0"/>
              </a:rPr>
              <a:t>) - definice</a:t>
            </a: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a:xfrm>
            <a:off x="838200" y="1018904"/>
            <a:ext cx="10515600" cy="5158060"/>
          </a:xfrm>
        </p:spPr>
        <p:txBody>
          <a:bodyPr>
            <a:normAutofit fontScale="85000" lnSpcReduction="20000"/>
          </a:bodyPr>
          <a:lstStyle/>
          <a:p>
            <a:pPr marL="0" indent="0" algn="just">
              <a:lnSpc>
                <a:spcPct val="107000"/>
              </a:lnSpc>
              <a:spcAft>
                <a:spcPts val="800"/>
              </a:spcAft>
              <a:buNone/>
            </a:pPr>
            <a:r>
              <a:rPr lang="cs-CZ" i="1" dirty="0">
                <a:latin typeface="Calibri" panose="020F0502020204030204" pitchFamily="34" charset="0"/>
                <a:cs typeface="Times New Roman" panose="02020603050405020304" pitchFamily="18" charset="0"/>
              </a:rPr>
              <a:t>1) Pokud tento zákon nestanoví jiný způsob oceňování, oceňují se majetek a služba obvyklou cenou.</a:t>
            </a: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Obvyklou cenou se pro účely tohoto zákona rozumí cena, která by byla dosažena při prodejích stejného, popřípadě obdobného majetku nebo při poskytování stejné nebo obdobné služby v obvyklém obchodním styku v tuzemsku ke dni ocenění. Při tom se zvažují všechny okolnosti, které mají na cenu vliv, avšak do její výše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nepromítají vlivy mimořádných okolností trhu, osobních poměrů prodávajícího nebo kupujícího ani vliv zvláštní obliby. Mimořádnými okolnostmi trhu se rozumějí například stav tísně prodávajícího nebo kupujícího, důsledky přírodních či jiných kalamit. Osobními poměry se rozumějí zejména vztahy majetkové, rodinné nebo jiné osobní vztahy mezi prodávajícím a kupujícím. Zvláštní oblibou se rozumí zvláštní hodnota přikládaná majetku nebo službě vyplývající z osobního vztahu k nim. Obvyklá cena vyjadřuje hodnotu majetku nebo služby a určí se porovnáním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ze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sjednaných cen.</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FB29507D-8AF6-FD73-793B-6A5FB3B9ADA5}"/>
              </a:ext>
            </a:extLst>
          </p:cNvPr>
          <p:cNvSpPr>
            <a:spLocks noGrp="1"/>
          </p:cNvSpPr>
          <p:nvPr>
            <p:ph type="sldNum" sz="quarter" idx="12"/>
          </p:nvPr>
        </p:nvSpPr>
        <p:spPr/>
        <p:txBody>
          <a:bodyPr/>
          <a:lstStyle/>
          <a:p>
            <a:fld id="{D6D559BE-5633-4A6B-9D41-80061BC8BD94}" type="slidenum">
              <a:rPr lang="cs-CZ" smtClean="0"/>
              <a:t>49</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240151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buNone/>
            </a:pPr>
            <a:endParaRPr lang="cs-CZ" dirty="0" smtClean="0"/>
          </a:p>
          <a:p>
            <a:pPr marL="0" indent="0">
              <a:buNone/>
            </a:pPr>
            <a:endParaRPr lang="cs-CZ" dirty="0"/>
          </a:p>
          <a:p>
            <a:pPr marL="0" indent="0">
              <a:buNone/>
            </a:pPr>
            <a:endParaRPr lang="cs-CZ" dirty="0" smtClean="0"/>
          </a:p>
          <a:p>
            <a:pPr marL="0" indent="0" algn="ctr">
              <a:buNone/>
            </a:pPr>
            <a:r>
              <a:rPr lang="cs-CZ" sz="5400" dirty="0" smtClean="0"/>
              <a:t>Základní pojmy</a:t>
            </a:r>
            <a:endParaRPr lang="cs-CZ" sz="5400"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5</a:t>
            </a:fld>
            <a:endParaRPr lang="cs-CZ"/>
          </a:p>
        </p:txBody>
      </p:sp>
    </p:spTree>
    <p:extLst>
      <p:ext uri="{BB962C8B-B14F-4D97-AF65-F5344CB8AC3E}">
        <p14:creationId xmlns:p14="http://schemas.microsoft.com/office/powerpoint/2010/main" val="24564495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a:xfrm>
            <a:off x="838200" y="365126"/>
            <a:ext cx="10515600" cy="967286"/>
          </a:xfrm>
        </p:spPr>
        <p:txBody>
          <a:bodyPr>
            <a:normAutofit fontScale="90000"/>
          </a:bodyPr>
          <a:lstStyle/>
          <a:p>
            <a:pPr marL="1143000" lvl="2" indent="-228600">
              <a:lnSpc>
                <a:spcPct val="150000"/>
              </a:lnSpc>
              <a:spcBef>
                <a:spcPts val="1000"/>
              </a:spcBef>
              <a:spcAft>
                <a:spcPts val="600"/>
              </a:spcAft>
              <a:tabLst>
                <a:tab pos="450215" algn="l"/>
              </a:tabLst>
            </a:pP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Obvyklá cena v OV (§ 1a</a:t>
            </a:r>
            <a:r>
              <a:rPr lang="cs-CZ" sz="4400" dirty="0" smtClean="0">
                <a:effectLst/>
                <a:latin typeface="Calibri Light" panose="020F0302020204030204" pitchFamily="34" charset="0"/>
                <a:ea typeface="Times New Roman" panose="02020603050405020304" pitchFamily="18" charset="0"/>
                <a:cs typeface="Times New Roman" panose="02020603050405020304" pitchFamily="18" charset="0"/>
              </a:rPr>
              <a:t>)-postup určení</a:t>
            </a: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a:xfrm>
            <a:off x="838200" y="1480458"/>
            <a:ext cx="10515600" cy="4946468"/>
          </a:xfrm>
        </p:spPr>
        <p:txBody>
          <a:bodyPr>
            <a:normAutofit fontScale="85000" lnSpcReduction="200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Postup určení obvyklé ceny zahrnuje</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a) výběr údajů do souboru pro porovnání s předmětem ocenění nejméně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od 3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obdobných předmětů na základě kritérií podle druhu předmětu ocenění a jeho zvláštností ke dni ocenění,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b) srovnávací analýzu údajů z vybraného souboru obdobných předmětů ocenění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s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údaji o oceňovaném předmětu ocenění,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c) určení základní jednotky pro porovnání a parametrů s významným podílem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na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výši ceny, určení rozdílů parametrů mezi oceňovanými předměty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ocenění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a obdobnými předměty ocenění,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d) úpravu sjednaných cen v návaznosti na odlišnost obdobných předmětů ocenění od předmětů oceňovaných jejich korekcí, přičemž odchylka způsobená korekcí musí být řádně odůvodněna,</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41593CB9-C8D7-75E0-E2E0-E14C66A2E941}"/>
              </a:ext>
            </a:extLst>
          </p:cNvPr>
          <p:cNvSpPr>
            <a:spLocks noGrp="1"/>
          </p:cNvSpPr>
          <p:nvPr>
            <p:ph type="sldNum" sz="quarter" idx="12"/>
          </p:nvPr>
        </p:nvSpPr>
        <p:spPr/>
        <p:txBody>
          <a:bodyPr/>
          <a:lstStyle/>
          <a:p>
            <a:fld id="{D6D559BE-5633-4A6B-9D41-80061BC8BD94}" type="slidenum">
              <a:rPr lang="cs-CZ" smtClean="0"/>
              <a:t>50</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5819482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p:txBody>
          <a:bodyPr>
            <a:normAutofit fontScale="90000"/>
          </a:bodyPr>
          <a:lstStyle/>
          <a:p>
            <a:r>
              <a:rPr lang="cs-CZ" dirty="0" smtClean="0">
                <a:latin typeface="Calibri Light" panose="020F0302020204030204" pitchFamily="34" charset="0"/>
                <a:ea typeface="Times New Roman" panose="02020603050405020304" pitchFamily="18" charset="0"/>
                <a:cs typeface="Times New Roman" panose="02020603050405020304" pitchFamily="18" charset="0"/>
              </a:rPr>
              <a:t/>
            </a:r>
            <a:br>
              <a:rPr lang="cs-CZ" dirty="0" smtClean="0">
                <a:latin typeface="Calibri Light" panose="020F0302020204030204" pitchFamily="34" charset="0"/>
                <a:ea typeface="Times New Roman" panose="02020603050405020304" pitchFamily="18" charset="0"/>
                <a:cs typeface="Times New Roman" panose="02020603050405020304" pitchFamily="18" charset="0"/>
              </a:rPr>
            </a:br>
            <a:r>
              <a:rPr lang="cs-CZ" dirty="0" smtClean="0">
                <a:latin typeface="Calibri Light" panose="020F0302020204030204" pitchFamily="34" charset="0"/>
                <a:ea typeface="Times New Roman" panose="02020603050405020304" pitchFamily="18" charset="0"/>
                <a:cs typeface="Times New Roman" panose="02020603050405020304" pitchFamily="18" charset="0"/>
              </a:rPr>
              <a:t>Obvyklá </a:t>
            </a:r>
            <a:r>
              <a:rPr lang="cs-CZ" dirty="0">
                <a:latin typeface="Calibri Light" panose="020F0302020204030204" pitchFamily="34" charset="0"/>
                <a:ea typeface="Times New Roman" panose="02020603050405020304" pitchFamily="18" charset="0"/>
                <a:cs typeface="Times New Roman" panose="02020603050405020304" pitchFamily="18" charset="0"/>
              </a:rPr>
              <a:t>cena v OV (§ 1a)-postup určení</a:t>
            </a:r>
            <a:br>
              <a:rPr lang="cs-CZ" dirty="0">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p:txBody>
          <a:bodyPr/>
          <a:lstStyle/>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e) výběr, odůvodnění a provedení analýzy s vyhodnocením souboru upravených cen včetně zdůvodněného případného vyloučení odlehlých údajů a</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f) určení obvyklé ceny, která vychází z vyhodnocení souboru upravených cen.</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(3) Údaje použité pro určení obvyklé ceny musí být kontrolovatelné a postup jejich zpracování musí být z ocenění zřejmý a doložený.</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(4) Nemožnost určení obvyklé ceny podle odstavců 1 a 2 je nutné doložit, zejména uvést postupy, které byly pro zjištění realizovaných cen obdobných předmětů ocenění provedeny, a jejich výsledky.</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98AE910-A95D-3C14-F770-C657F12D6826}"/>
              </a:ext>
            </a:extLst>
          </p:cNvPr>
          <p:cNvSpPr>
            <a:spLocks noGrp="1"/>
          </p:cNvSpPr>
          <p:nvPr>
            <p:ph type="sldNum" sz="quarter" idx="12"/>
          </p:nvPr>
        </p:nvSpPr>
        <p:spPr/>
        <p:txBody>
          <a:bodyPr/>
          <a:lstStyle/>
          <a:p>
            <a:fld id="{D6D559BE-5633-4A6B-9D41-80061BC8BD94}" type="slidenum">
              <a:rPr lang="cs-CZ" smtClean="0"/>
              <a:t>51</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9682121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93731B-0549-D135-67B6-223D209A4C50}"/>
              </a:ext>
            </a:extLst>
          </p:cNvPr>
          <p:cNvSpPr>
            <a:spLocks noGrp="1"/>
          </p:cNvSpPr>
          <p:nvPr>
            <p:ph type="title"/>
          </p:nvPr>
        </p:nvSpPr>
        <p:spPr>
          <a:xfrm>
            <a:off x="838200" y="365126"/>
            <a:ext cx="10515600" cy="862784"/>
          </a:xfrm>
        </p:spPr>
        <p:txBody>
          <a:bodyPr>
            <a:normAutofit fontScale="90000"/>
          </a:bodyPr>
          <a:lstStyle/>
          <a:p>
            <a:pPr marL="1143000" lvl="2" indent="-228600">
              <a:lnSpc>
                <a:spcPct val="150000"/>
              </a:lnSpc>
              <a:spcBef>
                <a:spcPts val="1000"/>
              </a:spcBef>
              <a:spcAft>
                <a:spcPts val="600"/>
              </a:spcAft>
              <a:tabLst>
                <a:tab pos="450215" algn="l"/>
              </a:tabLst>
            </a:pP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Tržní hodnota v ZOM (§ 2)</a:t>
            </a:r>
            <a:b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B928328C-095C-AC6D-2C26-09C4FFED9425}"/>
              </a:ext>
            </a:extLst>
          </p:cNvPr>
          <p:cNvSpPr>
            <a:spLocks noGrp="1"/>
          </p:cNvSpPr>
          <p:nvPr>
            <p:ph idx="1"/>
          </p:nvPr>
        </p:nvSpPr>
        <p:spPr>
          <a:xfrm>
            <a:off x="838200" y="1341120"/>
            <a:ext cx="10515600" cy="4835843"/>
          </a:xfrm>
        </p:spPr>
        <p:txBody>
          <a:bodyPr>
            <a:normAutofit fontScale="92500" lnSpcReduction="2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a:t>
            </a:r>
            <a:r>
              <a:rPr lang="cs-CZ" sz="2800" i="1" dirty="0">
                <a:effectLst/>
                <a:latin typeface="Calibri" panose="020F0502020204030204" pitchFamily="34" charset="0"/>
                <a:ea typeface="Calibri" panose="020F0502020204030204" pitchFamily="34" charset="0"/>
                <a:cs typeface="Times New Roman" panose="02020603050405020304" pitchFamily="18" charset="0"/>
              </a:rPr>
              <a:t>3) V odůvodněných případech, kdy nelze obvyklou cenu určit, oceňuje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majetek a služba tržní hodnotou, pokud zvláštní právní předpis nestanoví jinak. Přitom se zvažují všechny okolnosti, které mají na tržní hodnotu vliv. Důvody pro neurčení obvyklé ceny musejí být v ocenění uvedeny. </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(4) Tržní hodnotou se pro účely tohoto zákona rozumí odhadovaná částka</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za kterou by měly být majetek nebo služba směněny ke dni ocenění mezi ochotným kupujícím a ochotným prodávajícím, a to v obchodním styku uskutečněném v souladu s principem tržního odstupu, po náležitém marketingu, kdy každá ze stran jednala informovaně, uvážlivě a nikoli v tísni. Principem tržního odstupu se pro účely tohoto zákona rozumí, že účastníci směny jsou osobami, které mezi sebou nemají žádný zvláštní vzájemný vztah a jednají vzájemně nezávisle.</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ABABCD0F-03D8-60C2-1C93-91F2319EB63F}"/>
              </a:ext>
            </a:extLst>
          </p:cNvPr>
          <p:cNvSpPr>
            <a:spLocks noGrp="1"/>
          </p:cNvSpPr>
          <p:nvPr>
            <p:ph type="sldNum" sz="quarter" idx="12"/>
          </p:nvPr>
        </p:nvSpPr>
        <p:spPr/>
        <p:txBody>
          <a:bodyPr/>
          <a:lstStyle/>
          <a:p>
            <a:fld id="{D6D559BE-5633-4A6B-9D41-80061BC8BD94}" type="slidenum">
              <a:rPr lang="cs-CZ" smtClean="0"/>
              <a:t>52</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13809643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p:txBody>
          <a:bodyPr>
            <a:normAutofit fontScale="90000"/>
          </a:bodyPr>
          <a:lstStyle/>
          <a:p>
            <a:pPr marL="1143000" lvl="2" indent="-228600">
              <a:lnSpc>
                <a:spcPct val="150000"/>
              </a:lnSpc>
              <a:spcBef>
                <a:spcPts val="1000"/>
              </a:spcBef>
              <a:spcAft>
                <a:spcPts val="600"/>
              </a:spcAft>
              <a:tabLst>
                <a:tab pos="450215" algn="l"/>
              </a:tabLst>
            </a:pPr>
            <a: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t>Tržní hodnota v OV (§ 1b)</a:t>
            </a:r>
            <a:br>
              <a:rPr lang="cs-CZ" sz="44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normAutofit fontScale="85000" lnSpcReduction="2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a:t>
            </a:r>
            <a:r>
              <a:rPr lang="cs-CZ" sz="2800" i="1" dirty="0">
                <a:effectLst/>
                <a:latin typeface="Calibri" panose="020F0502020204030204" pitchFamily="34" charset="0"/>
                <a:ea typeface="Calibri" panose="020F0502020204030204" pitchFamily="34" charset="0"/>
                <a:cs typeface="Times New Roman" panose="02020603050405020304" pitchFamily="18" charset="0"/>
              </a:rPr>
              <a:t>1) Tržní hodnotou předmětu ocenění je odhadovaná částka, která se určuje zpravidla na základě výběru z více způsobů oceňování, a to zejména způsobu porovnávacího, výnosového nebo nákladového. Při určení tržní hodnoty předmětu ocenění se zohledňují tržní rizika a předpokládaný vývoj na dílčím či místním trhu, na kterém by byl obchodován.</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Při určení tržní hodnoty předmětu ocenění, s výjimkou služeb, se přihlíží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k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možnosti jeho nejvyššího a nejlepšího využití, které je ke dni ocenění možné, fyzicky dosažitelné, právně přípustné a ekonomicky proveditelné.</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(3) Údaje použité pro určení tržní hodnoty musí být kontrolovatelné a postup jejich zpracování, včetně použití jednotlivých způsobů oceňování, musí být z ocenění zřejmý a doložený.</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79C3DDEB-3988-D3A0-CF35-1E7DAC4E148A}"/>
              </a:ext>
            </a:extLst>
          </p:cNvPr>
          <p:cNvSpPr>
            <a:spLocks noGrp="1"/>
          </p:cNvSpPr>
          <p:nvPr>
            <p:ph type="sldNum" sz="quarter" idx="12"/>
          </p:nvPr>
        </p:nvSpPr>
        <p:spPr/>
        <p:txBody>
          <a:bodyPr/>
          <a:lstStyle/>
          <a:p>
            <a:fld id="{D6D559BE-5633-4A6B-9D41-80061BC8BD94}" type="slidenum">
              <a:rPr lang="cs-CZ" smtClean="0"/>
              <a:t>53</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8125882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a:xfrm>
            <a:off x="365760" y="500062"/>
            <a:ext cx="11268891" cy="1325563"/>
          </a:xfrm>
        </p:spPr>
        <p:txBody>
          <a:bodyPr>
            <a:normAutofit fontScale="90000"/>
          </a:bodyPr>
          <a:lstStyle/>
          <a:p>
            <a:pPr marL="742950" lvl="1" indent="-285750">
              <a:lnSpc>
                <a:spcPct val="150000"/>
              </a:lnSpc>
              <a:spcBef>
                <a:spcPts val="1400"/>
              </a:spcBef>
              <a:spcAft>
                <a:spcPts val="600"/>
              </a:spcAft>
            </a:pPr>
            <a:r>
              <a:rPr lang="cs-CZ" sz="4400" b="1"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cs-CZ" sz="4400" b="1" dirty="0" smtClean="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b="1" dirty="0" smtClean="0">
                <a:effectLst/>
                <a:latin typeface="Calibri Light" panose="020F0302020204030204" pitchFamily="34" charset="0"/>
                <a:ea typeface="Times New Roman" panose="02020603050405020304" pitchFamily="18" charset="0"/>
                <a:cs typeface="Times New Roman" panose="02020603050405020304" pitchFamily="18" charset="0"/>
              </a:rPr>
            </a:br>
            <a:r>
              <a:rPr lang="cs-CZ" sz="4000" dirty="0" smtClean="0">
                <a:effectLst/>
                <a:latin typeface="Calibri Light" panose="020F0302020204030204" pitchFamily="34" charset="0"/>
                <a:ea typeface="Times New Roman" panose="02020603050405020304" pitchFamily="18" charset="0"/>
                <a:cs typeface="Times New Roman" panose="02020603050405020304" pitchFamily="18" charset="0"/>
              </a:rPr>
              <a:t>Společná ustanovení pro obvyklou cenu a tržní hodnotu</a:t>
            </a:r>
            <a:r>
              <a:rPr lang="cs-CZ" sz="400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00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sz="4000"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lstStyle/>
          <a:p>
            <a:pPr marL="0" indent="0">
              <a:buNone/>
            </a:pPr>
            <a:endParaRPr lang="cs-CZ" sz="3200" i="1"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cs-CZ" sz="3200" i="1"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i="1" dirty="0">
                <a:effectLst/>
                <a:latin typeface="Calibri" panose="020F0502020204030204" pitchFamily="34" charset="0"/>
                <a:ea typeface="Calibri" panose="020F0502020204030204" pitchFamily="34" charset="0"/>
                <a:cs typeface="Times New Roman" panose="02020603050405020304" pitchFamily="18" charset="0"/>
              </a:rPr>
              <a:t>Určení obvyklé ceny a tržní hodnoty a postup při tomto určení musejí být z ocenění zřejmé, jejich použití, včetně použitých údajů, musí být odůvodněno a odpovídat druhu předmětu ocenění, účelu ocenění </a:t>
            </a:r>
            <a:r>
              <a:rPr lang="cs-CZ" i="1"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i="1" dirty="0">
                <a:effectLst/>
                <a:latin typeface="Calibri" panose="020F0502020204030204" pitchFamily="34" charset="0"/>
                <a:ea typeface="Calibri" panose="020F0502020204030204" pitchFamily="34" charset="0"/>
                <a:cs typeface="Times New Roman" panose="02020603050405020304" pitchFamily="18" charset="0"/>
              </a:rPr>
              <a:t>dostupnosti objektivních dat využitelných pro ocenění. Podrobnosti k určení obvyklé ceny a tržní hodnoty stanoví vyhláška.</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cs-CZ" i="1"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i="1" dirty="0">
                <a:effectLst/>
                <a:latin typeface="Calibri" panose="020F0502020204030204" pitchFamily="34" charset="0"/>
                <a:ea typeface="Calibri" panose="020F0502020204030204" pitchFamily="34" charset="0"/>
                <a:cs typeface="Times New Roman" panose="02020603050405020304" pitchFamily="18" charset="0"/>
              </a:rPr>
              <a:t>Spolu s určením obvyklé ceny nemovité věci nebo její tržní hodnoty </a:t>
            </a:r>
            <a:r>
              <a:rPr lang="cs-CZ" i="1"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i="1" dirty="0">
                <a:effectLst/>
                <a:latin typeface="Calibri" panose="020F0502020204030204" pitchFamily="34" charset="0"/>
                <a:ea typeface="Calibri" panose="020F0502020204030204" pitchFamily="34" charset="0"/>
                <a:cs typeface="Times New Roman" panose="02020603050405020304" pitchFamily="18" charset="0"/>
              </a:rPr>
              <a:t>určí i cena zjištěná. </a:t>
            </a: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DC8A20B-6B1B-D308-1542-BDA9C5527BA6}"/>
              </a:ext>
            </a:extLst>
          </p:cNvPr>
          <p:cNvSpPr>
            <a:spLocks noGrp="1"/>
          </p:cNvSpPr>
          <p:nvPr>
            <p:ph type="sldNum" sz="quarter" idx="12"/>
          </p:nvPr>
        </p:nvSpPr>
        <p:spPr/>
        <p:txBody>
          <a:bodyPr/>
          <a:lstStyle/>
          <a:p>
            <a:fld id="{D6D559BE-5633-4A6B-9D41-80061BC8BD94}" type="slidenum">
              <a:rPr lang="cs-CZ" smtClean="0"/>
              <a:t>54</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746340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p:txBody>
          <a:bodyPr>
            <a:noAutofit/>
          </a:bodyPr>
          <a:lstStyle/>
          <a:p>
            <a:pPr marL="457200" marR="0" lvl="1" indent="0" defTabSz="914400" rtl="0" eaLnBrk="1" fontAlgn="auto" latinLnBrk="0" hangingPunct="1">
              <a:lnSpc>
                <a:spcPct val="150000"/>
              </a:lnSpc>
              <a:spcBef>
                <a:spcPts val="1400"/>
              </a:spcBef>
              <a:spcAft>
                <a:spcPts val="600"/>
              </a:spcAft>
              <a:tabLst/>
              <a:defRPr/>
            </a:pPr>
            <a:r>
              <a:rPr kumimoji="0" lang="cs-CZ" sz="4000" i="0" u="none" strike="noStrike" kern="1200" cap="none" spc="0" normalizeH="0" baseline="0" noProof="0" dirty="0" smtClean="0">
                <a:ln>
                  <a:noFill/>
                </a:ln>
                <a:solidFill>
                  <a:prstClr val="black"/>
                </a:solidFill>
                <a:effectLst/>
                <a:uLnTx/>
                <a:uFillTx/>
                <a:latin typeface="Calibri Light" panose="020F0302020204030204" pitchFamily="34" charset="0"/>
                <a:ea typeface="Times New Roman" panose="02020603050405020304" pitchFamily="18" charset="0"/>
                <a:cs typeface="Times New Roman" panose="02020603050405020304" pitchFamily="18" charset="0"/>
              </a:rPr>
              <a:t/>
            </a:r>
            <a:br>
              <a:rPr kumimoji="0" lang="cs-CZ" sz="4000" i="0" u="none" strike="noStrike" kern="1200" cap="none" spc="0" normalizeH="0" baseline="0" noProof="0" dirty="0" smtClean="0">
                <a:ln>
                  <a:noFill/>
                </a:ln>
                <a:solidFill>
                  <a:prstClr val="black"/>
                </a:solidFill>
                <a:effectLst/>
                <a:uLnTx/>
                <a:uFillTx/>
                <a:latin typeface="Calibri Light" panose="020F0302020204030204" pitchFamily="34" charset="0"/>
                <a:ea typeface="Times New Roman" panose="02020603050405020304" pitchFamily="18" charset="0"/>
                <a:cs typeface="Times New Roman" panose="02020603050405020304" pitchFamily="18" charset="0"/>
              </a:rPr>
            </a:br>
            <a:r>
              <a:rPr kumimoji="0" lang="cs-CZ" sz="4000" i="0" u="none" strike="noStrike" kern="1200" cap="none" spc="0" normalizeH="0" baseline="0" noProof="0" dirty="0" smtClean="0">
                <a:ln>
                  <a:noFill/>
                </a:ln>
                <a:solidFill>
                  <a:prstClr val="black"/>
                </a:solidFill>
                <a:effectLst/>
                <a:uLnTx/>
                <a:uFillTx/>
                <a:latin typeface="Calibri Light" panose="020F0302020204030204" pitchFamily="34" charset="0"/>
                <a:ea typeface="Times New Roman" panose="02020603050405020304" pitchFamily="18" charset="0"/>
                <a:cs typeface="Times New Roman" panose="02020603050405020304" pitchFamily="18" charset="0"/>
              </a:rPr>
              <a:t>Mimořádná </a:t>
            </a:r>
            <a: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ea typeface="Times New Roman" panose="02020603050405020304" pitchFamily="18" charset="0"/>
                <a:cs typeface="Times New Roman" panose="02020603050405020304" pitchFamily="18" charset="0"/>
              </a:rPr>
              <a:t>cena</a:t>
            </a:r>
            <a:b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ea typeface="Times New Roman" panose="02020603050405020304" pitchFamily="18" charset="0"/>
                <a:cs typeface="Times New Roman" panose="02020603050405020304" pitchFamily="18" charset="0"/>
              </a:rPr>
            </a:br>
            <a:endParaRPr lang="cs-CZ" sz="4000" dirty="0"/>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lstStyle/>
          <a:p>
            <a:pPr marL="457200" lvl="1" indent="0">
              <a:lnSpc>
                <a:spcPct val="150000"/>
              </a:lnSpc>
              <a:spcBef>
                <a:spcPts val="1400"/>
              </a:spcBef>
              <a:spcAft>
                <a:spcPts val="600"/>
              </a:spcAft>
              <a:buNone/>
            </a:pPr>
            <a:r>
              <a:rPr lang="cs-CZ" sz="2400" b="1" dirty="0">
                <a:effectLst/>
                <a:latin typeface="Calibri Light" panose="020F0302020204030204" pitchFamily="34" charset="0"/>
                <a:ea typeface="Times New Roman" panose="02020603050405020304" pitchFamily="18" charset="0"/>
                <a:cs typeface="Times New Roman" panose="02020603050405020304" pitchFamily="18" charset="0"/>
              </a:rPr>
              <a:t>Mimořádná cena v ZOM (§ 2)</a:t>
            </a: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(6) Mimořádnou cenou se rozumí cena, do jejíž výše se promítly mimořádné okolnosti trhu, osobní poměry prodávajícího nebo kupujícího nebo vliv zvláštní obliby.</a:t>
            </a:r>
            <a:endParaRPr lang="cs-CZ" sz="2400" i="1"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b="1" dirty="0">
                <a:effectLst/>
                <a:latin typeface="Calibri Light" panose="020F0302020204030204" pitchFamily="34" charset="0"/>
                <a:ea typeface="Times New Roman" panose="02020603050405020304" pitchFamily="18" charset="0"/>
                <a:cs typeface="Times New Roman" panose="02020603050405020304" pitchFamily="18" charset="0"/>
              </a:rPr>
              <a:t>            Mimořádná cena v OV</a:t>
            </a:r>
          </a:p>
          <a:p>
            <a:pPr marL="0" indent="0">
              <a:lnSpc>
                <a:spcPct val="107000"/>
              </a:lnSpc>
              <a:spcAft>
                <a:spcPts val="800"/>
              </a:spcAft>
              <a:buNone/>
            </a:pPr>
            <a:r>
              <a:rPr lang="cs-CZ" sz="2400" dirty="0">
                <a:effectLst/>
                <a:latin typeface="Calibri" panose="020F0502020204030204" pitchFamily="34" charset="0"/>
                <a:ea typeface="Calibri" panose="020F0502020204030204" pitchFamily="34" charset="0"/>
                <a:cs typeface="Times New Roman" panose="02020603050405020304" pitchFamily="18" charset="0"/>
              </a:rPr>
              <a:t>Určování mimořádné ceny není v OV upraveno. </a:t>
            </a:r>
          </a:p>
          <a:p>
            <a:pPr marL="0" indent="0">
              <a:buNone/>
            </a:pPr>
            <a:endParaRPr lang="cs-CZ" dirty="0"/>
          </a:p>
        </p:txBody>
      </p:sp>
      <p:sp>
        <p:nvSpPr>
          <p:cNvPr id="5" name="Zástupný symbol pro číslo snímku 4">
            <a:extLst>
              <a:ext uri="{FF2B5EF4-FFF2-40B4-BE49-F238E27FC236}">
                <a16:creationId xmlns:a16="http://schemas.microsoft.com/office/drawing/2014/main" id="{F6F455DB-ED84-1648-C0B5-45CFA17785E4}"/>
              </a:ext>
            </a:extLst>
          </p:cNvPr>
          <p:cNvSpPr>
            <a:spLocks noGrp="1"/>
          </p:cNvSpPr>
          <p:nvPr>
            <p:ph type="sldNum" sz="quarter" idx="12"/>
          </p:nvPr>
        </p:nvSpPr>
        <p:spPr/>
        <p:txBody>
          <a:bodyPr/>
          <a:lstStyle/>
          <a:p>
            <a:fld id="{D6D559BE-5633-4A6B-9D41-80061BC8BD94}" type="slidenum">
              <a:rPr lang="cs-CZ" smtClean="0"/>
              <a:t>55</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9582647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endParaRPr lang="cs-CZ" dirty="0" smtClean="0"/>
          </a:p>
          <a:p>
            <a:endParaRPr lang="cs-CZ" dirty="0" smtClean="0"/>
          </a:p>
          <a:p>
            <a:pPr marL="0" indent="0" algn="ctr">
              <a:buNone/>
            </a:pPr>
            <a:r>
              <a:rPr lang="cs-CZ" dirty="0"/>
              <a:t> </a:t>
            </a:r>
            <a:r>
              <a:rPr lang="cs-CZ" sz="4400" dirty="0" smtClean="0"/>
              <a:t>Schémata a postupy ocenění podle</a:t>
            </a:r>
          </a:p>
          <a:p>
            <a:pPr marL="0" indent="0" algn="ctr">
              <a:buNone/>
            </a:pPr>
            <a:r>
              <a:rPr lang="cs-CZ" sz="4400" dirty="0" smtClean="0"/>
              <a:t> ZOM a OV</a:t>
            </a:r>
          </a:p>
          <a:p>
            <a:pPr marL="0" indent="0" algn="ctr">
              <a:buNone/>
            </a:pPr>
            <a:r>
              <a:rPr lang="cs-CZ" sz="4400" dirty="0" smtClean="0"/>
              <a:t> Zdroj :Ministerstvo financí</a:t>
            </a:r>
            <a:endParaRPr lang="cs-CZ" sz="4400" dirty="0"/>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56</a:t>
            </a:fld>
            <a:endParaRPr lang="cs-CZ"/>
          </a:p>
        </p:txBody>
      </p:sp>
    </p:spTree>
    <p:extLst>
      <p:ext uri="{BB962C8B-B14F-4D97-AF65-F5344CB8AC3E}">
        <p14:creationId xmlns:p14="http://schemas.microsoft.com/office/powerpoint/2010/main" val="1605041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obsah 3">
            <a:extLst>
              <a:ext uri="{FF2B5EF4-FFF2-40B4-BE49-F238E27FC236}">
                <a16:creationId xmlns:a16="http://schemas.microsoft.com/office/drawing/2014/main" id="{DB9C662C-9DEF-3928-CF83-CC7DD1F800EA}"/>
              </a:ext>
            </a:extLst>
          </p:cNvPr>
          <p:cNvPicPr>
            <a:picLocks noGrp="1" noChangeAspect="1"/>
          </p:cNvPicPr>
          <p:nvPr>
            <p:ph idx="1"/>
          </p:nvPr>
        </p:nvPicPr>
        <p:blipFill>
          <a:blip r:embed="rId2"/>
          <a:stretch>
            <a:fillRect/>
          </a:stretch>
        </p:blipFill>
        <p:spPr>
          <a:xfrm>
            <a:off x="1813598" y="308274"/>
            <a:ext cx="8833738" cy="5800467"/>
          </a:xfrm>
          <a:prstGeom prst="rect">
            <a:avLst/>
          </a:prstGeom>
        </p:spPr>
      </p:pic>
      <p:sp>
        <p:nvSpPr>
          <p:cNvPr id="6" name="Zástupný symbol pro číslo snímku 5">
            <a:extLst>
              <a:ext uri="{FF2B5EF4-FFF2-40B4-BE49-F238E27FC236}">
                <a16:creationId xmlns:a16="http://schemas.microsoft.com/office/drawing/2014/main" id="{7B51A3B7-42E8-9306-F8A8-A27DCCFC387C}"/>
              </a:ext>
            </a:extLst>
          </p:cNvPr>
          <p:cNvSpPr>
            <a:spLocks noGrp="1"/>
          </p:cNvSpPr>
          <p:nvPr>
            <p:ph type="sldNum" sz="quarter" idx="12"/>
          </p:nvPr>
        </p:nvSpPr>
        <p:spPr/>
        <p:txBody>
          <a:bodyPr/>
          <a:lstStyle/>
          <a:p>
            <a:fld id="{D6D559BE-5633-4A6B-9D41-80061BC8BD94}" type="slidenum">
              <a:rPr lang="cs-CZ" smtClean="0"/>
              <a:t>57</a:t>
            </a:fld>
            <a:endParaRPr lang="cs-CZ"/>
          </a:p>
        </p:txBody>
      </p:sp>
      <p:sp>
        <p:nvSpPr>
          <p:cNvPr id="2" name="Zástupný symbol pro zápatí 1"/>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2384920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A66B0D0-2783-6CF9-7088-7A24BC4D60A5}"/>
              </a:ext>
            </a:extLst>
          </p:cNvPr>
          <p:cNvSpPr>
            <a:spLocks noGrp="1"/>
          </p:cNvSpPr>
          <p:nvPr>
            <p:ph type="title"/>
          </p:nvPr>
        </p:nvSpPr>
        <p:spPr>
          <a:xfrm>
            <a:off x="838200" y="365126"/>
            <a:ext cx="10515600" cy="444772"/>
          </a:xfrm>
        </p:spPr>
        <p:txBody>
          <a:bodyPr>
            <a:normAutofit fontScale="90000"/>
          </a:bodyPr>
          <a:lstStyle/>
          <a:p>
            <a:pPr>
              <a:lnSpc>
                <a:spcPct val="107000"/>
              </a:lnSpc>
              <a:spcAft>
                <a:spcPts val="800"/>
              </a:spcAft>
            </a:pP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b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Obvyklá </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cena – postup urče</a:t>
            </a:r>
            <a:r>
              <a:rPr lang="cs-CZ" sz="4400" dirty="0">
                <a:effectLst/>
                <a:latin typeface="Calibri" panose="020F0502020204030204" pitchFamily="34" charset="0"/>
                <a:ea typeface="Calibri" panose="020F0502020204030204" pitchFamily="34" charset="0"/>
                <a:cs typeface="Times New Roman" panose="02020603050405020304" pitchFamily="18" charset="0"/>
              </a:rPr>
              <a:t>ní</a:t>
            </a:r>
            <a:r>
              <a:rPr lang="cs-CZ" sz="3200" dirty="0">
                <a:effectLst/>
                <a:latin typeface="Calibri" panose="020F0502020204030204" pitchFamily="34" charset="0"/>
                <a:ea typeface="Calibri" panose="020F0502020204030204" pitchFamily="34" charset="0"/>
                <a:cs typeface="Times New Roman" panose="02020603050405020304" pitchFamily="18" charset="0"/>
              </a:rPr>
              <a:t/>
            </a:r>
            <a:br>
              <a:rPr lang="cs-CZ" sz="32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pic>
        <p:nvPicPr>
          <p:cNvPr id="4" name="Zástupný obsah 3">
            <a:extLst>
              <a:ext uri="{FF2B5EF4-FFF2-40B4-BE49-F238E27FC236}">
                <a16:creationId xmlns:a16="http://schemas.microsoft.com/office/drawing/2014/main" id="{9D9865A2-136C-2229-F93E-1824BF6EB8A5}"/>
              </a:ext>
            </a:extLst>
          </p:cNvPr>
          <p:cNvPicPr>
            <a:picLocks noGrp="1" noChangeAspect="1"/>
          </p:cNvPicPr>
          <p:nvPr>
            <p:ph idx="1"/>
          </p:nvPr>
        </p:nvPicPr>
        <p:blipFill>
          <a:blip r:embed="rId2"/>
          <a:stretch>
            <a:fillRect/>
          </a:stretch>
        </p:blipFill>
        <p:spPr>
          <a:xfrm>
            <a:off x="1245631" y="1114697"/>
            <a:ext cx="9352700" cy="5566066"/>
          </a:xfrm>
          <a:prstGeom prst="rect">
            <a:avLst/>
          </a:prstGeom>
        </p:spPr>
      </p:pic>
      <p:sp>
        <p:nvSpPr>
          <p:cNvPr id="6" name="Zástupný symbol pro číslo snímku 5">
            <a:extLst>
              <a:ext uri="{FF2B5EF4-FFF2-40B4-BE49-F238E27FC236}">
                <a16:creationId xmlns:a16="http://schemas.microsoft.com/office/drawing/2014/main" id="{0592FD46-9B5C-3620-2DD3-F41A1F50038A}"/>
              </a:ext>
            </a:extLst>
          </p:cNvPr>
          <p:cNvSpPr>
            <a:spLocks noGrp="1"/>
          </p:cNvSpPr>
          <p:nvPr>
            <p:ph type="sldNum" sz="quarter" idx="12"/>
          </p:nvPr>
        </p:nvSpPr>
        <p:spPr/>
        <p:txBody>
          <a:bodyPr/>
          <a:lstStyle/>
          <a:p>
            <a:fld id="{D6D559BE-5633-4A6B-9D41-80061BC8BD94}" type="slidenum">
              <a:rPr lang="cs-CZ" smtClean="0"/>
              <a:t>58</a:t>
            </a:fld>
            <a:endParaRPr lang="cs-CZ"/>
          </a:p>
        </p:txBody>
      </p:sp>
      <p:sp>
        <p:nvSpPr>
          <p:cNvPr id="3" name="Zástupný symbol pro zápatí 2"/>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6806055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3447A119-AE6D-2989-DEBF-29DFEC13A5A4}"/>
              </a:ext>
            </a:extLst>
          </p:cNvPr>
          <p:cNvPicPr>
            <a:picLocks noChangeAspect="1"/>
          </p:cNvPicPr>
          <p:nvPr/>
        </p:nvPicPr>
        <p:blipFill>
          <a:blip r:embed="rId2"/>
          <a:stretch>
            <a:fillRect/>
          </a:stretch>
        </p:blipFill>
        <p:spPr>
          <a:xfrm>
            <a:off x="1642820" y="485951"/>
            <a:ext cx="9307975" cy="5635880"/>
          </a:xfrm>
          <a:prstGeom prst="rect">
            <a:avLst/>
          </a:prstGeom>
        </p:spPr>
      </p:pic>
      <p:sp>
        <p:nvSpPr>
          <p:cNvPr id="6" name="Zástupný symbol pro číslo snímku 5">
            <a:extLst>
              <a:ext uri="{FF2B5EF4-FFF2-40B4-BE49-F238E27FC236}">
                <a16:creationId xmlns:a16="http://schemas.microsoft.com/office/drawing/2014/main" id="{C644DF96-E663-75A6-9AF0-09018DC1D504}"/>
              </a:ext>
            </a:extLst>
          </p:cNvPr>
          <p:cNvSpPr>
            <a:spLocks noGrp="1"/>
          </p:cNvSpPr>
          <p:nvPr>
            <p:ph type="sldNum" sz="quarter" idx="12"/>
          </p:nvPr>
        </p:nvSpPr>
        <p:spPr/>
        <p:txBody>
          <a:bodyPr/>
          <a:lstStyle/>
          <a:p>
            <a:fld id="{D6D559BE-5633-4A6B-9D41-80061BC8BD94}" type="slidenum">
              <a:rPr lang="cs-CZ" smtClean="0"/>
              <a:t>59</a:t>
            </a:fld>
            <a:endParaRPr lang="cs-CZ"/>
          </a:p>
        </p:txBody>
      </p:sp>
      <p:sp>
        <p:nvSpPr>
          <p:cNvPr id="2" name="Zástupný symbol pro zápatí 1"/>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1364074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Základní pojmy</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smtClean="0"/>
              <a:t>Majetek a služba</a:t>
            </a:r>
          </a:p>
          <a:p>
            <a:pPr marL="0" indent="0">
              <a:buNone/>
            </a:pPr>
            <a:r>
              <a:rPr lang="cs-CZ" dirty="0" smtClean="0"/>
              <a:t>Oceňování majetku a služeb</a:t>
            </a:r>
          </a:p>
          <a:p>
            <a:pPr marL="0" indent="0">
              <a:buNone/>
            </a:pPr>
            <a:r>
              <a:rPr lang="cs-CZ" dirty="0" smtClean="0"/>
              <a:t>Cena majetku a služeb</a:t>
            </a:r>
          </a:p>
          <a:p>
            <a:pPr marL="0" indent="0">
              <a:buNone/>
            </a:pPr>
            <a:r>
              <a:rPr lang="cs-CZ" dirty="0" smtClean="0"/>
              <a:t>Hodnota majetku a služeb</a:t>
            </a:r>
          </a:p>
          <a:p>
            <a:pPr marL="0" indent="0">
              <a:buNone/>
            </a:pPr>
            <a:r>
              <a:rPr lang="cs-CZ" dirty="0" smtClean="0"/>
              <a:t>Vztah mezi hodnotou cenou</a:t>
            </a:r>
          </a:p>
          <a:p>
            <a:pPr marL="0" indent="0">
              <a:buNone/>
            </a:pPr>
            <a:r>
              <a:rPr lang="cs-CZ" dirty="0" smtClean="0"/>
              <a:t>Trh</a:t>
            </a:r>
          </a:p>
          <a:p>
            <a:pPr marL="0" indent="0">
              <a:buNone/>
            </a:pPr>
            <a:r>
              <a:rPr lang="cs-CZ" dirty="0" smtClean="0"/>
              <a:t>Nabídka a poptávka</a:t>
            </a:r>
          </a:p>
          <a:p>
            <a:pPr marL="0" indent="0">
              <a:buNone/>
            </a:pPr>
            <a:endParaRPr lang="cs-CZ" dirty="0" smtClean="0"/>
          </a:p>
          <a:p>
            <a:pPr marL="0" indent="0">
              <a:buNone/>
            </a:pPr>
            <a:r>
              <a:rPr lang="cs-CZ" dirty="0" smtClean="0"/>
              <a:t> </a:t>
            </a:r>
          </a:p>
          <a:p>
            <a:pPr marL="0" indent="0">
              <a:buNone/>
            </a:pPr>
            <a:endParaRPr lang="cs-CZ" dirty="0" smtClean="0"/>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a:t>
            </a:fld>
            <a:endParaRPr lang="cs-CZ"/>
          </a:p>
        </p:txBody>
      </p:sp>
    </p:spTree>
    <p:extLst>
      <p:ext uri="{BB962C8B-B14F-4D97-AF65-F5344CB8AC3E}">
        <p14:creationId xmlns:p14="http://schemas.microsoft.com/office/powerpoint/2010/main" val="7730008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452845"/>
            <a:ext cx="10515600" cy="1184365"/>
          </a:xfrm>
        </p:spPr>
        <p:txBody>
          <a:bodyPr>
            <a:noAutofit/>
          </a:bodyPr>
          <a:lstStyle/>
          <a:p>
            <a:r>
              <a:rPr lang="cs-CZ" sz="3200" dirty="0" smtClean="0">
                <a:latin typeface="Calibri Light" panose="020F0302020204030204" pitchFamily="34" charset="0"/>
                <a:ea typeface="Calibri" panose="020F0502020204030204" pitchFamily="34" charset="0"/>
                <a:cs typeface="Calibri Light" panose="020F0302020204030204" pitchFamily="34" charset="0"/>
              </a:rPr>
              <a:t/>
            </a:r>
            <a:br>
              <a:rPr lang="cs-CZ" sz="3200" dirty="0" smtClean="0">
                <a:latin typeface="Calibri Light" panose="020F0302020204030204" pitchFamily="34" charset="0"/>
                <a:ea typeface="Calibri" panose="020F0502020204030204" pitchFamily="34" charset="0"/>
                <a:cs typeface="Calibri Light" panose="020F0302020204030204" pitchFamily="34" charset="0"/>
              </a:rPr>
            </a:br>
            <a:r>
              <a:rPr lang="cs-CZ" sz="3200" dirty="0" smtClean="0">
                <a:latin typeface="Calibri Light" panose="020F0302020204030204" pitchFamily="34" charset="0"/>
                <a:ea typeface="Calibri" panose="020F0502020204030204" pitchFamily="34" charset="0"/>
                <a:cs typeface="Calibri Light" panose="020F0302020204030204" pitchFamily="34" charset="0"/>
              </a:rPr>
              <a:t>Způsoby </a:t>
            </a:r>
            <a:r>
              <a:rPr lang="cs-CZ" sz="3200" dirty="0">
                <a:latin typeface="Calibri Light" panose="020F0302020204030204" pitchFamily="34" charset="0"/>
                <a:ea typeface="Calibri" panose="020F0502020204030204" pitchFamily="34" charset="0"/>
                <a:cs typeface="Calibri Light" panose="020F0302020204030204" pitchFamily="34" charset="0"/>
              </a:rPr>
              <a:t>ocenění majetku podle zákona č. 151/1997 Sb. </a:t>
            </a:r>
            <a:r>
              <a:rPr lang="cs-CZ" sz="3200" dirty="0" smtClean="0">
                <a:latin typeface="Calibri Light" panose="020F0302020204030204" pitchFamily="34" charset="0"/>
                <a:ea typeface="Calibri" panose="020F0502020204030204" pitchFamily="34" charset="0"/>
                <a:cs typeface="Calibri Light" panose="020F0302020204030204" pitchFamily="34" charset="0"/>
              </a:rPr>
              <a:t/>
            </a:r>
            <a:br>
              <a:rPr lang="cs-CZ" sz="3200" dirty="0" smtClean="0">
                <a:latin typeface="Calibri Light" panose="020F0302020204030204" pitchFamily="34" charset="0"/>
                <a:ea typeface="Calibri" panose="020F0502020204030204" pitchFamily="34" charset="0"/>
                <a:cs typeface="Calibri Light" panose="020F0302020204030204" pitchFamily="34" charset="0"/>
              </a:rPr>
            </a:br>
            <a:r>
              <a:rPr lang="cs-CZ" sz="3200" dirty="0" smtClean="0">
                <a:latin typeface="Calibri Light" panose="020F0302020204030204" pitchFamily="34" charset="0"/>
                <a:ea typeface="Calibri" panose="020F0502020204030204" pitchFamily="34" charset="0"/>
                <a:cs typeface="Calibri Light" panose="020F0302020204030204" pitchFamily="34" charset="0"/>
              </a:rPr>
              <a:t>a </a:t>
            </a:r>
            <a:r>
              <a:rPr lang="cs-CZ" sz="3200" dirty="0">
                <a:latin typeface="Calibri Light" panose="020F0302020204030204" pitchFamily="34" charset="0"/>
                <a:ea typeface="Calibri" panose="020F0502020204030204" pitchFamily="34" charset="0"/>
                <a:cs typeface="Calibri Light" panose="020F0302020204030204" pitchFamily="34" charset="0"/>
              </a:rPr>
              <a:t>jejich </a:t>
            </a:r>
            <a:r>
              <a:rPr lang="cs-CZ" sz="3200" dirty="0" smtClean="0">
                <a:latin typeface="Calibri Light" panose="020F0302020204030204" pitchFamily="34" charset="0"/>
                <a:ea typeface="Calibri" panose="020F0502020204030204" pitchFamily="34" charset="0"/>
                <a:cs typeface="Calibri Light" panose="020F0302020204030204" pitchFamily="34" charset="0"/>
              </a:rPr>
              <a:t>použití (Bradáč </a:t>
            </a:r>
            <a:r>
              <a:rPr lang="cs-CZ" sz="3200" dirty="0">
                <a:latin typeface="Calibri Light" panose="020F0302020204030204" pitchFamily="34" charset="0"/>
                <a:ea typeface="Calibri" panose="020F0502020204030204" pitchFamily="34" charset="0"/>
                <a:cs typeface="Calibri Light" panose="020F0302020204030204" pitchFamily="34" charset="0"/>
              </a:rPr>
              <a:t>a kol. 2021)</a:t>
            </a:r>
            <a:r>
              <a:rPr lang="cs-CZ" sz="3200" dirty="0">
                <a:solidFill>
                  <a:srgbClr val="FF0000"/>
                </a:solidFill>
                <a:latin typeface="Calibri Light" panose="020F0302020204030204" pitchFamily="34" charset="0"/>
                <a:ea typeface="Calibri" panose="020F0502020204030204" pitchFamily="34" charset="0"/>
                <a:cs typeface="Calibri Light" panose="020F0302020204030204" pitchFamily="34" charset="0"/>
              </a:rPr>
              <a:t/>
            </a:r>
            <a:br>
              <a:rPr lang="cs-CZ" sz="3200" dirty="0">
                <a:solidFill>
                  <a:srgbClr val="FF0000"/>
                </a:solidFill>
                <a:latin typeface="Calibri Light" panose="020F0302020204030204" pitchFamily="34" charset="0"/>
                <a:ea typeface="Calibri" panose="020F0502020204030204" pitchFamily="34" charset="0"/>
                <a:cs typeface="Calibri Light" panose="020F0302020204030204" pitchFamily="34" charset="0"/>
              </a:rPr>
            </a:br>
            <a:endParaRPr lang="cs-CZ" sz="3200" dirty="0">
              <a:latin typeface="Calibri Light" panose="020F0302020204030204" pitchFamily="34" charset="0"/>
              <a:cs typeface="Calibri Light" panose="020F0302020204030204" pitchFamily="34" charset="0"/>
            </a:endParaRPr>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60</a:t>
            </a:fld>
            <a:endParaRPr lang="cs-CZ"/>
          </a:p>
        </p:txBody>
      </p:sp>
      <p:pic>
        <p:nvPicPr>
          <p:cNvPr id="11" name="Zástupný symbol pro obsah 10"/>
          <p:cNvPicPr>
            <a:picLocks noGrp="1" noChangeAspect="1"/>
          </p:cNvPicPr>
          <p:nvPr>
            <p:ph idx="1"/>
          </p:nvPr>
        </p:nvPicPr>
        <p:blipFill>
          <a:blip r:embed="rId2"/>
          <a:stretch>
            <a:fillRect/>
          </a:stretch>
        </p:blipFill>
        <p:spPr>
          <a:xfrm>
            <a:off x="152743" y="1850970"/>
            <a:ext cx="11629953" cy="3398363"/>
          </a:xfrm>
          <a:prstGeom prst="rect">
            <a:avLst/>
          </a:prstGeom>
        </p:spPr>
      </p:pic>
    </p:spTree>
    <p:extLst>
      <p:ext uri="{BB962C8B-B14F-4D97-AF65-F5344CB8AC3E}">
        <p14:creationId xmlns:p14="http://schemas.microsoft.com/office/powerpoint/2010/main" val="2701443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A66B0D0-2783-6CF9-7088-7A24BC4D60A5}"/>
              </a:ext>
            </a:extLst>
          </p:cNvPr>
          <p:cNvSpPr>
            <a:spLocks noGrp="1"/>
          </p:cNvSpPr>
          <p:nvPr>
            <p:ph type="title"/>
          </p:nvPr>
        </p:nvSpPr>
        <p:spPr>
          <a:xfrm>
            <a:off x="1534887" y="0"/>
            <a:ext cx="10515600" cy="679269"/>
          </a:xfrm>
        </p:spPr>
        <p:txBody>
          <a:bodyPr>
            <a:normAutofit fontScale="90000"/>
          </a:bodyPr>
          <a:lstStyle/>
          <a:p>
            <a:pPr algn="ctr"/>
            <a:r>
              <a:rPr lang="cs-CZ" sz="1800" dirty="0" smtClean="0">
                <a:effectLst/>
                <a:latin typeface="Calibri" panose="020F0502020204030204" pitchFamily="34" charset="0"/>
                <a:ea typeface="Calibri" panose="020F0502020204030204" pitchFamily="34" charset="0"/>
                <a:cs typeface="Times New Roman" panose="02020603050405020304" pitchFamily="18" charset="0"/>
              </a:rPr>
              <a:t/>
            </a:r>
            <a:br>
              <a:rPr lang="cs-CZ" sz="1800" dirty="0" smtClean="0">
                <a:effectLst/>
                <a:latin typeface="Calibri" panose="020F0502020204030204" pitchFamily="34" charset="0"/>
                <a:ea typeface="Calibri" panose="020F0502020204030204" pitchFamily="34" charset="0"/>
                <a:cs typeface="Times New Roman" panose="02020603050405020304" pitchFamily="18" charset="0"/>
              </a:rPr>
            </a:br>
            <a:r>
              <a:rPr lang="cs-CZ" sz="1800" dirty="0">
                <a:latin typeface="Calibri" panose="020F0502020204030204" pitchFamily="34" charset="0"/>
                <a:ea typeface="Calibri" panose="020F0502020204030204" pitchFamily="34" charset="0"/>
                <a:cs typeface="Times New Roman" panose="02020603050405020304" pitchFamily="18" charset="0"/>
              </a:rPr>
              <a:t/>
            </a:r>
            <a:br>
              <a:rPr lang="cs-CZ" sz="1800" dirty="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1800" dirty="0">
                <a:latin typeface="Calibri" panose="020F0502020204030204" pitchFamily="34" charset="0"/>
                <a:ea typeface="Calibri" panose="020F0502020204030204" pitchFamily="34" charset="0"/>
                <a:cs typeface="Times New Roman" panose="02020603050405020304" pitchFamily="18" charset="0"/>
              </a:rPr>
              <a:t/>
            </a:r>
            <a:br>
              <a:rPr lang="cs-CZ" sz="1800" dirty="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2200" dirty="0" smtClean="0">
                <a:latin typeface="Calibri Light" panose="020F0302020204030204" pitchFamily="34" charset="0"/>
                <a:ea typeface="Calibri" panose="020F0502020204030204" pitchFamily="34" charset="0"/>
                <a:cs typeface="Calibri Light" panose="020F0302020204030204" pitchFamily="34" charset="0"/>
              </a:rPr>
              <a:t>Způsoby </a:t>
            </a:r>
            <a:r>
              <a:rPr lang="cs-CZ" sz="2200" dirty="0">
                <a:latin typeface="Calibri Light" panose="020F0302020204030204" pitchFamily="34" charset="0"/>
                <a:ea typeface="Calibri" panose="020F0502020204030204" pitchFamily="34" charset="0"/>
                <a:cs typeface="Calibri Light" panose="020F0302020204030204" pitchFamily="34" charset="0"/>
              </a:rPr>
              <a:t>ocenění majetku podle zákona č. 151/1997 Sb. </a:t>
            </a:r>
            <a:r>
              <a:rPr lang="cs-CZ" sz="2200" dirty="0" smtClean="0">
                <a:latin typeface="Calibri Light" panose="020F0302020204030204" pitchFamily="34" charset="0"/>
                <a:ea typeface="Calibri" panose="020F0502020204030204" pitchFamily="34" charset="0"/>
                <a:cs typeface="Calibri Light" panose="020F0302020204030204" pitchFamily="34" charset="0"/>
              </a:rPr>
              <a:t>a </a:t>
            </a:r>
            <a:r>
              <a:rPr lang="cs-CZ" sz="2200" dirty="0">
                <a:latin typeface="Calibri Light" panose="020F0302020204030204" pitchFamily="34" charset="0"/>
                <a:ea typeface="Calibri" panose="020F0502020204030204" pitchFamily="34" charset="0"/>
                <a:cs typeface="Calibri Light" panose="020F0302020204030204" pitchFamily="34" charset="0"/>
              </a:rPr>
              <a:t>jejich použití (Bradáč a kol. 2021)</a:t>
            </a:r>
            <a:br>
              <a:rPr lang="cs-CZ" sz="2200" dirty="0">
                <a:latin typeface="Calibri Light" panose="020F0302020204030204" pitchFamily="34" charset="0"/>
                <a:ea typeface="Calibri" panose="020F0502020204030204" pitchFamily="34" charset="0"/>
                <a:cs typeface="Calibri Light" panose="020F0302020204030204" pitchFamily="34" charset="0"/>
              </a:rPr>
            </a:br>
            <a:r>
              <a:rPr lang="cs-CZ" sz="3600" dirty="0">
                <a:latin typeface="Calibri Light" panose="020F0302020204030204" pitchFamily="34" charset="0"/>
                <a:ea typeface="Calibri" panose="020F0502020204030204" pitchFamily="34" charset="0"/>
                <a:cs typeface="Calibri Light" panose="020F0302020204030204" pitchFamily="34" charset="0"/>
              </a:rPr>
              <a:t/>
            </a:r>
            <a:br>
              <a:rPr lang="cs-CZ" sz="3600" dirty="0">
                <a:latin typeface="Calibri Light" panose="020F0302020204030204" pitchFamily="34" charset="0"/>
                <a:ea typeface="Calibri" panose="020F0502020204030204" pitchFamily="34" charset="0"/>
                <a:cs typeface="Calibri Light" panose="020F0302020204030204" pitchFamily="34" charset="0"/>
              </a:rPr>
            </a:br>
            <a:r>
              <a:rPr lang="cs-CZ" sz="1800" dirty="0">
                <a:effectLst/>
                <a:latin typeface="Calibri" panose="020F0502020204030204" pitchFamily="34" charset="0"/>
                <a:ea typeface="Calibri" panose="020F0502020204030204" pitchFamily="34" charset="0"/>
                <a:cs typeface="Times New Roman" panose="02020603050405020304" pitchFamily="18" charset="0"/>
              </a:rPr>
              <a:t/>
            </a:r>
            <a:br>
              <a:rPr lang="cs-CZ" sz="18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6" name="Zástupný symbol pro číslo snímku 5">
            <a:extLst>
              <a:ext uri="{FF2B5EF4-FFF2-40B4-BE49-F238E27FC236}">
                <a16:creationId xmlns:a16="http://schemas.microsoft.com/office/drawing/2014/main" id="{13AA471B-CAD6-CAE9-1CF2-101284C3E000}"/>
              </a:ext>
            </a:extLst>
          </p:cNvPr>
          <p:cNvSpPr>
            <a:spLocks noGrp="1"/>
          </p:cNvSpPr>
          <p:nvPr>
            <p:ph type="sldNum" sz="quarter" idx="12"/>
          </p:nvPr>
        </p:nvSpPr>
        <p:spPr/>
        <p:txBody>
          <a:bodyPr/>
          <a:lstStyle/>
          <a:p>
            <a:fld id="{D6D559BE-5633-4A6B-9D41-80061BC8BD94}" type="slidenum">
              <a:rPr lang="cs-CZ" smtClean="0"/>
              <a:t>61</a:t>
            </a:fld>
            <a:endParaRPr lang="cs-CZ"/>
          </a:p>
        </p:txBody>
      </p:sp>
      <p:sp>
        <p:nvSpPr>
          <p:cNvPr id="3" name="Zástupný symbol pro zápatí 2"/>
          <p:cNvSpPr>
            <a:spLocks noGrp="1"/>
          </p:cNvSpPr>
          <p:nvPr>
            <p:ph type="ftr" sz="quarter" idx="11"/>
          </p:nvPr>
        </p:nvSpPr>
        <p:spPr/>
        <p:txBody>
          <a:bodyPr/>
          <a:lstStyle/>
          <a:p>
            <a:r>
              <a:rPr lang="cs-CZ" smtClean="0"/>
              <a:t>Kurz oceńování lesa a rostlinstva</a:t>
            </a:r>
            <a:endParaRPr lang="cs-CZ"/>
          </a:p>
        </p:txBody>
      </p:sp>
      <p:pic>
        <p:nvPicPr>
          <p:cNvPr id="10" name="Zástupný symbol pro obsah 9"/>
          <p:cNvPicPr>
            <a:picLocks noGrp="1" noChangeAspect="1"/>
          </p:cNvPicPr>
          <p:nvPr>
            <p:ph idx="1"/>
          </p:nvPr>
        </p:nvPicPr>
        <p:blipFill>
          <a:blip r:embed="rId2"/>
          <a:stretch>
            <a:fillRect/>
          </a:stretch>
        </p:blipFill>
        <p:spPr>
          <a:xfrm>
            <a:off x="2778034" y="638752"/>
            <a:ext cx="5695406" cy="5717597"/>
          </a:xfrm>
          <a:prstGeom prst="rect">
            <a:avLst/>
          </a:prstGeom>
        </p:spPr>
      </p:pic>
    </p:spTree>
    <p:extLst>
      <p:ext uri="{BB962C8B-B14F-4D97-AF65-F5344CB8AC3E}">
        <p14:creationId xmlns:p14="http://schemas.microsoft.com/office/powerpoint/2010/main" val="58257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A66B0D0-2783-6CF9-7088-7A24BC4D60A5}"/>
              </a:ext>
            </a:extLst>
          </p:cNvPr>
          <p:cNvSpPr>
            <a:spLocks noGrp="1"/>
          </p:cNvSpPr>
          <p:nvPr>
            <p:ph type="title"/>
          </p:nvPr>
        </p:nvSpPr>
        <p:spPr>
          <a:xfrm>
            <a:off x="679268" y="505097"/>
            <a:ext cx="11371219" cy="1097280"/>
          </a:xfrm>
        </p:spPr>
        <p:txBody>
          <a:bodyPr>
            <a:normAutofit fontScale="90000"/>
          </a:bodyPr>
          <a:lstStyle/>
          <a:p>
            <a:pPr algn="ctr"/>
            <a:r>
              <a:rPr lang="cs-CZ" sz="1800" dirty="0" smtClean="0">
                <a:effectLst/>
                <a:latin typeface="Calibri" panose="020F0502020204030204" pitchFamily="34" charset="0"/>
                <a:ea typeface="Calibri" panose="020F0502020204030204" pitchFamily="34" charset="0"/>
                <a:cs typeface="Times New Roman" panose="02020603050405020304" pitchFamily="18" charset="0"/>
              </a:rPr>
              <a:t/>
            </a:r>
            <a:br>
              <a:rPr lang="cs-CZ" sz="1800" dirty="0" smtClean="0">
                <a:effectLst/>
                <a:latin typeface="Calibri" panose="020F0502020204030204" pitchFamily="34" charset="0"/>
                <a:ea typeface="Calibri" panose="020F0502020204030204" pitchFamily="34" charset="0"/>
                <a:cs typeface="Times New Roman" panose="02020603050405020304" pitchFamily="18" charset="0"/>
              </a:rPr>
            </a:br>
            <a:r>
              <a:rPr lang="cs-CZ" sz="1800" dirty="0">
                <a:latin typeface="Calibri" panose="020F0502020204030204" pitchFamily="34" charset="0"/>
                <a:ea typeface="Calibri" panose="020F0502020204030204" pitchFamily="34" charset="0"/>
                <a:cs typeface="Times New Roman" panose="02020603050405020304" pitchFamily="18" charset="0"/>
              </a:rPr>
              <a:t/>
            </a:r>
            <a:br>
              <a:rPr lang="cs-CZ" sz="1800" dirty="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1800" dirty="0">
                <a:latin typeface="Calibri" panose="020F0502020204030204" pitchFamily="34" charset="0"/>
                <a:ea typeface="Calibri" panose="020F0502020204030204" pitchFamily="34" charset="0"/>
                <a:cs typeface="Times New Roman" panose="02020603050405020304" pitchFamily="18" charset="0"/>
              </a:rPr>
              <a:t/>
            </a:r>
            <a:br>
              <a:rPr lang="cs-CZ" sz="1800" dirty="0">
                <a:latin typeface="Calibri" panose="020F0502020204030204" pitchFamily="34" charset="0"/>
                <a:ea typeface="Calibri" panose="020F0502020204030204" pitchFamily="34" charset="0"/>
                <a:cs typeface="Times New Roman" panose="02020603050405020304" pitchFamily="18" charset="0"/>
              </a:rPr>
            </a:br>
            <a:r>
              <a:rPr lang="cs-CZ" sz="1800" dirty="0" smtClean="0">
                <a:latin typeface="Calibri" panose="020F0502020204030204" pitchFamily="34" charset="0"/>
                <a:ea typeface="Calibri" panose="020F0502020204030204" pitchFamily="34" charset="0"/>
                <a:cs typeface="Times New Roman" panose="02020603050405020304" pitchFamily="18" charset="0"/>
              </a:rPr>
              <a:t/>
            </a:r>
            <a:br>
              <a:rPr lang="cs-CZ" sz="1800" dirty="0" smtClean="0">
                <a:latin typeface="Calibri" panose="020F0502020204030204" pitchFamily="34" charset="0"/>
                <a:ea typeface="Calibri" panose="020F0502020204030204" pitchFamily="34" charset="0"/>
                <a:cs typeface="Times New Roman" panose="02020603050405020304" pitchFamily="18" charset="0"/>
              </a:rPr>
            </a:br>
            <a:r>
              <a:rPr lang="cs-CZ" sz="3600" dirty="0" smtClean="0">
                <a:latin typeface="Calibri Light" panose="020F0302020204030204" pitchFamily="34" charset="0"/>
                <a:ea typeface="Calibri" panose="020F0502020204030204" pitchFamily="34" charset="0"/>
                <a:cs typeface="Calibri Light" panose="020F0302020204030204" pitchFamily="34" charset="0"/>
              </a:rPr>
              <a:t>Způsoby </a:t>
            </a:r>
            <a:r>
              <a:rPr lang="cs-CZ" sz="3600" dirty="0">
                <a:latin typeface="Calibri Light" panose="020F0302020204030204" pitchFamily="34" charset="0"/>
                <a:ea typeface="Calibri" panose="020F0502020204030204" pitchFamily="34" charset="0"/>
                <a:cs typeface="Calibri Light" panose="020F0302020204030204" pitchFamily="34" charset="0"/>
              </a:rPr>
              <a:t>ocenění majetku podle zákona č. 151/1997 Sb. </a:t>
            </a:r>
            <a:br>
              <a:rPr lang="cs-CZ" sz="3600" dirty="0">
                <a:latin typeface="Calibri Light" panose="020F0302020204030204" pitchFamily="34" charset="0"/>
                <a:ea typeface="Calibri" panose="020F0502020204030204" pitchFamily="34" charset="0"/>
                <a:cs typeface="Calibri Light" panose="020F0302020204030204" pitchFamily="34" charset="0"/>
              </a:rPr>
            </a:br>
            <a:r>
              <a:rPr lang="cs-CZ" sz="3600" dirty="0">
                <a:latin typeface="Calibri Light" panose="020F0302020204030204" pitchFamily="34" charset="0"/>
                <a:ea typeface="Calibri" panose="020F0502020204030204" pitchFamily="34" charset="0"/>
                <a:cs typeface="Calibri Light" panose="020F0302020204030204" pitchFamily="34" charset="0"/>
              </a:rPr>
              <a:t>a jejich použití (Bradáč a kol. 2021)</a:t>
            </a:r>
            <a:br>
              <a:rPr lang="cs-CZ" sz="3600" dirty="0">
                <a:latin typeface="Calibri Light" panose="020F0302020204030204" pitchFamily="34" charset="0"/>
                <a:ea typeface="Calibri" panose="020F0502020204030204" pitchFamily="34" charset="0"/>
                <a:cs typeface="Calibri Light" panose="020F0302020204030204" pitchFamily="34" charset="0"/>
              </a:rPr>
            </a:br>
            <a:r>
              <a:rPr lang="cs-CZ" sz="3600" dirty="0">
                <a:latin typeface="Calibri Light" panose="020F0302020204030204" pitchFamily="34" charset="0"/>
                <a:ea typeface="Calibri" panose="020F0502020204030204" pitchFamily="34" charset="0"/>
                <a:cs typeface="Calibri Light" panose="020F0302020204030204" pitchFamily="34" charset="0"/>
              </a:rPr>
              <a:t/>
            </a:r>
            <a:br>
              <a:rPr lang="cs-CZ" sz="3600" dirty="0">
                <a:latin typeface="Calibri Light" panose="020F0302020204030204" pitchFamily="34" charset="0"/>
                <a:ea typeface="Calibri" panose="020F0502020204030204" pitchFamily="34" charset="0"/>
                <a:cs typeface="Calibri Light" panose="020F0302020204030204" pitchFamily="34" charset="0"/>
              </a:rPr>
            </a:br>
            <a:r>
              <a:rPr lang="cs-CZ" sz="1800" dirty="0">
                <a:effectLst/>
                <a:latin typeface="Calibri" panose="020F0502020204030204" pitchFamily="34" charset="0"/>
                <a:ea typeface="Calibri" panose="020F0502020204030204" pitchFamily="34" charset="0"/>
                <a:cs typeface="Times New Roman" panose="02020603050405020304" pitchFamily="18" charset="0"/>
              </a:rPr>
              <a:t/>
            </a:r>
            <a:br>
              <a:rPr lang="cs-CZ" sz="18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6" name="Zástupný symbol pro číslo snímku 5">
            <a:extLst>
              <a:ext uri="{FF2B5EF4-FFF2-40B4-BE49-F238E27FC236}">
                <a16:creationId xmlns:a16="http://schemas.microsoft.com/office/drawing/2014/main" id="{13AA471B-CAD6-CAE9-1CF2-101284C3E000}"/>
              </a:ext>
            </a:extLst>
          </p:cNvPr>
          <p:cNvSpPr>
            <a:spLocks noGrp="1"/>
          </p:cNvSpPr>
          <p:nvPr>
            <p:ph type="sldNum" sz="quarter" idx="12"/>
          </p:nvPr>
        </p:nvSpPr>
        <p:spPr/>
        <p:txBody>
          <a:bodyPr/>
          <a:lstStyle/>
          <a:p>
            <a:fld id="{D6D559BE-5633-4A6B-9D41-80061BC8BD94}" type="slidenum">
              <a:rPr lang="cs-CZ" smtClean="0"/>
              <a:t>62</a:t>
            </a:fld>
            <a:endParaRPr lang="cs-CZ"/>
          </a:p>
        </p:txBody>
      </p:sp>
      <p:sp>
        <p:nvSpPr>
          <p:cNvPr id="3" name="Zástupný symbol pro zápatí 2"/>
          <p:cNvSpPr>
            <a:spLocks noGrp="1"/>
          </p:cNvSpPr>
          <p:nvPr>
            <p:ph type="ftr" sz="quarter" idx="11"/>
          </p:nvPr>
        </p:nvSpPr>
        <p:spPr/>
        <p:txBody>
          <a:bodyPr/>
          <a:lstStyle/>
          <a:p>
            <a:r>
              <a:rPr lang="cs-CZ" smtClean="0"/>
              <a:t>Kurz oceńování lesa a rostlinstva</a:t>
            </a:r>
            <a:endParaRPr lang="cs-CZ"/>
          </a:p>
        </p:txBody>
      </p:sp>
      <p:pic>
        <p:nvPicPr>
          <p:cNvPr id="11" name="Zástupný symbol pro obsah 10"/>
          <p:cNvPicPr>
            <a:picLocks noGrp="1" noChangeAspect="1"/>
          </p:cNvPicPr>
          <p:nvPr>
            <p:ph idx="1"/>
          </p:nvPr>
        </p:nvPicPr>
        <p:blipFill>
          <a:blip r:embed="rId2"/>
          <a:stretch>
            <a:fillRect/>
          </a:stretch>
        </p:blipFill>
        <p:spPr>
          <a:xfrm>
            <a:off x="679268" y="2501371"/>
            <a:ext cx="11004506" cy="1455025"/>
          </a:xfrm>
          <a:prstGeom prst="rect">
            <a:avLst/>
          </a:prstGeom>
        </p:spPr>
      </p:pic>
    </p:spTree>
    <p:extLst>
      <p:ext uri="{BB962C8B-B14F-4D97-AF65-F5344CB8AC3E}">
        <p14:creationId xmlns:p14="http://schemas.microsoft.com/office/powerpoint/2010/main" val="2564978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buNone/>
            </a:pPr>
            <a:endParaRPr lang="cs-CZ" dirty="0"/>
          </a:p>
          <a:p>
            <a:pPr marL="0" indent="0">
              <a:buNone/>
            </a:pPr>
            <a:endParaRPr lang="cs-CZ" dirty="0" smtClean="0"/>
          </a:p>
          <a:p>
            <a:pPr marL="0" indent="0">
              <a:buNone/>
            </a:pPr>
            <a:endParaRPr lang="cs-CZ" dirty="0"/>
          </a:p>
          <a:p>
            <a:pPr marL="0" indent="0">
              <a:buNone/>
            </a:pPr>
            <a:r>
              <a:rPr lang="cs-CZ" sz="4400" dirty="0" smtClean="0"/>
              <a:t>                    Cenové </a:t>
            </a:r>
            <a:r>
              <a:rPr lang="cs-CZ" sz="4400" dirty="0"/>
              <a:t>právo v ČR</a:t>
            </a:r>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63</a:t>
            </a:fld>
            <a:endParaRPr lang="cs-CZ"/>
          </a:p>
        </p:txBody>
      </p:sp>
    </p:spTree>
    <p:extLst>
      <p:ext uri="{BB962C8B-B14F-4D97-AF65-F5344CB8AC3E}">
        <p14:creationId xmlns:p14="http://schemas.microsoft.com/office/powerpoint/2010/main" val="35350028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4EF37B-D517-F383-0A83-136CCA92A7F8}"/>
              </a:ext>
            </a:extLst>
          </p:cNvPr>
          <p:cNvSpPr>
            <a:spLocks noGrp="1"/>
          </p:cNvSpPr>
          <p:nvPr>
            <p:ph type="title"/>
          </p:nvPr>
        </p:nvSpPr>
        <p:spPr/>
        <p:txBody>
          <a:bodyPr/>
          <a:lstStyle/>
          <a:p>
            <a:r>
              <a:rPr lang="cs-CZ" dirty="0"/>
              <a:t>Cenové právo v ČR</a:t>
            </a:r>
          </a:p>
        </p:txBody>
      </p:sp>
      <p:sp>
        <p:nvSpPr>
          <p:cNvPr id="3" name="Zástupný obsah 2">
            <a:extLst>
              <a:ext uri="{FF2B5EF4-FFF2-40B4-BE49-F238E27FC236}">
                <a16:creationId xmlns:a16="http://schemas.microsoft.com/office/drawing/2014/main" id="{90C7368D-1354-CC88-E1D6-CB5799437AE8}"/>
              </a:ext>
            </a:extLst>
          </p:cNvPr>
          <p:cNvSpPr>
            <a:spLocks noGrp="1"/>
          </p:cNvSpPr>
          <p:nvPr>
            <p:ph idx="1"/>
          </p:nvPr>
        </p:nvSpPr>
        <p:spPr/>
        <p:txBody>
          <a:bodyPr/>
          <a:lstStyle/>
          <a:p>
            <a:pPr marL="0" indent="0">
              <a:buNone/>
            </a:pPr>
            <a:endParaRPr lang="cs-CZ" dirty="0"/>
          </a:p>
        </p:txBody>
      </p:sp>
      <p:pic>
        <p:nvPicPr>
          <p:cNvPr id="7" name="Obrázek 6">
            <a:extLst>
              <a:ext uri="{FF2B5EF4-FFF2-40B4-BE49-F238E27FC236}">
                <a16:creationId xmlns:a16="http://schemas.microsoft.com/office/drawing/2014/main" id="{63D8AD66-8FB6-9E44-1659-2FC004374B74}"/>
              </a:ext>
            </a:extLst>
          </p:cNvPr>
          <p:cNvPicPr>
            <a:picLocks noChangeAspect="1"/>
          </p:cNvPicPr>
          <p:nvPr/>
        </p:nvPicPr>
        <p:blipFill>
          <a:blip r:embed="rId2"/>
          <a:stretch>
            <a:fillRect/>
          </a:stretch>
        </p:blipFill>
        <p:spPr>
          <a:xfrm>
            <a:off x="838199" y="2279356"/>
            <a:ext cx="10515600" cy="3160244"/>
          </a:xfrm>
          <a:prstGeom prst="rect">
            <a:avLst/>
          </a:prstGeom>
        </p:spPr>
      </p:pic>
      <p:sp>
        <p:nvSpPr>
          <p:cNvPr id="9" name="Zástupný symbol pro číslo snímku 8">
            <a:extLst>
              <a:ext uri="{FF2B5EF4-FFF2-40B4-BE49-F238E27FC236}">
                <a16:creationId xmlns:a16="http://schemas.microsoft.com/office/drawing/2014/main" id="{9CDFE706-7984-209B-BCBE-4F75AEB2D6C9}"/>
              </a:ext>
            </a:extLst>
          </p:cNvPr>
          <p:cNvSpPr>
            <a:spLocks noGrp="1"/>
          </p:cNvSpPr>
          <p:nvPr>
            <p:ph type="sldNum" sz="quarter" idx="12"/>
          </p:nvPr>
        </p:nvSpPr>
        <p:spPr/>
        <p:txBody>
          <a:bodyPr/>
          <a:lstStyle/>
          <a:p>
            <a:fld id="{D6D559BE-5633-4A6B-9D41-80061BC8BD94}" type="slidenum">
              <a:rPr lang="cs-CZ" smtClean="0"/>
              <a:t>64</a:t>
            </a:fld>
            <a:endParaRPr lang="cs-CZ"/>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9310070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Závěr</a:t>
            </a:r>
            <a:endParaRPr lang="cs-CZ" dirty="0"/>
          </a:p>
        </p:txBody>
      </p:sp>
      <p:sp>
        <p:nvSpPr>
          <p:cNvPr id="3" name="Zástupný symbol pro obsah 2"/>
          <p:cNvSpPr>
            <a:spLocks noGrp="1"/>
          </p:cNvSpPr>
          <p:nvPr>
            <p:ph idx="1"/>
          </p:nvPr>
        </p:nvSpPr>
        <p:spPr>
          <a:xfrm>
            <a:off x="838200" y="1219200"/>
            <a:ext cx="10515600" cy="4957763"/>
          </a:xfrm>
        </p:spPr>
        <p:txBody>
          <a:bodyPr>
            <a:normAutofit/>
          </a:bodyPr>
          <a:lstStyle/>
          <a:p>
            <a:pPr marL="0" indent="0">
              <a:buNone/>
            </a:pPr>
            <a:endParaRPr lang="cs-CZ" dirty="0" smtClean="0"/>
          </a:p>
          <a:p>
            <a:pPr marL="0" indent="0" algn="ctr">
              <a:buNone/>
            </a:pPr>
            <a:r>
              <a:rPr lang="cs-CZ" sz="3200" dirty="0" smtClean="0"/>
              <a:t>V rámci prezentace byl frekventant kurzu seznámen se základními pojmy z oceňování, různými typy hodnot a cen v kontextu cenového práva v ČR. </a:t>
            </a:r>
            <a:endParaRPr lang="cs-CZ" sz="3200" dirty="0"/>
          </a:p>
          <a:p>
            <a:pPr marL="0" indent="0" algn="ctr">
              <a:buNone/>
            </a:pPr>
            <a:endParaRPr lang="cs-CZ" sz="3200" dirty="0" smtClean="0"/>
          </a:p>
          <a:p>
            <a:pPr marL="0" indent="0" algn="ctr">
              <a:buNone/>
            </a:pPr>
            <a:r>
              <a:rPr lang="cs-CZ" sz="3200" dirty="0" smtClean="0"/>
              <a:t>Cílem bylo umožnit základní orientaci v problematice, definicích a pojmech v rozsahu nezbytném pro další výuku          a pochopení dalšího výkladu.</a:t>
            </a:r>
          </a:p>
          <a:p>
            <a:pPr marL="0" indent="0">
              <a:buNone/>
            </a:pPr>
            <a:endParaRPr lang="cs-CZ" dirty="0"/>
          </a:p>
          <a:p>
            <a:pPr marL="0" indent="0" algn="ctr">
              <a:buNone/>
            </a:pPr>
            <a:r>
              <a:rPr lang="cs-CZ" dirty="0" smtClean="0"/>
              <a:t>Děkuji za pozornost.</a:t>
            </a:r>
          </a:p>
          <a:p>
            <a:pPr marL="0" indent="0" algn="ctr">
              <a:buNone/>
            </a:pPr>
            <a:endParaRPr lang="cs-CZ" dirty="0"/>
          </a:p>
        </p:txBody>
      </p:sp>
      <p:sp>
        <p:nvSpPr>
          <p:cNvPr id="4" name="Zástupný symbol pro zápatí 3"/>
          <p:cNvSpPr>
            <a:spLocks noGrp="1"/>
          </p:cNvSpPr>
          <p:nvPr>
            <p:ph type="ftr" sz="quarter" idx="11"/>
          </p:nvPr>
        </p:nvSpPr>
        <p:spPr/>
        <p:txBody>
          <a:bodyPr/>
          <a:lstStyle/>
          <a:p>
            <a:r>
              <a:rPr lang="cs-CZ" smtClean="0"/>
              <a:t>Kurz oceńování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65</a:t>
            </a:fld>
            <a:endParaRPr lang="cs-CZ"/>
          </a:p>
        </p:txBody>
      </p:sp>
    </p:spTree>
    <p:extLst>
      <p:ext uri="{BB962C8B-B14F-4D97-AF65-F5344CB8AC3E}">
        <p14:creationId xmlns:p14="http://schemas.microsoft.com/office/powerpoint/2010/main" val="2239346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BF73179-6D09-6E43-254D-23B05FB44864}"/>
              </a:ext>
            </a:extLst>
          </p:cNvPr>
          <p:cNvSpPr>
            <a:spLocks noGrp="1"/>
          </p:cNvSpPr>
          <p:nvPr>
            <p:ph type="title"/>
          </p:nvPr>
        </p:nvSpPr>
        <p:spPr/>
        <p:txBody>
          <a:bodyPr>
            <a:normAutofit fontScale="90000"/>
          </a:bodyPr>
          <a:lstStyle/>
          <a:p>
            <a:pPr marL="0" marR="0" lvl="0" indent="0" defTabSz="914400" rtl="0" eaLnBrk="1" fontAlgn="auto" latinLnBrk="0" hangingPunct="1">
              <a:lnSpc>
                <a:spcPct val="107000"/>
              </a:lnSpc>
              <a:spcBef>
                <a:spcPts val="1000"/>
              </a:spcBef>
              <a:spcAft>
                <a:spcPts val="800"/>
              </a:spcAft>
              <a:tabLst/>
              <a:defRPr/>
            </a:pPr>
            <a: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cs-CZ" i="0" u="none" strike="noStrike" kern="1200" cap="none" spc="0" normalizeH="0" baseline="0" noProof="0" dirty="0">
                <a:ln>
                  <a:noFill/>
                </a:ln>
                <a:solidFill>
                  <a:prstClr val="black"/>
                </a:solidFill>
                <a:effectLst/>
                <a:uLnTx/>
                <a:uFillTx/>
                <a:latin typeface="Calibri Light" panose="020F0302020204030204" pitchFamily="34" charset="0"/>
                <a:ea typeface="Calibri" panose="020F0502020204030204" pitchFamily="34" charset="0"/>
                <a:cs typeface="Calibri Light" panose="020F0302020204030204" pitchFamily="34" charset="0"/>
              </a:rPr>
              <a:t>Majetek a služba</a:t>
            </a:r>
            <a:r>
              <a:rPr kumimoji="0" lang="cs-CZ"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234C8E93-02C6-38E3-CACC-969051115758}"/>
              </a:ext>
            </a:extLst>
          </p:cNvPr>
          <p:cNvSpPr>
            <a:spLocks noGrp="1"/>
          </p:cNvSpPr>
          <p:nvPr>
            <p:ph idx="1"/>
          </p:nvPr>
        </p:nvSpPr>
        <p:spPr/>
        <p:txBody>
          <a:bodyPr/>
          <a:lstStyle/>
          <a:p>
            <a:pPr marL="0" indent="0">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Majetkem jsou věci, práva a jiné majetkové hodnoty.</a:t>
            </a:r>
          </a:p>
          <a:p>
            <a:pPr marL="0" indent="0">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Služba je poskytování činností nebo hmotně zachytitelných výsledků činností (ZOM).</a:t>
            </a:r>
            <a:endParaRPr lang="cs-CZ" dirty="0"/>
          </a:p>
        </p:txBody>
      </p:sp>
      <p:sp>
        <p:nvSpPr>
          <p:cNvPr id="5" name="Zástupný symbol pro číslo snímku 4">
            <a:extLst>
              <a:ext uri="{FF2B5EF4-FFF2-40B4-BE49-F238E27FC236}">
                <a16:creationId xmlns:a16="http://schemas.microsoft.com/office/drawing/2014/main" id="{FE58EFE4-30D2-415E-B2BA-EF1A7DEABA3D}"/>
              </a:ext>
            </a:extLst>
          </p:cNvPr>
          <p:cNvSpPr>
            <a:spLocks noGrp="1"/>
          </p:cNvSpPr>
          <p:nvPr>
            <p:ph type="sldNum" sz="quarter" idx="12"/>
          </p:nvPr>
        </p:nvSpPr>
        <p:spPr/>
        <p:txBody>
          <a:bodyPr/>
          <a:lstStyle/>
          <a:p>
            <a:fld id="{D6D559BE-5633-4A6B-9D41-80061BC8BD94}" type="slidenum">
              <a:rPr lang="cs-CZ" smtClean="0"/>
              <a:t>7</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3957298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7B15DF9-006F-07CC-C055-4FA28705FA98}"/>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solidFill>
                  <a:prstClr val="black"/>
                </a:solidFill>
                <a:latin typeface="Calibri Light" panose="020F0302020204030204" pitchFamily="34" charset="0"/>
                <a:cs typeface="Calibri Light" panose="020F0302020204030204" pitchFamily="34" charset="0"/>
              </a:rPr>
              <a:t>Oceňování majetku a služeb</a:t>
            </a:r>
            <a:br>
              <a:rPr lang="cs-CZ" dirty="0">
                <a:solidFill>
                  <a:prstClr val="black"/>
                </a:solidFill>
                <a:latin typeface="Calibri Light" panose="020F0302020204030204" pitchFamily="34" charset="0"/>
                <a:cs typeface="Calibri Light" panose="020F0302020204030204" pitchFamily="34" charset="0"/>
              </a:rPr>
            </a:br>
            <a:endParaRPr lang="cs-CZ"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5D49FBE2-DCEC-A3CA-CEEE-9D12E6340274}"/>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Pod pojmem oceňování majetku a služeb rozumíme činnost</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kdy </a:t>
            </a:r>
            <a:r>
              <a:rPr lang="cs-CZ" sz="2800" dirty="0">
                <a:effectLst/>
                <a:latin typeface="Calibri" panose="020F0502020204030204" pitchFamily="34" charset="0"/>
                <a:ea typeface="Calibri" panose="020F0502020204030204" pitchFamily="34" charset="0"/>
                <a:cs typeface="Times New Roman" panose="02020603050405020304" pitchFamily="18" charset="0"/>
              </a:rPr>
              <a:t>je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majetku a </a:t>
            </a:r>
            <a:r>
              <a:rPr lang="cs-CZ" sz="2800" dirty="0">
                <a:effectLst/>
                <a:latin typeface="Calibri" panose="020F0502020204030204" pitchFamily="34" charset="0"/>
                <a:ea typeface="Calibri" panose="020F0502020204030204" pitchFamily="34" charset="0"/>
                <a:cs typeface="Times New Roman" panose="02020603050405020304" pitchFamily="18" charset="0"/>
              </a:rPr>
              <a:t>službám přiřazována cena, peněžitá částka (peněžní ekvivalent), která zpravidla vyjadřuje jejich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hodnotu</a:t>
            </a:r>
            <a:r>
              <a:rPr lang="cs-CZ" dirty="0">
                <a:latin typeface="Calibri" panose="020F0502020204030204" pitchFamily="34" charset="0"/>
                <a:ea typeface="Calibri" panose="020F0502020204030204" pitchFamily="34" charset="0"/>
                <a:cs typeface="Times New Roman" panose="02020603050405020304" pitchFamily="18" charset="0"/>
              </a:rPr>
              <a:t> </a:t>
            </a:r>
            <a:endParaRPr lang="cs-CZ" dirty="0" smtClean="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cs-CZ" dirty="0" smtClean="0">
                <a:latin typeface="Calibri" panose="020F0502020204030204" pitchFamily="34" charset="0"/>
                <a:ea typeface="Calibri" panose="020F0502020204030204" pitchFamily="34" charset="0"/>
                <a:cs typeface="Times New Roman" panose="02020603050405020304" pitchFamily="18" charset="0"/>
              </a:rPr>
              <a:t>(Bradáč a kol. 2021)</a:t>
            </a:r>
            <a:endParaRPr lang="cs-C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1001CB4B-2D41-54E5-0D23-7D4123F8A86A}"/>
              </a:ext>
            </a:extLst>
          </p:cNvPr>
          <p:cNvSpPr>
            <a:spLocks noGrp="1"/>
          </p:cNvSpPr>
          <p:nvPr>
            <p:ph type="sldNum" sz="quarter" idx="12"/>
          </p:nvPr>
        </p:nvSpPr>
        <p:spPr/>
        <p:txBody>
          <a:bodyPr/>
          <a:lstStyle/>
          <a:p>
            <a:fld id="{D6D559BE-5633-4A6B-9D41-80061BC8BD94}" type="slidenum">
              <a:rPr lang="cs-CZ" smtClean="0"/>
              <a:t>8</a:t>
            </a:fld>
            <a:endParaRPr lang="cs-CZ" dirty="0"/>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1413268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45696B2-21E9-910B-FEFF-4DCE31D26D8F}"/>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solidFill>
                  <a:prstClr val="black"/>
                </a:solidFill>
                <a:latin typeface="Calibri Light" panose="020F0302020204030204" pitchFamily="34" charset="0"/>
                <a:cs typeface="Calibri Light" panose="020F0302020204030204" pitchFamily="34" charset="0"/>
              </a:rPr>
              <a:t>Cena majetku a služeb </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12F2CE1E-A5FD-67D3-9BC9-521082459313}"/>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Cena je pojem používaný pro požadovanou, nabízenou nebo zejména skutečně zaplacenou částku za majetek a službu. Může nebo nemusí mít vztah k hodnotě, kterou majetku a službě přisuzují jiné osoby. Cena je nebo není zveřejněna, zůstává však historickým faktem. V současné době se v ČR cena stanoví dohodou, v některých případech oceněním podle zvláštního předpisu.</a:t>
            </a:r>
            <a:r>
              <a:rPr lang="cs-CZ" sz="2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cs-CZ" dirty="0">
                <a:latin typeface="Calibri" panose="020F0502020204030204" pitchFamily="34" charset="0"/>
                <a:ea typeface="Calibri" panose="020F0502020204030204" pitchFamily="34" charset="0"/>
                <a:cs typeface="Times New Roman" panose="02020603050405020304" pitchFamily="18" charset="0"/>
              </a:rPr>
              <a:t>(Bradáč a kol. 2021)</a:t>
            </a:r>
            <a:endParaRPr lang="cs-CZ"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6C00CCC5-2129-42C0-4CB7-20E2CBD4CCD1}"/>
              </a:ext>
            </a:extLst>
          </p:cNvPr>
          <p:cNvSpPr>
            <a:spLocks noGrp="1"/>
          </p:cNvSpPr>
          <p:nvPr>
            <p:ph type="sldNum" sz="quarter" idx="12"/>
          </p:nvPr>
        </p:nvSpPr>
        <p:spPr/>
        <p:txBody>
          <a:bodyPr/>
          <a:lstStyle/>
          <a:p>
            <a:fld id="{D6D559BE-5633-4A6B-9D41-80061BC8BD94}" type="slidenum">
              <a:rPr lang="cs-CZ" smtClean="0"/>
              <a:t>9</a:t>
            </a:fld>
            <a:endParaRPr lang="cs-CZ"/>
          </a:p>
        </p:txBody>
      </p:sp>
      <p:sp>
        <p:nvSpPr>
          <p:cNvPr id="6" name="Zástupný symbol pro zápatí 5"/>
          <p:cNvSpPr>
            <a:spLocks noGrp="1"/>
          </p:cNvSpPr>
          <p:nvPr>
            <p:ph type="ftr" sz="quarter" idx="11"/>
          </p:nvPr>
        </p:nvSpPr>
        <p:spPr/>
        <p:txBody>
          <a:bodyPr/>
          <a:lstStyle/>
          <a:p>
            <a:r>
              <a:rPr lang="cs-CZ" smtClean="0"/>
              <a:t>Kurz oceńování lesa a rostlinstva</a:t>
            </a:r>
            <a:endParaRPr lang="cs-CZ"/>
          </a:p>
        </p:txBody>
      </p:sp>
    </p:spTree>
    <p:extLst>
      <p:ext uri="{BB962C8B-B14F-4D97-AF65-F5344CB8AC3E}">
        <p14:creationId xmlns:p14="http://schemas.microsoft.com/office/powerpoint/2010/main" val="773013628"/>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TotalTime>
  <Words>2220</Words>
  <Application>Microsoft Office PowerPoint</Application>
  <PresentationFormat>Širokoúhlá obrazovka</PresentationFormat>
  <Paragraphs>375</Paragraphs>
  <Slides>65</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65</vt:i4>
      </vt:variant>
    </vt:vector>
  </HeadingPairs>
  <TitlesOfParts>
    <vt:vector size="71" baseType="lpstr">
      <vt:lpstr>Arial</vt:lpstr>
      <vt:lpstr>Calibri</vt:lpstr>
      <vt:lpstr>Calibri Light</vt:lpstr>
      <vt:lpstr>Symbol</vt:lpstr>
      <vt:lpstr>Times New Roman</vt:lpstr>
      <vt:lpstr>Motiv Office</vt:lpstr>
      <vt:lpstr>       Mendelova univerzita v Brně  Lesnická a dřevařská Fakulta Ústav lesnické a dřevařské politiky a ekonomiky      KURZ OCEŇOVÁNÍ LESA A ROSTLINSTVA Hodnota a cena, typologie cen, cenové právo v ČR.    </vt:lpstr>
      <vt:lpstr>Cíle prezentace</vt:lpstr>
      <vt:lpstr>Použité zkratky </vt:lpstr>
      <vt:lpstr>Použité zdroje:</vt:lpstr>
      <vt:lpstr>Prezentace aplikace PowerPoint</vt:lpstr>
      <vt:lpstr>Základní pojmy</vt:lpstr>
      <vt:lpstr> Majetek a služba </vt:lpstr>
      <vt:lpstr> Oceňování majetku a služeb </vt:lpstr>
      <vt:lpstr> Cena majetku a služeb  </vt:lpstr>
      <vt:lpstr>Hodnota majetku a služeb  </vt:lpstr>
      <vt:lpstr> Hodnotou se zabývá podrobně ekonomie </vt:lpstr>
      <vt:lpstr>Užitečnost, vzácnost, náklady</vt:lpstr>
      <vt:lpstr>Vztah mezi cenou a hodnotou</vt:lpstr>
      <vt:lpstr> Odhad hodnoty a cena (Bradáč a kol.,2021) </vt:lpstr>
      <vt:lpstr> Trh  </vt:lpstr>
      <vt:lpstr> Působení nabídky a poptávky na cenu </vt:lpstr>
      <vt:lpstr> Vyrovnání nabídky s poptávkou a vliv na cenu (Bradáč a kol.,2021) </vt:lpstr>
      <vt:lpstr>Hodnota a cena věci v právním řádu ČR</vt:lpstr>
      <vt:lpstr>Prezentace aplikace PowerPoint</vt:lpstr>
      <vt:lpstr> Hodnota a cena věci v OZ  </vt:lpstr>
      <vt:lpstr> Hodnota a cena věci v OZ (§ 492 odst. 1)  </vt:lpstr>
      <vt:lpstr> Mimořádná cena věci v OZ (§ 492 odst.2) </vt:lpstr>
      <vt:lpstr> Komentář k hodnotě a ceně dle OZ </vt:lpstr>
      <vt:lpstr> Komentář k hodnotě a ceně dle OZ </vt:lpstr>
      <vt:lpstr> Komentář k hodnotě a ceně dle OZ </vt:lpstr>
      <vt:lpstr> OZ </vt:lpstr>
      <vt:lpstr> OZ </vt:lpstr>
      <vt:lpstr> OZ </vt:lpstr>
      <vt:lpstr>Prezentace aplikace PowerPoint</vt:lpstr>
      <vt:lpstr>ČÁST I  OBECNÁ USTANOVENÍ</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 ČÁST II REGULACE CEN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Ceny v ZOM - definice cen</vt:lpstr>
      <vt:lpstr>Obvyklá cena v ZOM (§ 2) - definice </vt:lpstr>
      <vt:lpstr>Obvyklá cena v OV (§ 1a)-postup určení </vt:lpstr>
      <vt:lpstr> Obvyklá cena v OV (§ 1a)-postup určení </vt:lpstr>
      <vt:lpstr>Tržní hodnota v ZOM (§ 2) </vt:lpstr>
      <vt:lpstr>Tržní hodnota v OV (§ 1b) </vt:lpstr>
      <vt:lpstr>  Společná ustanovení pro obvyklou cenu a tržní hodnotu </vt:lpstr>
      <vt:lpstr> Mimořádná cena </vt:lpstr>
      <vt:lpstr>Prezentace aplikace PowerPoint</vt:lpstr>
      <vt:lpstr>Prezentace aplikace PowerPoint</vt:lpstr>
      <vt:lpstr> Obvyklá cena – postup určení </vt:lpstr>
      <vt:lpstr>Prezentace aplikace PowerPoint</vt:lpstr>
      <vt:lpstr> Způsoby ocenění majetku podle zákona č. 151/1997 Sb.  a jejich použití (Bradáč a kol. 2021) </vt:lpstr>
      <vt:lpstr>      Způsoby ocenění majetku podle zákona č. 151/1997 Sb. a jejich použití (Bradáč a kol. 2021)   </vt:lpstr>
      <vt:lpstr>      Způsoby ocenění majetku podle zákona č. 151/1997 Sb.  a jejich použití (Bradáč a kol. 2021)   </vt:lpstr>
      <vt:lpstr>Prezentace aplikace PowerPoint</vt:lpstr>
      <vt:lpstr>Cenové právo v ČR</vt:lpstr>
      <vt:lpstr>Závěr</vt:lpstr>
    </vt:vector>
  </TitlesOfParts>
  <Company>Státní pozemkový úřad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Mendelova univerzita v Brně  Lesnická a dřevařská Fakulta Ústav lesnické a dřevařské politiky a ekonomiky   KURZ OCEŇOVÁNÍ LESA A ROSTLINSTVA Základní východiska při oceňování majetku a služeb, hodnota a cena, typologie cen, cenové právo v ČR,  tři způsoby oceňování.</dc:title>
  <dc:creator>Vala Vlastimil Ing. CSc.</dc:creator>
  <cp:lastModifiedBy>admin</cp:lastModifiedBy>
  <cp:revision>40</cp:revision>
  <dcterms:created xsi:type="dcterms:W3CDTF">2023-03-17T19:29:58Z</dcterms:created>
  <dcterms:modified xsi:type="dcterms:W3CDTF">2025-03-11T11:30:15Z</dcterms:modified>
</cp:coreProperties>
</file>