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6" r:id="rId2"/>
    <p:sldId id="288" r:id="rId3"/>
    <p:sldId id="274" r:id="rId4"/>
    <p:sldId id="266" r:id="rId5"/>
    <p:sldId id="270" r:id="rId6"/>
    <p:sldId id="272" r:id="rId7"/>
    <p:sldId id="273" r:id="rId8"/>
    <p:sldId id="275" r:id="rId9"/>
    <p:sldId id="257" r:id="rId10"/>
    <p:sldId id="261" r:id="rId11"/>
    <p:sldId id="259" r:id="rId12"/>
    <p:sldId id="260" r:id="rId13"/>
    <p:sldId id="262" r:id="rId14"/>
    <p:sldId id="264" r:id="rId15"/>
    <p:sldId id="296" r:id="rId16"/>
    <p:sldId id="297" r:id="rId17"/>
    <p:sldId id="293" r:id="rId18"/>
    <p:sldId id="294" r:id="rId19"/>
    <p:sldId id="306" r:id="rId20"/>
    <p:sldId id="307" r:id="rId21"/>
    <p:sldId id="308" r:id="rId22"/>
    <p:sldId id="309" r:id="rId23"/>
    <p:sldId id="310" r:id="rId24"/>
    <p:sldId id="276" r:id="rId25"/>
    <p:sldId id="277" r:id="rId26"/>
    <p:sldId id="279" r:id="rId27"/>
    <p:sldId id="281" r:id="rId28"/>
    <p:sldId id="280" r:id="rId29"/>
    <p:sldId id="263" r:id="rId30"/>
    <p:sldId id="292" r:id="rId31"/>
    <p:sldId id="298" r:id="rId32"/>
    <p:sldId id="299" r:id="rId33"/>
    <p:sldId id="301" r:id="rId34"/>
    <p:sldId id="302" r:id="rId35"/>
    <p:sldId id="303" r:id="rId36"/>
    <p:sldId id="304" r:id="rId37"/>
    <p:sldId id="305" r:id="rId38"/>
    <p:sldId id="282" r:id="rId39"/>
    <p:sldId id="283" r:id="rId40"/>
    <p:sldId id="284" r:id="rId41"/>
    <p:sldId id="287" r:id="rId42"/>
    <p:sldId id="290" r:id="rId43"/>
    <p:sldId id="311" r:id="rId44"/>
    <p:sldId id="286" r:id="rId45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14" y="4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F47A8-559E-477E-96F4-EE0AB455EE52}" type="datetimeFigureOut">
              <a:rPr lang="cs-CZ" smtClean="0"/>
              <a:t>18.03.2025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AE48BF-0FF1-4703-97B8-988E42F7BF4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9311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34A48-3870-44D8-A685-C70966A2C31E}" type="datetime1">
              <a:rPr lang="cs-CZ" smtClean="0"/>
              <a:t>18.03.2025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12004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A187F-886B-4C83-9402-E2F07E227EC6}" type="datetime1">
              <a:rPr lang="cs-CZ" smtClean="0"/>
              <a:t>18.03.2025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6437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A4B00-A9F6-464D-9185-1F0E755CA84A}" type="datetime1">
              <a:rPr lang="cs-CZ" smtClean="0"/>
              <a:t>18.03.2025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5237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52CCA-A363-4DC5-8DE9-E2827198909C}" type="datetime1">
              <a:rPr lang="cs-CZ" smtClean="0"/>
              <a:t>18.03.2025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86690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A7F78-9377-45C3-8976-06903281B7FC}" type="datetime1">
              <a:rPr lang="cs-CZ" smtClean="0"/>
              <a:t>18.03.2025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5165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7CC5C-7AAE-4F2C-9A46-63C92D9FC95A}" type="datetime1">
              <a:rPr lang="cs-CZ" smtClean="0"/>
              <a:t>18.03.2025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2414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B3D83-DEEA-4828-86D0-422933C51189}" type="datetime1">
              <a:rPr lang="cs-CZ" smtClean="0"/>
              <a:t>18.03.2025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7821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5E5E8-8EB5-4A45-83DC-43B1C025E401}" type="datetime1">
              <a:rPr lang="cs-CZ" smtClean="0"/>
              <a:t>18.03.2025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1681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DB210-59DF-4318-9631-31E950D32927}" type="datetime1">
              <a:rPr lang="cs-CZ" smtClean="0"/>
              <a:t>18.03.2025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6198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B7C16-D37B-4ED7-96DC-937F8D280561}" type="datetime1">
              <a:rPr lang="cs-CZ" smtClean="0"/>
              <a:t>18.03.2025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8232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584C8-05FF-4532-AAC5-4D58FEC8CB9E}" type="datetime1">
              <a:rPr lang="cs-CZ" smtClean="0"/>
              <a:t>18.03.2025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1820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B9E7B8-0FD6-440F-81F2-95C446DCA720}" type="datetime1">
              <a:rPr lang="cs-CZ" smtClean="0"/>
              <a:t>18.03.2025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B13EC-F6EB-4A1D-8B71-AFF8FF9D67B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1032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cerm.cz/bradac-a-polak-p-klika-p-uredni-ocenovani-majetku-2025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cerm.cz/hledat/Brad%C3%A1%C4%8D?page=2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ww.cerm.cz/ocenovani-nemovitosti-podle-predchozich-cenovych-predpisu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sagit.cz/info/vecna-bremena-od-a-do-z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obchod.wolterskluwer.cz/cz/ocenovani-sluzebnosti-teorie-a-praxe.p4202.html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obchod.wolterskluwer.cz/cz/zakon-o-vyvlastneni-184-2006-sb-prakticky-komentar-2-prepracovane-a-rozsirene-vydani.p6939.html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eshop.itez.cz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www.knihyleges.cz/analyza-realitniho-trhu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www.knihyleges.cz/ocenovani-nemovitosti-moderni-metody-a-pristupy-2-vydani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www.knihyleges.cz/ocenovani-nemovitosti-v-praxi-2-vydani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kfop.vse.cz/veda-a-vyzkum/publikace/publikace-odhad-hodnoty-nemovitosti/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oeconomica.vse.cz/publikace/ocenovani-nemovitosti-vynosovy-pristup-textova-cast-cviceni/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web2.mendelu.cz/inobio/html/nove/Ocenovani_lesa/Ocenovani_lesa_skripta.pdf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web2.mendelu.cz/inobio/html/nove/Ocenovani_lesa/5_logo_ocenovaci_vyhlaska.pdf" TargetMode="External"/><Relationship Id="rId13" Type="http://schemas.openxmlformats.org/officeDocument/2006/relationships/hyperlink" Target="https://web2.mendelu.cz/inobio/html/nove/Ocenovani_lesa/13_logo_Vyvlastneni_vecna_bremena.pdf" TargetMode="External"/><Relationship Id="rId18" Type="http://schemas.openxmlformats.org/officeDocument/2006/relationships/image" Target="../media/image24.png"/><Relationship Id="rId3" Type="http://schemas.openxmlformats.org/officeDocument/2006/relationships/hyperlink" Target="https://web2.mendelu.cz/inobio/html/nove/Ocenovani_lesa/" TargetMode="External"/><Relationship Id="rId7" Type="http://schemas.openxmlformats.org/officeDocument/2006/relationships/hyperlink" Target="https://web2.mendelu.cz/inobio/html/nove/Ocenovani_lesa/4_logo_Zakon_o_ocenovani_majetku.pdf" TargetMode="External"/><Relationship Id="rId12" Type="http://schemas.openxmlformats.org/officeDocument/2006/relationships/hyperlink" Target="https://web2.mendelu.cz/inobio/html/nove/Ocenovani_lesa/12_logo_Skody_vecna_bremena_energetici.pdf" TargetMode="External"/><Relationship Id="rId17" Type="http://schemas.openxmlformats.org/officeDocument/2006/relationships/hyperlink" Target="https://web2.mendelu.cz/inobio/html/nove/Ocenovani_lesa/Ocenovani_lesa_skripta.pdf" TargetMode="External"/><Relationship Id="rId2" Type="http://schemas.openxmlformats.org/officeDocument/2006/relationships/hyperlink" Target="https://inobio.ldf.mendelu.cz/" TargetMode="External"/><Relationship Id="rId16" Type="http://schemas.openxmlformats.org/officeDocument/2006/relationships/hyperlink" Target="https://web2.mendelu.cz/inobio/html/nove/Ocenovani_lesa/16_logo_PES_a_lesnicka_politika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eb2.mendelu.cz/inobio/html/nove/Ocenovani_lesa/3_logo_Teorie_ocenovani_porostu_a_lesa.pdf" TargetMode="External"/><Relationship Id="rId11" Type="http://schemas.openxmlformats.org/officeDocument/2006/relationships/hyperlink" Target="https://web2.mendelu.cz/inobio/html/nove/Ocenovani_lesa/11_logo_Ekologicka_ujma.pdf" TargetMode="External"/><Relationship Id="rId5" Type="http://schemas.openxmlformats.org/officeDocument/2006/relationships/hyperlink" Target="https://web2.mendelu.cz/inobio/html/nove/Ocenovani_lesa/2_logo-Teorie_ocenovani_lesnich_pozemku.pdf" TargetMode="External"/><Relationship Id="rId15" Type="http://schemas.openxmlformats.org/officeDocument/2006/relationships/hyperlink" Target="https://web2.mendelu.cz/inobio/html/nove/Ocenovani_lesa/15_logo_Trzni_ocenovani_lesa.pdf" TargetMode="External"/><Relationship Id="rId10" Type="http://schemas.openxmlformats.org/officeDocument/2006/relationships/hyperlink" Target="https://web2.mendelu.cz/inobio/html/nove/Ocenovani_lesa/9_logo_ochrana_prirody_a_nahrady_vyhl335.pdf" TargetMode="External"/><Relationship Id="rId4" Type="http://schemas.openxmlformats.org/officeDocument/2006/relationships/hyperlink" Target="https://web2.mendelu.cz/inobio/html/nove/Ocenovani_lesa/1_logo_Uvodni_ocenovaci_blok.pdf" TargetMode="External"/><Relationship Id="rId9" Type="http://schemas.openxmlformats.org/officeDocument/2006/relationships/hyperlink" Target="https://web2.mendelu.cz/inobio/html/nove/Ocenovani_lesa/7_logo_Pojmy_pravo_skodni_vyhl55.pdf" TargetMode="External"/><Relationship Id="rId14" Type="http://schemas.openxmlformats.org/officeDocument/2006/relationships/hyperlink" Target="https://web2.mendelu.cz/inobio/html/nove/Ocenovani_lesa/14_logo_Ocenovani_biologickych_aktiv_v_ucetnictvi.pdf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shop.silvarium.cz/urokova-mira-v-lesnictvi--j--matejicek-a-kol/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www.cerm.cz/alexandr-p-forenzni-ekotechnika-les-a-dreviny-978-80-7204-681-2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antikvariat11.cz/kniha/matejicek-jiri-ocenovani-lesa-1-vseobecny-uvod-do-problematiky-1993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ut.cz/usi/ustav" TargetMode="External"/><Relationship Id="rId2" Type="http://schemas.openxmlformats.org/officeDocument/2006/relationships/hyperlink" Target="https://www.vut.cz/usi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s://iom.vse.cz/o-institutu/charakteristika-iom/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s://www.ekf.vsb.cz/ustav-ocenovani-majetku/cs/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s://www.vstecb.cz/ustav-znalectvi-a-ocenovani/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s://www.itez.cz/kontakt/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https://www.uhul.cz/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s://nli.gov.cz/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https://www.zadrapa.cz/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s://www.lesniznalec.cz/?utm_source=search.seznam.cz&amp;utm_medium=ppd&amp;utm_content=hledani&amp;utm_term=lesn%c3%ad%20znalec&amp;utm_campaign=firmy.cz-632478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sagit.cz/info/uz-znalci-a-tlumocnici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znalcilesnictvi.cz/ke-stazeni" TargetMode="External"/><Relationship Id="rId2" Type="http://schemas.openxmlformats.org/officeDocument/2006/relationships/hyperlink" Target="https://www.znalcilesnictvi.cz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s://uldep.ldf.mendelu.cz/" TargetMode="Externa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uldep.ldf.mendelu.cz/34175-kurz-ocenovani-lesa-a-rostlinstva-2023-2024" TargetMode="External"/><Relationship Id="rId2" Type="http://schemas.openxmlformats.org/officeDocument/2006/relationships/hyperlink" Target="https://uldep.ldf.mendelu.cz/29649-kurz-ocenovani-lesa-2018-2020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uldep.ldf.mendelu.cz/35644-kurz-ocenovani-lesa-a-rostlinstva-2025-2026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https://uldep.ldf.mendelu.cz/35644-kurz-ocenovani-lesa-a-rostlinstva-2025-2026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sagit.cz/info/zakon-o-znalcich-znaleckych-kancelarich-a-znaleckych-ustavech-prakticky-komentar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cs-CZ" sz="4400" b="1" dirty="0" smtClean="0"/>
              <a:t/>
            </a:r>
            <a:br>
              <a:rPr lang="cs-CZ" sz="4400" b="1" dirty="0" smtClean="0"/>
            </a:br>
            <a:r>
              <a:rPr lang="cs-CZ" sz="4400" b="1" dirty="0"/>
              <a:t/>
            </a:r>
            <a:br>
              <a:rPr lang="cs-CZ" sz="4400" b="1" dirty="0"/>
            </a:br>
            <a:r>
              <a:rPr lang="cs-CZ" sz="4400" b="1" dirty="0" smtClean="0"/>
              <a:t>Kurz oceňování lesa a rostlinstva</a:t>
            </a:r>
            <a:br>
              <a:rPr lang="cs-CZ" sz="4400" b="1" dirty="0" smtClean="0"/>
            </a:br>
            <a:r>
              <a:rPr lang="cs-CZ" sz="3600" dirty="0"/>
              <a:t>Literatura, oceňovací předpisy, internetové zdroje.</a:t>
            </a:r>
            <a:br>
              <a:rPr lang="cs-CZ" sz="3600" dirty="0"/>
            </a:br>
            <a:endParaRPr lang="cs-CZ" sz="36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Zpracoval : Ing. Vlastimil Vala, CSc., Ing. Tomáš </a:t>
            </a:r>
            <a:r>
              <a:rPr lang="cs-CZ" dirty="0" err="1" smtClean="0"/>
              <a:t>Badal</a:t>
            </a:r>
            <a:r>
              <a:rPr lang="cs-CZ" dirty="0" smtClean="0"/>
              <a:t>, PhD.</a:t>
            </a: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680257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>
                <a:hlinkClick r:id="rId2"/>
              </a:rPr>
              <a:t/>
            </a:r>
            <a:br>
              <a:rPr lang="cs-CZ" dirty="0" smtClean="0">
                <a:hlinkClick r:id="rId2"/>
              </a:rPr>
            </a:br>
            <a:r>
              <a:rPr lang="cs-CZ" dirty="0" smtClean="0">
                <a:hlinkClick r:id="rId2"/>
              </a:rPr>
              <a:t>https://www.cerm.cz/bradac-a-polak-p-klika-p-uredni-ocenovani-majetku-2025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107469" y="2124883"/>
            <a:ext cx="3064452" cy="4351338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8201" y="1996957"/>
            <a:ext cx="4791744" cy="2514951"/>
          </a:xfrm>
          <a:prstGeom prst="rect">
            <a:avLst/>
          </a:prstGeom>
        </p:spPr>
      </p:pic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65436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https://www.alescenek.cz/vyhledavani/advanced/?search=Dufek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7884" y="1547871"/>
            <a:ext cx="2926079" cy="4556132"/>
          </a:xfrm>
          <a:prstGeom prst="rect">
            <a:avLst/>
          </a:prstGeom>
        </p:spPr>
      </p:pic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467869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>
                <a:hlinkClick r:id="rId2"/>
              </a:rPr>
              <a:t/>
            </a:r>
            <a:br>
              <a:rPr lang="cs-CZ" dirty="0" smtClean="0">
                <a:hlinkClick r:id="rId2"/>
              </a:rPr>
            </a:br>
            <a:r>
              <a:rPr lang="cs-CZ" dirty="0" smtClean="0">
                <a:hlinkClick r:id="rId2"/>
              </a:rPr>
              <a:t>https://www.cerm.cz/hledat/Brad%C3%A1%C4%8D?page=2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28651" y="1887088"/>
            <a:ext cx="2743583" cy="408679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9189" y="1834510"/>
            <a:ext cx="2867425" cy="405821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3569" y="1887088"/>
            <a:ext cx="2800741" cy="3972479"/>
          </a:xfrm>
          <a:prstGeom prst="rect">
            <a:avLst/>
          </a:prstGeom>
        </p:spPr>
      </p:pic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56057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>
                <a:hlinkClick r:id="rId2"/>
              </a:rPr>
              <a:t>https://www.cerm.cz/ocenovani-nemovitosti-podle-predchozich-cenovych-predpisu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724208" y="2029344"/>
            <a:ext cx="2743583" cy="3943900"/>
          </a:xfrm>
          <a:prstGeom prst="rect">
            <a:avLst/>
          </a:prstGeom>
        </p:spPr>
      </p:pic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495234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https://www.martinus.cz/793067-teorie-a-praxe-ocenovani-nemovitych-veci/kniha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889263"/>
            <a:ext cx="10515600" cy="4224062"/>
          </a:xfrm>
          <a:prstGeom prst="rect">
            <a:avLst/>
          </a:prstGeom>
        </p:spPr>
      </p:pic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82110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200" dirty="0">
                <a:hlinkClick r:id="rId2"/>
              </a:rPr>
              <a:t>Věcná břemena od A do Z - Nakladatelství Sagit, a.s.</a:t>
            </a:r>
            <a:endParaRPr lang="cs-CZ" sz="3200" dirty="0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85494" y="2267502"/>
            <a:ext cx="7421011" cy="3467584"/>
          </a:xfrm>
          <a:prstGeom prst="rect">
            <a:avLst/>
          </a:prstGeom>
        </p:spPr>
      </p:pic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903847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>
                <a:hlinkClick r:id="rId2"/>
              </a:rPr>
              <a:t/>
            </a:r>
            <a:br>
              <a:rPr lang="cs-CZ" dirty="0" smtClean="0">
                <a:hlinkClick r:id="rId2"/>
              </a:rPr>
            </a:br>
            <a:r>
              <a:rPr lang="cs-CZ" dirty="0" smtClean="0">
                <a:hlinkClick r:id="rId2"/>
              </a:rPr>
              <a:t>https</a:t>
            </a:r>
            <a:r>
              <a:rPr lang="cs-CZ" dirty="0">
                <a:hlinkClick r:id="rId2"/>
              </a:rPr>
              <a:t>://</a:t>
            </a:r>
            <a:r>
              <a:rPr lang="cs-CZ" dirty="0" smtClean="0">
                <a:hlinkClick r:id="rId2"/>
              </a:rPr>
              <a:t>obchod.wolterskluwer.cz/cz/ocenovani-sluzebnosti-teorie-a-praxe.p4202.html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-499" t="11122" r="-1"/>
          <a:stretch/>
        </p:blipFill>
        <p:spPr>
          <a:xfrm>
            <a:off x="2326124" y="1951348"/>
            <a:ext cx="6921516" cy="4225615"/>
          </a:xfrm>
          <a:prstGeom prst="rect">
            <a:avLst/>
          </a:prstGeom>
        </p:spPr>
      </p:pic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548029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2700" dirty="0">
                <a:hlinkClick r:id="rId2"/>
              </a:rPr>
              <a:t>https://</a:t>
            </a:r>
            <a:r>
              <a:rPr lang="cs-CZ" sz="2700" dirty="0" smtClean="0">
                <a:hlinkClick r:id="rId2"/>
              </a:rPr>
              <a:t>obchod.wolterskluwer.cz/cz/zakon-o-vyvlastneni-184-2006-sb-prakticky-komentar-2-prepracovane-a-rozsirene-vydani.p6939.html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800151" y="1825625"/>
            <a:ext cx="4591698" cy="4351338"/>
          </a:xfrm>
          <a:prstGeom prst="rect">
            <a:avLst/>
          </a:prstGeom>
        </p:spPr>
      </p:pic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90354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cs-CZ" dirty="0" smtClean="0">
                <a:hlinkClick r:id="rId2"/>
              </a:rPr>
              <a:t/>
            </a:r>
            <a:br>
              <a:rPr lang="cs-CZ" dirty="0" smtClean="0">
                <a:hlinkClick r:id="rId2"/>
              </a:rPr>
            </a:br>
            <a:r>
              <a:rPr lang="cs-CZ" dirty="0" smtClean="0">
                <a:hlinkClick r:id="rId2"/>
              </a:rPr>
              <a:t>https</a:t>
            </a:r>
            <a:r>
              <a:rPr lang="cs-CZ" dirty="0">
                <a:hlinkClick r:id="rId2"/>
              </a:rPr>
              <a:t>://eshop.itez.cz/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38755" y="1350695"/>
            <a:ext cx="6841274" cy="4826268"/>
          </a:xfrm>
          <a:prstGeom prst="rect">
            <a:avLst/>
          </a:prstGeom>
        </p:spPr>
      </p:pic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52991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>
                <a:hlinkClick r:id="rId2"/>
              </a:rPr>
              <a:t>https://</a:t>
            </a:r>
            <a:r>
              <a:rPr lang="cs-CZ" dirty="0" smtClean="0">
                <a:hlinkClick r:id="rId2"/>
              </a:rPr>
              <a:t>www.knihyleges.cz/analyza-realitniho-trhu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676698" y="1740400"/>
            <a:ext cx="5933901" cy="3923584"/>
          </a:xfrm>
          <a:prstGeom prst="rect">
            <a:avLst/>
          </a:prstGeom>
        </p:spPr>
      </p:pic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3785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dirty="0"/>
              <a:t>Výkon znalecké </a:t>
            </a:r>
            <a:r>
              <a:rPr lang="cs-CZ" dirty="0" smtClean="0"/>
              <a:t>činnosti</a:t>
            </a:r>
          </a:p>
          <a:p>
            <a:r>
              <a:rPr lang="cs-CZ" dirty="0"/>
              <a:t>Výkon oceňování  </a:t>
            </a:r>
            <a:r>
              <a:rPr lang="cs-CZ" dirty="0" smtClean="0"/>
              <a:t>obecně</a:t>
            </a:r>
          </a:p>
          <a:p>
            <a:r>
              <a:rPr lang="cs-CZ" dirty="0"/>
              <a:t>Výkon oceňování  lesa</a:t>
            </a:r>
          </a:p>
          <a:p>
            <a:r>
              <a:rPr lang="cs-CZ" dirty="0" smtClean="0"/>
              <a:t>Internetové stránky</a:t>
            </a:r>
          </a:p>
          <a:p>
            <a:pPr lvl="1"/>
            <a:r>
              <a:rPr lang="cs-CZ" dirty="0"/>
              <a:t>Znaleckých ústavů VŠ a UNIVERZIT</a:t>
            </a:r>
          </a:p>
          <a:p>
            <a:pPr lvl="1"/>
            <a:r>
              <a:rPr lang="cs-CZ" dirty="0"/>
              <a:t>Dalších institucí a společností</a:t>
            </a:r>
          </a:p>
          <a:p>
            <a:pPr lvl="1"/>
            <a:r>
              <a:rPr lang="cs-CZ" dirty="0"/>
              <a:t>Významných odborníků a znalců</a:t>
            </a:r>
          </a:p>
          <a:p>
            <a:pPr marL="0" indent="0">
              <a:buNone/>
            </a:pPr>
            <a:endParaRPr lang="cs-CZ" dirty="0" smtClean="0"/>
          </a:p>
          <a:p>
            <a:r>
              <a:rPr lang="cs-CZ" dirty="0" smtClean="0"/>
              <a:t>Stránky „KURZU“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 </a:t>
            </a:r>
            <a:endParaRPr lang="cs-CZ" dirty="0"/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833960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>
                <a:hlinkClick r:id="rId2"/>
              </a:rPr>
              <a:t/>
            </a:r>
            <a:br>
              <a:rPr lang="cs-CZ" dirty="0" smtClean="0">
                <a:hlinkClick r:id="rId2"/>
              </a:rPr>
            </a:br>
            <a:r>
              <a:rPr lang="cs-CZ" dirty="0" smtClean="0">
                <a:hlinkClick r:id="rId2"/>
              </a:rPr>
              <a:t>https</a:t>
            </a:r>
            <a:r>
              <a:rPr lang="cs-CZ" dirty="0">
                <a:hlinkClick r:id="rId2"/>
              </a:rPr>
              <a:t>://</a:t>
            </a:r>
            <a:r>
              <a:rPr lang="cs-CZ" dirty="0" smtClean="0">
                <a:hlinkClick r:id="rId2"/>
              </a:rPr>
              <a:t>www.knihyleges.cz/ocenovani-nemovitosti-moderni-metody-a-pristupy-2-vydani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699164" y="1957640"/>
            <a:ext cx="4801139" cy="3637917"/>
          </a:xfrm>
          <a:prstGeom prst="rect">
            <a:avLst/>
          </a:prstGeom>
        </p:spPr>
      </p:pic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24462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>
                <a:hlinkClick r:id="rId2"/>
              </a:rPr>
              <a:t/>
            </a:r>
            <a:br>
              <a:rPr lang="cs-CZ" dirty="0" smtClean="0">
                <a:hlinkClick r:id="rId2"/>
              </a:rPr>
            </a:br>
            <a:r>
              <a:rPr lang="cs-CZ" dirty="0" smtClean="0">
                <a:hlinkClick r:id="rId2"/>
              </a:rPr>
              <a:t>https</a:t>
            </a:r>
            <a:r>
              <a:rPr lang="cs-CZ" dirty="0">
                <a:hlinkClick r:id="rId2"/>
              </a:rPr>
              <a:t>://</a:t>
            </a:r>
            <a:r>
              <a:rPr lang="cs-CZ" dirty="0" smtClean="0">
                <a:hlinkClick r:id="rId2"/>
              </a:rPr>
              <a:t>www.knihyleges.cz/ocenovani-nemovitosti-v-praxi-2-vydani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66902" y="1867983"/>
            <a:ext cx="4882022" cy="3681339"/>
          </a:xfrm>
          <a:prstGeom prst="rect">
            <a:avLst/>
          </a:prstGeom>
        </p:spPr>
      </p:pic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45312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3200" dirty="0">
                <a:hlinkClick r:id="rId2"/>
              </a:rPr>
              <a:t>https://kfop.vse.cz/veda-a-vyzkum/publikace/publikace-odhad-hodnoty-nemovitosti/</a:t>
            </a:r>
            <a:r>
              <a:rPr lang="cs-CZ" sz="3200" dirty="0"/>
              <a:t/>
            </a:r>
            <a:br>
              <a:rPr lang="cs-CZ" sz="3200" dirty="0"/>
            </a:br>
            <a:endParaRPr lang="cs-CZ" sz="3200" dirty="0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06509" y="1690688"/>
            <a:ext cx="8314233" cy="4011056"/>
          </a:xfrm>
          <a:prstGeom prst="rect">
            <a:avLst/>
          </a:prstGeom>
        </p:spPr>
      </p:pic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953704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dirty="0">
                <a:hlinkClick r:id="rId2"/>
              </a:rPr>
              <a:t>https://oeconomica.vse.cz/publikace/ocenovani-nemovitosti-vynosovy-pristup-textova-cast-cviceni/</a:t>
            </a:r>
            <a:r>
              <a:rPr lang="cs-CZ" sz="2800" dirty="0"/>
              <a:t/>
            </a:r>
            <a:br>
              <a:rPr lang="cs-CZ" sz="2800" dirty="0"/>
            </a:br>
            <a:endParaRPr lang="cs-CZ" sz="2800" dirty="0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47416" y="1929317"/>
            <a:ext cx="7297168" cy="4143953"/>
          </a:xfrm>
          <a:prstGeom prst="rect">
            <a:avLst/>
          </a:prstGeom>
        </p:spPr>
      </p:pic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98036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pPr marL="0" indent="0" algn="ctr">
              <a:buNone/>
            </a:pPr>
            <a:r>
              <a:rPr lang="cs-CZ" sz="5400" dirty="0"/>
              <a:t>Výkon oceňování  lesa</a:t>
            </a: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53700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3111631" cy="1325563"/>
          </a:xfrm>
        </p:spPr>
        <p:txBody>
          <a:bodyPr>
            <a:normAutofit fontScale="90000"/>
          </a:bodyPr>
          <a:lstStyle/>
          <a:p>
            <a:r>
              <a:rPr lang="cs-CZ" sz="2200" dirty="0" smtClean="0"/>
              <a:t/>
            </a:r>
            <a:br>
              <a:rPr lang="cs-CZ" sz="2200" dirty="0" smtClean="0"/>
            </a:br>
            <a:r>
              <a:rPr lang="cs-CZ" sz="2200" dirty="0"/>
              <a:t/>
            </a:r>
            <a:br>
              <a:rPr lang="cs-CZ" sz="2200" dirty="0"/>
            </a:br>
            <a:r>
              <a:rPr lang="pt-BR" sz="2400" dirty="0">
                <a:hlinkClick r:id="rId2"/>
              </a:rPr>
              <a:t>O C E Ň O V Á N Í L E S A</a:t>
            </a:r>
            <a:r>
              <a:rPr lang="cs-CZ" sz="2400" dirty="0"/>
              <a:t/>
            </a:r>
            <a:br>
              <a:rPr lang="cs-CZ" sz="2400" dirty="0"/>
            </a:br>
            <a:r>
              <a:rPr lang="cs-CZ" sz="2200" dirty="0" smtClean="0"/>
              <a:t/>
            </a:r>
            <a:br>
              <a:rPr lang="cs-CZ" sz="2200" dirty="0" smtClean="0"/>
            </a:b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1122" y="712817"/>
            <a:ext cx="3886819" cy="5461964"/>
          </a:xfrm>
          <a:prstGeom prst="rect">
            <a:avLst/>
          </a:prstGeom>
        </p:spPr>
      </p:pic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250177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hlinkClick r:id="rId2"/>
              </a:rPr>
              <a:t>https://inobio.ldf.mendelu.cz/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>
                <a:hlinkClick r:id="rId3"/>
              </a:rPr>
              <a:t>Ke </a:t>
            </a:r>
            <a:r>
              <a:rPr lang="cs-CZ" dirty="0" smtClean="0">
                <a:hlinkClick r:id="rId3"/>
              </a:rPr>
              <a:t>stažení</a:t>
            </a: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7686434"/>
              </p:ext>
            </p:extLst>
          </p:nvPr>
        </p:nvGraphicFramePr>
        <p:xfrm>
          <a:off x="3082566" y="1825626"/>
          <a:ext cx="5797484" cy="4351335"/>
        </p:xfrm>
        <a:graphic>
          <a:graphicData uri="http://schemas.openxmlformats.org/drawingml/2006/table">
            <a:tbl>
              <a:tblPr/>
              <a:tblGrid>
                <a:gridCol w="5797484">
                  <a:extLst>
                    <a:ext uri="{9D8B030D-6E8A-4147-A177-3AD203B41FA5}">
                      <a16:colId xmlns:a16="http://schemas.microsoft.com/office/drawing/2014/main" val="319713993"/>
                    </a:ext>
                  </a:extLst>
                </a:gridCol>
              </a:tblGrid>
              <a:tr h="290089">
                <a:tc>
                  <a:txBody>
                    <a:bodyPr/>
                    <a:lstStyle/>
                    <a:p>
                      <a:r>
                        <a:rPr lang="cs-CZ" sz="1400"/>
                        <a:t>Soubor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4074501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cs-CZ" sz="1400" dirty="0">
                          <a:hlinkClick r:id="rId4" tooltip="1_logo_Uvodni_ocenovaci_blok.pdf"/>
                        </a:rPr>
                        <a:t>1_logo_Uvodni_ocenovaci_blok.pdf</a:t>
                      </a:r>
                      <a:endParaRPr lang="cs-CZ" sz="1400" dirty="0"/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911052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cs-CZ" sz="1400">
                          <a:hlinkClick r:id="rId5" tooltip="2_logo-Teorie_ocenovani_lesnich_pozemku.pdf"/>
                        </a:rPr>
                        <a:t>2_logo-Teorie_ocenovani_lesnich_pozemku.pdf</a:t>
                      </a:r>
                      <a:endParaRPr lang="cs-CZ" sz="1400"/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7021234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cs-CZ" sz="1400">
                          <a:hlinkClick r:id="rId6" tooltip="3_logo_Teorie_ocenovani_porostu_a_lesa.pdf"/>
                        </a:rPr>
                        <a:t>3_logo_Teorie_ocenovani_porostu_a_lesa.pdf</a:t>
                      </a:r>
                      <a:endParaRPr lang="cs-CZ" sz="1400"/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4428902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cs-CZ" sz="1400">
                          <a:hlinkClick r:id="rId7" tooltip="4_logo_Zakon_o_ocenovani_majetku.pdf"/>
                        </a:rPr>
                        <a:t>4_logo_Zakon_o_ocenovani_majetku.pdf</a:t>
                      </a:r>
                      <a:endParaRPr lang="cs-CZ" sz="1400"/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3555895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cs-CZ" sz="1400">
                          <a:hlinkClick r:id="rId8" tooltip="5_logo_ocenovaci_vyhlaska.pdf"/>
                        </a:rPr>
                        <a:t>5_logo_ocenovaci_vyhlaska.pdf</a:t>
                      </a:r>
                      <a:endParaRPr lang="cs-CZ" sz="1400"/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606929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cs-CZ" sz="1400">
                          <a:hlinkClick r:id="rId9" tooltip="7_logo_Pojmy_pravo_skodni_vyhl55.pdf"/>
                        </a:rPr>
                        <a:t>7_logo_Pojmy_pravo_skodni_vyhl55.pdf</a:t>
                      </a:r>
                      <a:endParaRPr lang="cs-CZ" sz="1400"/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1229611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cs-CZ" sz="1400" dirty="0">
                          <a:hlinkClick r:id="rId10" tooltip="9_logo_ochrana_prirody_a_nahrady_vyhl335.pdf"/>
                        </a:rPr>
                        <a:t>9_logo_ochrana_prirody_a_nahrady_vyhl335.pdf</a:t>
                      </a:r>
                      <a:endParaRPr lang="cs-CZ" sz="1400" dirty="0"/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5302217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cs-CZ" sz="1400" dirty="0">
                          <a:hlinkClick r:id="rId11" tooltip="11_logo_Ekologicka_ujma.pdf"/>
                        </a:rPr>
                        <a:t>11_logo_Ekologicka_ujma.pdf</a:t>
                      </a:r>
                      <a:endParaRPr lang="cs-CZ" sz="1400" dirty="0"/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727379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cs-CZ" sz="1400">
                          <a:hlinkClick r:id="rId12" tooltip="12_logo_Skody_vecna_bremena_energetici.pdf"/>
                        </a:rPr>
                        <a:t>12_logo_Skody_vecna_bremena_energetici.pdf</a:t>
                      </a:r>
                      <a:endParaRPr lang="cs-CZ" sz="1400"/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2056652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cs-CZ" sz="1400">
                          <a:hlinkClick r:id="rId13" tooltip="13_logo_Vyvlastneni_vecna_bremena.pdf"/>
                        </a:rPr>
                        <a:t>13_logo_Vyvlastneni_vecna_bremena.pdf</a:t>
                      </a:r>
                      <a:endParaRPr lang="cs-CZ" sz="1400"/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5807249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cs-CZ" sz="1400">
                          <a:hlinkClick r:id="rId14" tooltip="14_logo_Ocenovani_biologickych_aktiv_v_ucetnictvi.pdf"/>
                        </a:rPr>
                        <a:t>14_logo_Ocenovani_biologickych_aktiv_v_ucetnictvi.pdf</a:t>
                      </a:r>
                      <a:endParaRPr lang="cs-CZ" sz="1400"/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1743252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cs-CZ" sz="1400">
                          <a:hlinkClick r:id="rId15" tooltip="15_logo_Trzni_ocenovani_lesa.pdf"/>
                        </a:rPr>
                        <a:t>15_logo_Trzni_ocenovani_lesa.pdf</a:t>
                      </a:r>
                      <a:endParaRPr lang="cs-CZ" sz="1400"/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3830262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cs-CZ" sz="1400" dirty="0">
                          <a:hlinkClick r:id="rId16" tooltip="16_logo_PES_a_lesnicka_politika.pdf"/>
                        </a:rPr>
                        <a:t>16_logo_PES_a_lesnicka_politika.pdf</a:t>
                      </a:r>
                      <a:endParaRPr lang="cs-CZ" sz="1400" dirty="0"/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9934845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cs-CZ" sz="1400" dirty="0">
                          <a:hlinkClick r:id="rId17" tooltip="Ocenovani_lesa_skripta.pdf"/>
                        </a:rPr>
                        <a:t>Ocenovani_lesa_skripta.pdf</a:t>
                      </a:r>
                      <a:endParaRPr lang="cs-CZ" sz="1400" dirty="0"/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059535"/>
                  </a:ext>
                </a:extLst>
              </a:tr>
            </a:tbl>
          </a:graphicData>
        </a:graphic>
      </p:graphicFrame>
      <p:pic>
        <p:nvPicPr>
          <p:cNvPr id="5" name="Zástupný symbol pro obsah 3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371289" y="2111497"/>
            <a:ext cx="4714788" cy="3779592"/>
          </a:xfrm>
          <a:prstGeom prst="rect">
            <a:avLst/>
          </a:prstGeo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446289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dirty="0">
                <a:hlinkClick r:id="rId2"/>
              </a:rPr>
              <a:t>https://shop.silvarium.cz/urokova-mira-v-lesnictvi--j--matejicek-a-kol</a:t>
            </a:r>
            <a:r>
              <a:rPr lang="cs-CZ" sz="2800" dirty="0" smtClean="0">
                <a:hlinkClick r:id="rId2"/>
              </a:rPr>
              <a:t>/</a:t>
            </a:r>
            <a:endParaRPr lang="cs-CZ" sz="2800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96489" y="1319753"/>
            <a:ext cx="9237001" cy="4857210"/>
          </a:xfrm>
          <a:prstGeom prst="rect">
            <a:avLst/>
          </a:prstGeom>
        </p:spPr>
      </p:pic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94692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>
                <a:hlinkClick r:id="rId2"/>
              </a:rPr>
              <a:t/>
            </a:r>
            <a:br>
              <a:rPr lang="cs-CZ" dirty="0" smtClean="0">
                <a:hlinkClick r:id="rId2"/>
              </a:rPr>
            </a:br>
            <a:r>
              <a:rPr lang="cs-CZ" dirty="0" smtClean="0">
                <a:hlinkClick r:id="rId2"/>
              </a:rPr>
              <a:t>https</a:t>
            </a:r>
            <a:r>
              <a:rPr lang="cs-CZ" dirty="0">
                <a:hlinkClick r:id="rId2"/>
              </a:rPr>
              <a:t>://</a:t>
            </a:r>
            <a:r>
              <a:rPr lang="cs-CZ" dirty="0" smtClean="0">
                <a:hlinkClick r:id="rId2"/>
              </a:rPr>
              <a:t>www.cerm.cz/alexandr-p-forenzni-ekotechnika-les-a-dreviny-978-80-7204-681-2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92371" y="1941922"/>
            <a:ext cx="6717547" cy="4246879"/>
          </a:xfrm>
          <a:prstGeom prst="rect">
            <a:avLst/>
          </a:prstGeom>
        </p:spPr>
      </p:pic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2694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>
                <a:hlinkClick r:id="rId2"/>
              </a:rPr>
              <a:t/>
            </a:r>
            <a:br>
              <a:rPr lang="cs-CZ" dirty="0" smtClean="0">
                <a:hlinkClick r:id="rId2"/>
              </a:rPr>
            </a:br>
            <a:r>
              <a:rPr lang="cs-CZ" dirty="0" smtClean="0">
                <a:hlinkClick r:id="rId2"/>
              </a:rPr>
              <a:t>https://antikvariat11.cz/kniha/matejicek-jiri-ocenovani-lesa-1-vseobecny-uvod-do-problematiky-1993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01609" y="2640272"/>
            <a:ext cx="7388781" cy="4351338"/>
          </a:xfrm>
          <a:prstGeom prst="rect">
            <a:avLst/>
          </a:prstGeom>
        </p:spPr>
      </p:pic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489866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 algn="ctr">
              <a:buNone/>
            </a:pPr>
            <a:r>
              <a:rPr lang="cs-CZ" sz="5400" dirty="0" smtClean="0"/>
              <a:t>Výkon znalecké činnosti</a:t>
            </a:r>
            <a:endParaRPr lang="cs-CZ" sz="5400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8999615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6000" b="1" dirty="0"/>
              <a:t>Internetové stránky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825625"/>
            <a:ext cx="10995212" cy="4351338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cs-CZ" dirty="0" smtClean="0"/>
          </a:p>
          <a:p>
            <a:r>
              <a:rPr lang="cs-CZ" dirty="0" smtClean="0"/>
              <a:t>Znaleckých ústavů VŠ a UNIVERZIT</a:t>
            </a:r>
          </a:p>
          <a:p>
            <a:r>
              <a:rPr lang="cs-CZ" dirty="0" smtClean="0"/>
              <a:t>Dalších institucí a společností</a:t>
            </a:r>
          </a:p>
          <a:p>
            <a:r>
              <a:rPr lang="cs-CZ" dirty="0" smtClean="0"/>
              <a:t>Významných odborníků a znalců</a:t>
            </a:r>
          </a:p>
          <a:p>
            <a:pPr marL="0" indent="0" algn="ctr">
              <a:buNone/>
            </a:pPr>
            <a:endParaRPr lang="cs-CZ" sz="5400" dirty="0" smtClean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643747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1025"/>
          </a:xfrm>
        </p:spPr>
        <p:txBody>
          <a:bodyPr/>
          <a:lstStyle/>
          <a:p>
            <a:r>
              <a:rPr lang="cs-CZ" dirty="0">
                <a:hlinkClick r:id="rId2"/>
              </a:rPr>
              <a:t>https://</a:t>
            </a:r>
            <a:r>
              <a:rPr lang="cs-CZ" dirty="0" smtClean="0">
                <a:hlinkClick r:id="rId2"/>
              </a:rPr>
              <a:t>www.vut.cz/usi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146150"/>
            <a:ext cx="10515600" cy="5030813"/>
          </a:xfrm>
        </p:spPr>
        <p:txBody>
          <a:bodyPr/>
          <a:lstStyle/>
          <a:p>
            <a:pPr marL="0" indent="0">
              <a:buNone/>
            </a:pPr>
            <a:r>
              <a:rPr lang="cs-CZ" dirty="0">
                <a:hlinkClick r:id="rId3"/>
              </a:rPr>
              <a:t>https://</a:t>
            </a:r>
            <a:r>
              <a:rPr lang="cs-CZ" dirty="0" smtClean="0">
                <a:hlinkClick r:id="rId3"/>
              </a:rPr>
              <a:t>www.vut.cz/usi/ustav</a:t>
            </a: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31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3394" y="1850050"/>
            <a:ext cx="5896918" cy="3897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0762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995212" cy="1054884"/>
          </a:xfrm>
        </p:spPr>
        <p:txBody>
          <a:bodyPr>
            <a:normAutofit/>
          </a:bodyPr>
          <a:lstStyle/>
          <a:p>
            <a:r>
              <a:rPr lang="cs-CZ" sz="4000" dirty="0">
                <a:hlinkClick r:id="rId2"/>
              </a:rPr>
              <a:t>https://iom.vse.cz/o-institutu/charakteristika-iom</a:t>
            </a:r>
            <a:r>
              <a:rPr lang="cs-CZ" sz="4000" dirty="0" smtClean="0">
                <a:hlinkClick r:id="rId2"/>
              </a:rPr>
              <a:t>/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527586"/>
            <a:ext cx="10515600" cy="4649377"/>
          </a:xfrm>
        </p:spPr>
        <p:txBody>
          <a:bodyPr/>
          <a:lstStyle/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32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228" y="1438550"/>
            <a:ext cx="9860917" cy="491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122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dirty="0">
                <a:hlinkClick r:id="rId2"/>
              </a:rPr>
              <a:t>https://www.ekf.vsb.cz/ustav-ocenovani-majetku/cs</a:t>
            </a:r>
            <a:r>
              <a:rPr lang="cs-CZ" sz="3600" dirty="0" smtClean="0">
                <a:hlinkClick r:id="rId2"/>
              </a:rPr>
              <a:t>/</a:t>
            </a:r>
            <a:endParaRPr lang="cs-CZ" sz="3600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33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3958" y="1690688"/>
            <a:ext cx="8385688" cy="4185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8157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b="1" dirty="0">
                <a:hlinkClick r:id="rId2"/>
              </a:rPr>
              <a:t>https://www.vstecb.cz/ustav-znalectvi-a-ocenovani</a:t>
            </a:r>
            <a:r>
              <a:rPr lang="cs-CZ" sz="2800" b="1" dirty="0" smtClean="0">
                <a:hlinkClick r:id="rId2"/>
              </a:rPr>
              <a:t>/</a:t>
            </a:r>
            <a:endParaRPr lang="cs-CZ" sz="28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34</a:t>
            </a:fld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971" y="1491055"/>
            <a:ext cx="8122007" cy="4775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4439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hlinkClick r:id="rId2"/>
              </a:rPr>
              <a:t>https://www.itez.cz/kontakt</a:t>
            </a:r>
            <a:r>
              <a:rPr lang="cs-CZ" dirty="0" smtClean="0">
                <a:hlinkClick r:id="rId2"/>
              </a:rPr>
              <a:t>/</a:t>
            </a:r>
            <a:endParaRPr lang="cs-CZ" dirty="0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77207" y="1825625"/>
            <a:ext cx="8237586" cy="4351338"/>
          </a:xfrm>
          <a:prstGeom prst="rect">
            <a:avLst/>
          </a:prstGeom>
        </p:spPr>
      </p:pic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35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03441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/>
            </a:r>
            <a:br>
              <a:rPr lang="cs-CZ" dirty="0" smtClean="0"/>
            </a:br>
            <a:r>
              <a:rPr lang="cs-CZ" dirty="0">
                <a:hlinkClick r:id="rId2"/>
              </a:rPr>
              <a:t>https://www.uhul.cz/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36</a:t>
            </a:fld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336" y="995023"/>
            <a:ext cx="8621328" cy="4867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06202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hlinkClick r:id="rId2"/>
              </a:rPr>
              <a:t>https://nli.gov.cz</a:t>
            </a:r>
            <a:r>
              <a:rPr lang="cs-CZ" dirty="0" smtClean="0">
                <a:hlinkClick r:id="rId2"/>
              </a:rPr>
              <a:t>/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37</a:t>
            </a:fld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080" y="1504465"/>
            <a:ext cx="8823489" cy="4744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99239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9539"/>
          </a:xfrm>
        </p:spPr>
        <p:txBody>
          <a:bodyPr>
            <a:normAutofit fontScale="90000"/>
          </a:bodyPr>
          <a:lstStyle/>
          <a:p>
            <a:r>
              <a:rPr lang="cs-CZ" dirty="0" smtClean="0">
                <a:hlinkClick r:id="rId2"/>
              </a:rPr>
              <a:t/>
            </a:r>
            <a:br>
              <a:rPr lang="cs-CZ" dirty="0" smtClean="0">
                <a:hlinkClick r:id="rId2"/>
              </a:rPr>
            </a:br>
            <a:r>
              <a:rPr lang="cs-CZ" dirty="0" smtClean="0">
                <a:hlinkClick r:id="rId2"/>
              </a:rPr>
              <a:t/>
            </a:r>
            <a:br>
              <a:rPr lang="cs-CZ" dirty="0" smtClean="0">
                <a:hlinkClick r:id="rId2"/>
              </a:rPr>
            </a:br>
            <a:r>
              <a:rPr lang="cs-CZ" dirty="0" smtClean="0">
                <a:hlinkClick r:id="rId2"/>
              </a:rPr>
              <a:t>https</a:t>
            </a:r>
            <a:r>
              <a:rPr lang="cs-CZ" dirty="0">
                <a:hlinkClick r:id="rId2"/>
              </a:rPr>
              <a:t>://www.zadrapa.cz/</a:t>
            </a:r>
            <a:r>
              <a:rPr lang="cs-CZ" dirty="0"/>
              <a:t/>
            </a:r>
            <a:br>
              <a:rPr lang="cs-CZ" dirty="0"/>
            </a:b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38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5554" y="1474602"/>
            <a:ext cx="6344240" cy="4715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31422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/>
            </a:r>
            <a:br>
              <a:rPr lang="cs-CZ" dirty="0" smtClean="0"/>
            </a:br>
            <a:r>
              <a:rPr lang="cs-CZ" dirty="0"/>
              <a:t/>
            </a:r>
            <a:br>
              <a:rPr lang="cs-CZ" dirty="0"/>
            </a:br>
            <a:r>
              <a:rPr lang="cs-CZ" dirty="0" smtClean="0"/>
              <a:t/>
            </a:r>
            <a:br>
              <a:rPr lang="cs-CZ" dirty="0" smtClean="0"/>
            </a:br>
            <a:r>
              <a:rPr lang="cs-CZ" dirty="0"/>
              <a:t/>
            </a:r>
            <a:br>
              <a:rPr lang="cs-CZ" dirty="0"/>
            </a:br>
            <a:r>
              <a:rPr lang="cs-CZ" sz="2700" dirty="0" smtClean="0">
                <a:hlinkClick r:id="rId2"/>
              </a:rPr>
              <a:t>https</a:t>
            </a:r>
            <a:r>
              <a:rPr lang="cs-CZ" sz="2700" dirty="0">
                <a:hlinkClick r:id="rId2"/>
              </a:rPr>
              <a:t>://www.lesniznalec.cz/?</a:t>
            </a:r>
            <a:r>
              <a:rPr lang="cs-CZ" sz="2700" dirty="0" smtClean="0">
                <a:hlinkClick r:id="rId2"/>
              </a:rPr>
              <a:t>utm_source=search.seznam.cz&amp;utm_medium=ppd&amp;utm_content=hledani&amp;utm_term=lesn%c3%ad%20znalec&amp;utm_campaign=firmy.cz-632478</a:t>
            </a:r>
            <a:r>
              <a:rPr lang="cs-CZ" sz="2700" dirty="0" smtClean="0"/>
              <a:t/>
            </a:r>
            <a:br>
              <a:rPr lang="cs-CZ" sz="2700" dirty="0" smtClean="0"/>
            </a:br>
            <a:r>
              <a:rPr lang="cs-CZ" dirty="0"/>
              <a:t/>
            </a:r>
            <a:br>
              <a:rPr lang="cs-CZ" dirty="0"/>
            </a:br>
            <a:r>
              <a:rPr lang="cs-CZ" dirty="0"/>
              <a:t/>
            </a:r>
            <a:br>
              <a:rPr lang="cs-CZ" dirty="0"/>
            </a:b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374796" y="1609573"/>
            <a:ext cx="4279769" cy="4688622"/>
          </a:xfrm>
          <a:prstGeom prst="rect">
            <a:avLst/>
          </a:prstGeom>
        </p:spPr>
      </p:pic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39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00435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57447" y="365125"/>
            <a:ext cx="10996353" cy="1325563"/>
          </a:xfrm>
        </p:spPr>
        <p:txBody>
          <a:bodyPr>
            <a:normAutofit/>
          </a:bodyPr>
          <a:lstStyle/>
          <a:p>
            <a:r>
              <a:rPr lang="cs-CZ" dirty="0">
                <a:hlinkClick r:id="rId2"/>
              </a:rPr>
              <a:t>https://</a:t>
            </a:r>
            <a:r>
              <a:rPr lang="cs-CZ" dirty="0" smtClean="0">
                <a:hlinkClick r:id="rId2"/>
              </a:rPr>
              <a:t>www.sagit.cz/info/uz-znalci-a-tlumocnici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70611" y="2040703"/>
            <a:ext cx="8060559" cy="4349299"/>
          </a:xfrm>
          <a:prstGeom prst="rect">
            <a:avLst/>
          </a:prstGeom>
        </p:spPr>
      </p:pic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8386193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>
                <a:hlinkClick r:id="rId2"/>
              </a:rPr>
              <a:t/>
            </a:r>
            <a:br>
              <a:rPr lang="cs-CZ" dirty="0" smtClean="0">
                <a:hlinkClick r:id="rId2"/>
              </a:rPr>
            </a:br>
            <a:r>
              <a:rPr lang="cs-CZ" dirty="0" smtClean="0">
                <a:hlinkClick r:id="rId2"/>
              </a:rPr>
              <a:t>https</a:t>
            </a:r>
            <a:r>
              <a:rPr lang="cs-CZ" dirty="0">
                <a:hlinkClick r:id="rId2"/>
              </a:rPr>
              <a:t>://</a:t>
            </a:r>
            <a:r>
              <a:rPr lang="cs-CZ" dirty="0" smtClean="0">
                <a:hlinkClick r:id="rId2"/>
              </a:rPr>
              <a:t>www.znalcilesnictvi.cz</a:t>
            </a:r>
            <a:r>
              <a:rPr lang="cs-CZ" dirty="0">
                <a:hlinkClick r:id="rId2"/>
              </a:rPr>
              <a:t>/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8" name="Obdélník 7"/>
          <p:cNvSpPr/>
          <p:nvPr/>
        </p:nvSpPr>
        <p:spPr>
          <a:xfrm>
            <a:off x="7109774" y="3171109"/>
            <a:ext cx="35161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>
                <a:hlinkClick r:id="rId3"/>
              </a:rPr>
              <a:t>Ke stažení - Společnost znalců a poradců v lesnictví a myslivosti</a:t>
            </a:r>
            <a:endParaRPr lang="cs-CZ" dirty="0"/>
          </a:p>
        </p:txBody>
      </p:sp>
      <p:sp>
        <p:nvSpPr>
          <p:cNvPr id="9" name="Zástupný symbol pro zápatí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40</a:t>
            </a:fld>
            <a:endParaRPr lang="cs-CZ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385913" y="1641771"/>
            <a:ext cx="5305374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67811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cs-CZ" sz="36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 algn="ctr">
              <a:buNone/>
            </a:pPr>
            <a:r>
              <a:rPr lang="cs-CZ" dirty="0" smtClean="0"/>
              <a:t>Stránky</a:t>
            </a:r>
          </a:p>
          <a:p>
            <a:pPr marL="0" indent="0" algn="ctr">
              <a:buNone/>
            </a:pPr>
            <a:r>
              <a:rPr lang="cs-CZ" sz="4400" dirty="0" smtClean="0"/>
              <a:t> </a:t>
            </a:r>
            <a:r>
              <a:rPr lang="cs-CZ" sz="4400" dirty="0"/>
              <a:t>KURZU OCEŇOVÁNÍ LESA A ROSTLINSTVA</a:t>
            </a: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41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27906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hlinkClick r:id="rId2"/>
              </a:rPr>
              <a:t>https://uldep.ldf.mendelu.cz</a:t>
            </a:r>
            <a:r>
              <a:rPr lang="cs-CZ" dirty="0" smtClean="0">
                <a:hlinkClick r:id="rId2"/>
              </a:rPr>
              <a:t>/</a:t>
            </a:r>
            <a:endParaRPr lang="cs-CZ" dirty="0"/>
          </a:p>
        </p:txBody>
      </p:sp>
      <p:pic>
        <p:nvPicPr>
          <p:cNvPr id="5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388659" y="1508654"/>
            <a:ext cx="4667310" cy="5238464"/>
          </a:xfrm>
          <a:prstGeom prst="rect">
            <a:avLst/>
          </a:prstGeo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42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573013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>
                <a:hlinkClick r:id="rId2"/>
              </a:rPr>
              <a:t>Kurz oceňování lesa 2018 - 2020 - Ústav lesnické a dřevařské ekonomiky a politiky</a:t>
            </a:r>
            <a:endParaRPr lang="cs-CZ" dirty="0"/>
          </a:p>
          <a:p>
            <a:pPr lvl="1"/>
            <a:r>
              <a:rPr lang="cs-CZ" dirty="0">
                <a:hlinkClick r:id="rId3"/>
              </a:rPr>
              <a:t>Kurz oceňování lesa a rostlinstva 2023 - 2024 - Ústav lesnické a dřevařské ekonomiky a politiky</a:t>
            </a:r>
            <a:endParaRPr lang="cs-CZ" dirty="0"/>
          </a:p>
          <a:p>
            <a:pPr lvl="1"/>
            <a:r>
              <a:rPr lang="cs-CZ" dirty="0">
                <a:hlinkClick r:id="rId4"/>
              </a:rPr>
              <a:t>https://uldep.ldf.mendelu.cz/35644-kurz-ocenovani-lesa-a-rostlinstva-2025-2026</a:t>
            </a: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43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122005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>
                <a:hlinkClick r:id="rId2"/>
              </a:rPr>
              <a:t/>
            </a:r>
            <a:br>
              <a:rPr lang="cs-CZ" dirty="0" smtClean="0">
                <a:hlinkClick r:id="rId2"/>
              </a:rPr>
            </a:br>
            <a:r>
              <a:rPr lang="cs-CZ" dirty="0" smtClean="0">
                <a:hlinkClick r:id="rId2"/>
              </a:rPr>
              <a:t>https</a:t>
            </a:r>
            <a:r>
              <a:rPr lang="cs-CZ" dirty="0">
                <a:hlinkClick r:id="rId2"/>
              </a:rPr>
              <a:t>://</a:t>
            </a:r>
            <a:r>
              <a:rPr lang="cs-CZ" dirty="0" smtClean="0">
                <a:hlinkClick r:id="rId2"/>
              </a:rPr>
              <a:t>uldep.ldf.mendelu.cz/35644-kurz-ocenovani-lesa-a-rostlinstva-2025-2026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709975" y="1589956"/>
            <a:ext cx="4904026" cy="5100904"/>
          </a:xfrm>
          <a:prstGeom prst="rect">
            <a:avLst/>
          </a:prstGeom>
        </p:spPr>
      </p:pic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44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94835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40823" y="365125"/>
            <a:ext cx="11513126" cy="1325563"/>
          </a:xfrm>
        </p:spPr>
        <p:txBody>
          <a:bodyPr>
            <a:normAutofit/>
          </a:bodyPr>
          <a:lstStyle/>
          <a:p>
            <a:r>
              <a:rPr lang="cs-CZ" sz="4000" dirty="0"/>
              <a:t>https://</a:t>
            </a:r>
            <a:r>
              <a:rPr lang="cs-CZ" sz="4000" dirty="0" smtClean="0"/>
              <a:t>www.sagit.cz/info/zakon-o-znalcich-komentar</a:t>
            </a:r>
            <a:endParaRPr lang="cs-CZ" sz="4000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5746" y="1825625"/>
            <a:ext cx="6080507" cy="4351338"/>
          </a:xfrm>
          <a:prstGeom prst="rect">
            <a:avLst/>
          </a:prstGeom>
        </p:spPr>
      </p:pic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2942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57447" y="365126"/>
            <a:ext cx="11263746" cy="1089602"/>
          </a:xfrm>
        </p:spPr>
        <p:txBody>
          <a:bodyPr>
            <a:normAutofit fontScale="90000"/>
          </a:bodyPr>
          <a:lstStyle/>
          <a:p>
            <a:r>
              <a:rPr lang="cs-CZ" sz="3600" dirty="0" smtClean="0">
                <a:hlinkClick r:id="rId2"/>
              </a:rPr>
              <a:t/>
            </a:r>
            <a:br>
              <a:rPr lang="cs-CZ" sz="3600" dirty="0" smtClean="0">
                <a:hlinkClick r:id="rId2"/>
              </a:rPr>
            </a:br>
            <a:r>
              <a:rPr lang="cs-CZ" sz="3600" dirty="0" smtClean="0">
                <a:hlinkClick r:id="rId2"/>
              </a:rPr>
              <a:t>https</a:t>
            </a:r>
            <a:r>
              <a:rPr lang="cs-CZ" sz="3600" dirty="0">
                <a:hlinkClick r:id="rId2"/>
              </a:rPr>
              <a:t>://</a:t>
            </a:r>
            <a:r>
              <a:rPr lang="cs-CZ" sz="3600" dirty="0" smtClean="0">
                <a:hlinkClick r:id="rId2"/>
              </a:rPr>
              <a:t>www.sagit.cz/info/zakon-o-znalcich-znaleckych-kancelarich-a-znaleckych-ustavech-prakticky-komentar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57927" y="1825625"/>
            <a:ext cx="6676146" cy="4351338"/>
          </a:xfrm>
          <a:prstGeom prst="rect">
            <a:avLst/>
          </a:prstGeom>
        </p:spPr>
      </p:pic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927549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https://www.sagit.cz/info/znalec-a-znalecky-posudek-v-civilnim-rizeni</a:t>
            </a: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42628" y="1825625"/>
            <a:ext cx="6906744" cy="4351338"/>
          </a:xfrm>
          <a:prstGeom prst="rect">
            <a:avLst/>
          </a:prstGeom>
        </p:spPr>
      </p:pic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988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pPr marL="0" indent="0" algn="ctr">
              <a:buNone/>
            </a:pPr>
            <a:r>
              <a:rPr lang="cs-CZ" dirty="0"/>
              <a:t> </a:t>
            </a:r>
            <a:r>
              <a:rPr lang="cs-CZ" sz="5400" dirty="0"/>
              <a:t>Výkon </a:t>
            </a:r>
            <a:r>
              <a:rPr lang="cs-CZ" sz="5400" dirty="0" smtClean="0"/>
              <a:t>oceňování  </a:t>
            </a:r>
            <a:r>
              <a:rPr lang="cs-CZ" sz="5400" dirty="0"/>
              <a:t>obecně 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26854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https://www.sagit.cz/info/ocenovani-majetku</a:t>
            </a:r>
            <a:endParaRPr lang="cs-CZ" dirty="0"/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91964" y="1628664"/>
            <a:ext cx="9081578" cy="3911132"/>
          </a:xfrm>
          <a:prstGeom prst="rect">
            <a:avLst/>
          </a:prstGeom>
        </p:spPr>
      </p:pic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Kurz oceňování lesa a rostlinstva</a:t>
            </a: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13EC-F6EB-4A1D-8B71-AFF8FF9D67B7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2072252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495</Words>
  <Application>Microsoft Office PowerPoint</Application>
  <PresentationFormat>Širokoúhlá obrazovka</PresentationFormat>
  <Paragraphs>184</Paragraphs>
  <Slides>44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44</vt:i4>
      </vt:variant>
    </vt:vector>
  </HeadingPairs>
  <TitlesOfParts>
    <vt:vector size="48" baseType="lpstr">
      <vt:lpstr>Arial</vt:lpstr>
      <vt:lpstr>Calibri</vt:lpstr>
      <vt:lpstr>Calibri Light</vt:lpstr>
      <vt:lpstr>Motiv Office</vt:lpstr>
      <vt:lpstr>  Kurz oceňování lesa a rostlinstva Literatura, oceňovací předpisy, internetové zdroje. </vt:lpstr>
      <vt:lpstr>Obsah:</vt:lpstr>
      <vt:lpstr>Prezentace aplikace PowerPoint</vt:lpstr>
      <vt:lpstr>https://www.sagit.cz/info/uz-znalci-a-tlumocnici</vt:lpstr>
      <vt:lpstr>https://www.sagit.cz/info/zakon-o-znalcich-komentar</vt:lpstr>
      <vt:lpstr> https://www.sagit.cz/info/zakon-o-znalcich-znaleckych-kancelarich-a-znaleckych-ustavech-prakticky-komentar </vt:lpstr>
      <vt:lpstr>https://www.sagit.cz/info/znalec-a-znalecky-posudek-v-civilnim-rizeni</vt:lpstr>
      <vt:lpstr>Prezentace aplikace PowerPoint</vt:lpstr>
      <vt:lpstr>https://www.sagit.cz/info/ocenovani-majetku</vt:lpstr>
      <vt:lpstr> https://www.cerm.cz/bradac-a-polak-p-klika-p-uredni-ocenovani-majetku-2025 </vt:lpstr>
      <vt:lpstr>https://www.alescenek.cz/vyhledavani/advanced/?search=Dufek</vt:lpstr>
      <vt:lpstr> https://www.cerm.cz/hledat/Brad%C3%A1%C4%8D?page=2 </vt:lpstr>
      <vt:lpstr>https://www.cerm.cz/ocenovani-nemovitosti-podle-predchozich-cenovych-predpisu</vt:lpstr>
      <vt:lpstr>https://www.martinus.cz/793067-teorie-a-praxe-ocenovani-nemovitych-veci/kniha</vt:lpstr>
      <vt:lpstr>Věcná břemena od A do Z - Nakladatelství Sagit, a.s.</vt:lpstr>
      <vt:lpstr> https://obchod.wolterskluwer.cz/cz/ocenovani-sluzebnosti-teorie-a-praxe.p4202.html </vt:lpstr>
      <vt:lpstr>https://obchod.wolterskluwer.cz/cz/zakon-o-vyvlastneni-184-2006-sb-prakticky-komentar-2-prepracovane-a-rozsirene-vydani.p6939.html </vt:lpstr>
      <vt:lpstr> https://eshop.itez.cz/ </vt:lpstr>
      <vt:lpstr>https://www.knihyleges.cz/analyza-realitniho-trhu </vt:lpstr>
      <vt:lpstr> https://www.knihyleges.cz/ocenovani-nemovitosti-moderni-metody-a-pristupy-2-vydani </vt:lpstr>
      <vt:lpstr> https://www.knihyleges.cz/ocenovani-nemovitosti-v-praxi-2-vydani </vt:lpstr>
      <vt:lpstr>https://kfop.vse.cz/veda-a-vyzkum/publikace/publikace-odhad-hodnoty-nemovitosti/ </vt:lpstr>
      <vt:lpstr>https://oeconomica.vse.cz/publikace/ocenovani-nemovitosti-vynosovy-pristup-textova-cast-cviceni/ </vt:lpstr>
      <vt:lpstr>Prezentace aplikace PowerPoint</vt:lpstr>
      <vt:lpstr>  O C E Ň O V Á N Í L E S A  </vt:lpstr>
      <vt:lpstr>https://inobio.ldf.mendelu.cz/</vt:lpstr>
      <vt:lpstr>https://shop.silvarium.cz/urokova-mira-v-lesnictvi--j--matejicek-a-kol/</vt:lpstr>
      <vt:lpstr> https://www.cerm.cz/alexandr-p-forenzni-ekotechnika-les-a-dreviny-978-80-7204-681-2 </vt:lpstr>
      <vt:lpstr> https://antikvariat11.cz/kniha/matejicek-jiri-ocenovani-lesa-1-vseobecny-uvod-do-problematiky-1993 </vt:lpstr>
      <vt:lpstr>Internetové stránky</vt:lpstr>
      <vt:lpstr>https://www.vut.cz/usi</vt:lpstr>
      <vt:lpstr>https://iom.vse.cz/o-institutu/charakteristika-iom/</vt:lpstr>
      <vt:lpstr>https://www.ekf.vsb.cz/ustav-ocenovani-majetku/cs/</vt:lpstr>
      <vt:lpstr>https://www.vstecb.cz/ustav-znalectvi-a-ocenovani/</vt:lpstr>
      <vt:lpstr>https://www.itez.cz/kontakt/</vt:lpstr>
      <vt:lpstr> https://www.uhul.cz/ </vt:lpstr>
      <vt:lpstr>https://nli.gov.cz/</vt:lpstr>
      <vt:lpstr>  https://www.zadrapa.cz/  </vt:lpstr>
      <vt:lpstr>    https://www.lesniznalec.cz/?utm_source=search.seznam.cz&amp;utm_medium=ppd&amp;utm_content=hledani&amp;utm_term=lesn%c3%ad%20znalec&amp;utm_campaign=firmy.cz-632478    </vt:lpstr>
      <vt:lpstr> https://www.znalcilesnictvi.cz/ </vt:lpstr>
      <vt:lpstr>Prezentace aplikace PowerPoint</vt:lpstr>
      <vt:lpstr>https://uldep.ldf.mendelu.cz/</vt:lpstr>
      <vt:lpstr>Prezentace aplikace PowerPoint</vt:lpstr>
      <vt:lpstr> https://uldep.ldf.mendelu.cz/35644-kurz-ocenovani-lesa-a-rostlinstva-2025-2026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Kurz oceňování lesa a rostlinstva</dc:title>
  <dc:creator>admin</dc:creator>
  <cp:lastModifiedBy>admin</cp:lastModifiedBy>
  <cp:revision>37</cp:revision>
  <dcterms:created xsi:type="dcterms:W3CDTF">2025-03-12T19:50:23Z</dcterms:created>
  <dcterms:modified xsi:type="dcterms:W3CDTF">2025-03-18T19:32:40Z</dcterms:modified>
</cp:coreProperties>
</file>