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302" r:id="rId3"/>
    <p:sldId id="303" r:id="rId4"/>
    <p:sldId id="316" r:id="rId5"/>
    <p:sldId id="308" r:id="rId6"/>
    <p:sldId id="334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6" r:id="rId16"/>
    <p:sldId id="327" r:id="rId17"/>
    <p:sldId id="328" r:id="rId18"/>
    <p:sldId id="329" r:id="rId19"/>
    <p:sldId id="330" r:id="rId20"/>
    <p:sldId id="332" r:id="rId21"/>
    <p:sldId id="333" r:id="rId2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2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ED3019-FF8E-4488-9CDB-2CCB2686FAFE}" type="datetimeFigureOut">
              <a:rPr lang="cs-CZ" smtClean="0"/>
              <a:t>12.03.2025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A3761-8AF1-481C-9BD4-125E59F818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2738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49B90F-7544-821C-09D2-12A99D23A6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D77CCCFE-2AFB-4915-D542-C87E9FA3C4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43895C9-D595-AF79-544D-07B1B6406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346D5-1D59-4D29-9F00-DF0E47E7D805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262EA83-9EAA-5830-C023-7A96E3546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7CE465D-5011-AB01-0CC4-105A34D1E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8432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116FD7-4EC8-17BB-19EE-294C75FE3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746B69C-3BDC-63DF-4039-DB11A2FA8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A3AD34D-7CE7-1C4B-534F-C294061DE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7F56A-4EB8-4691-8344-587B99321455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E3684F7-E0EC-0E26-FD23-4ECCAE66A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A38BD95-FC8A-68B6-8AFD-F824D5A1A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6987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9E78C666-6713-CD4E-8FCF-8387CFD042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C43D9113-4C45-3E33-D49F-2A651B2665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BF0D44-1DC6-6BB8-F209-BEF605352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6646-F7D4-43C4-B411-80BE7C572ABC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7816F33-7E80-FB5E-BC41-6CCCAEDF4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C765F76-B76F-8B86-2565-99DE3BB4D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6847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0066DC-363B-5FBA-CD99-189E572CF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449058A-2EF8-11A1-D4E8-37B4840873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5B65117-B6BF-BF01-E9E4-84B44E02C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7247-DAB6-42AE-B3FA-C150351898C1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75699E5-8325-B418-219F-A8C7A7A1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5D32D8E-650D-F902-202F-2462E53AA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6776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1086423-8094-60BE-80EC-E1C0FE00B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DC010F5-1791-18B5-5E6F-C427F3E07A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0714F7-53D1-A5F3-F88F-80B745D08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FA7C-80FD-4FEF-BDD1-FB6534BFB372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119090D-177B-AA4B-D28A-7478B4101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0D78634-5148-7BCD-4B8E-023C4DB97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7861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EB8D016-31F7-83A5-F692-E947EC650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D26D919-9A9E-8DF4-E75A-9AB93CFA74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81D10BF-BC99-E83B-5267-3C14ED50D7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54A6B23-4030-2AEE-8DE4-E223F7FD7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8B15-A422-4E37-8D53-1D28E61B10CE}" type="datetime1">
              <a:rPr lang="cs-CZ" smtClean="0"/>
              <a:t>12.03.2025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40C5847-69D4-DD28-18A8-E28438325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A9C0CC0-0468-EAE7-C360-42E8B12C7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8797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722FE6C-ECEA-8088-0322-ED730A7BD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A9964D2-FE5D-47FA-27BA-27C143CF74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9AE715ED-3113-F372-9E60-F17C7D2A3B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0750943F-C37E-2677-2CE3-72C30A8623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81E007D4-FB81-40B8-44B2-7B70EBDF88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5DA7AEC9-13FF-43FD-DA76-DC47B2815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9B14E-ACED-4D58-8156-EE4525E074F5}" type="datetime1">
              <a:rPr lang="cs-CZ" smtClean="0"/>
              <a:t>12.03.2025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8AC7D700-02F4-B3B3-8428-6CC88007B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97638EB8-29E7-21A3-FEFD-B1F796C64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996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D416763-493D-A3C8-0D92-9533048C6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982E7B67-B555-2D14-0DF9-1F044FAC7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338B5-D9FF-4F28-BBD9-84573E0C04E8}" type="datetime1">
              <a:rPr lang="cs-CZ" smtClean="0"/>
              <a:t>12.03.2025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71FF367-ED85-9A65-4A6C-4D3498C17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667955B-BBBD-CE4A-9618-AF952FA8B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9021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0A0D7C1-5954-A5E5-585E-F5016DA87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EFB2-AD70-4D3B-878A-B7F0FD8BD169}" type="datetime1">
              <a:rPr lang="cs-CZ" smtClean="0"/>
              <a:t>12.03.2025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8304133B-99AF-136E-2E4C-112427BEE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CD3A452-D391-9CCB-AC88-39B076B59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7676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5F2B2CC-B2C2-28CC-8AD0-1814F00CA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08A78A9-2AA5-E001-CE56-565B492B78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25AD5AD1-308E-D56B-0F15-A93A65678D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AE791DD3-C023-4DD2-E2C9-F54A2D311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67D2C-E811-4145-A340-73D54A01957F}" type="datetime1">
              <a:rPr lang="cs-CZ" smtClean="0"/>
              <a:t>12.03.2025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3B7B4D4-07AB-A6F6-3313-73B65A1CE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5217A30-AE67-7911-C283-9B0E72DCE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0160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7ACA648-B5F9-31A8-D46E-7847F3C12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A0E87341-8B9D-EC8A-F9EE-0B97707A9B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674B130-D7B9-7205-E811-91E061F3E0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6E687F2-C98D-038F-28B8-40F3B4E68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E474-FA40-4D71-8B16-48ADABBF68B9}" type="datetime1">
              <a:rPr lang="cs-CZ" smtClean="0"/>
              <a:t>12.03.2025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2FD26959-8F41-9386-2D42-4432DDD3E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8DA72C7-5D8D-8AE3-1787-06F87114D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363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B96EA3E0-167D-4825-B1D4-B0A0542EA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3C00B4E-BDA6-A34E-BF44-BC9976511F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B775881-F26B-EF35-7DE9-05C518FD97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D674C-A5FB-4DC0-90CF-864219235489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40FFC77-CBD8-CCFF-6427-541963982A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EBC5BC2-20BA-B771-8ED2-910E267ADD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6743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zakonyprolidi.cz/cs/1995-289#f1658529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zakonyprolidi.cz/cs/1995-289#f1658532" TargetMode="External"/><Relationship Id="rId2" Type="http://schemas.openxmlformats.org/officeDocument/2006/relationships/hyperlink" Target="https://www.zakonyprolidi.cz/cs/1995-289#f165853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zakonyprolidi.cz/cs/1995-289#f1658533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zakonyprolidi.cz/cs/1995-289#f1658534" TargetMode="External"/><Relationship Id="rId2" Type="http://schemas.openxmlformats.org/officeDocument/2006/relationships/hyperlink" Target="https://www.zakonyprolidi.cz/cs/1995-289#f1658533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zakonyprolidi.cz/cs/1995-289#f165852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5D6A3AC-8576-D5AC-20BA-66578D5DDC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64949"/>
            <a:ext cx="9144000" cy="4324765"/>
          </a:xfrm>
        </p:spPr>
        <p:txBody>
          <a:bodyPr>
            <a:normAutofit fontScale="90000"/>
          </a:bodyPr>
          <a:lstStyle/>
          <a:p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Mendelova univerzita v Brně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Lesnická a dřevařská Fakulta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Ústav lesnické a dřevařské politiky a ekonomiky</a:t>
            </a:r>
            <a:r>
              <a:rPr lang="cs-CZ" sz="180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180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1800" dirty="0" smtClean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1800" dirty="0" smtClean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180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180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1800" dirty="0" smtClean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1800" dirty="0" smtClean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180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180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180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180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altLang="cs-CZ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  <a:t>KURZ OCEŇOVÁNÍ LESA A ROSTLINSTVA</a:t>
            </a:r>
            <a:r>
              <a:rPr kumimoji="0" lang="cs-CZ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  <a:t/>
            </a:r>
            <a:br>
              <a:rPr kumimoji="0" lang="cs-CZ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</a:br>
            <a:r>
              <a:rPr kumimoji="0" lang="cs-CZ" altLang="cs-CZ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  <a:t>Les jako předmět ocenění</a:t>
            </a:r>
            <a:r>
              <a:rPr kumimoji="0" lang="cs-CZ" altLang="cs-CZ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  <a:t> </a:t>
            </a:r>
            <a:r>
              <a:rPr kumimoji="0" lang="cs-CZ" altLang="cs-CZ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  <a:t/>
            </a:r>
            <a:br>
              <a:rPr kumimoji="0" lang="cs-CZ" altLang="cs-CZ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</a:br>
            <a:r>
              <a:rPr kumimoji="0" lang="cs-CZ" altLang="cs-CZ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  <a:t/>
            </a:r>
            <a:br>
              <a:rPr kumimoji="0" lang="cs-CZ" altLang="cs-CZ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</a:br>
            <a:r>
              <a:rPr kumimoji="0" lang="cs-CZ" altLang="cs-CZ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  <a:t/>
            </a:r>
            <a:br>
              <a:rPr kumimoji="0" lang="cs-CZ" altLang="cs-CZ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</a:b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B9077D6-6E7C-7981-0A1E-D32A9D792A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89714"/>
            <a:ext cx="9144000" cy="1062446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cs-CZ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Ing. Vlastimil Vala, CSc.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665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Pozemky určenými k plnění funkcí lesa </a:t>
            </a:r>
            <a:r>
              <a:rPr lang="cs-CZ" b="1" dirty="0" smtClean="0"/>
              <a:t>nejsou: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22400"/>
            <a:ext cx="10723880" cy="4933950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(2)</a:t>
            </a:r>
            <a:r>
              <a:rPr lang="cs-CZ" i="1" dirty="0"/>
              <a:t> Pozemky určenými k plnění funkcí lesa nejsou školky a plantáže lesních dřevin založené na pozemcích, které nejsou určeny k plnění funkcí lesa, pokud orgán státní správy lesů na návrh vlastníka pozemku nerozhodne jinak.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(3)</a:t>
            </a:r>
            <a:r>
              <a:rPr lang="cs-CZ" i="1" dirty="0"/>
              <a:t> V pochybnostech o tom, zda jde o pozemky určené k plnění funkcí lesa, rozhoduje orgán státní správy lesů.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(4)</a:t>
            </a:r>
            <a:r>
              <a:rPr lang="cs-CZ" i="1" dirty="0"/>
              <a:t> Pozemky, které nejsou uvedeny v odstavci 1, může orgán státní správy lesů na návrh vlastníka pozemku nebo s jeho souhlasem prohlásit rozhodnutím za pozemky určené k plnění funkcí lesa. Ustanovení zvláštních předpisů</a:t>
            </a:r>
            <a:r>
              <a:rPr lang="cs-CZ" i="1" dirty="0">
                <a:hlinkClick r:id="rId2"/>
              </a:rPr>
              <a:t>1)</a:t>
            </a:r>
            <a:r>
              <a:rPr lang="cs-CZ" i="1" dirty="0"/>
              <a:t> nejsou tím dotčena.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923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</a:pPr>
            <a:r>
              <a:rPr lang="cs-CZ" dirty="0"/>
              <a:t>Kategorizace </a:t>
            </a:r>
            <a:r>
              <a:rPr lang="cs-CZ" dirty="0" smtClean="0"/>
              <a:t>lesů podle </a:t>
            </a:r>
            <a:r>
              <a:rPr lang="cs-CZ" dirty="0" err="1" smtClean="0"/>
              <a:t>LesZák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4000" dirty="0"/>
              <a:t>Lesy se člení podle převažujících funkcí do tří </a:t>
            </a:r>
            <a:r>
              <a:rPr lang="cs-CZ" sz="4000" dirty="0" smtClean="0"/>
              <a:t>kategorií:</a:t>
            </a:r>
          </a:p>
          <a:p>
            <a:r>
              <a:rPr lang="cs-CZ" sz="4000" dirty="0" smtClean="0"/>
              <a:t>lesy </a:t>
            </a:r>
            <a:r>
              <a:rPr lang="cs-CZ" sz="4000" dirty="0"/>
              <a:t>ochranné</a:t>
            </a:r>
            <a:r>
              <a:rPr lang="cs-CZ" sz="4000" dirty="0" smtClean="0"/>
              <a:t>,</a:t>
            </a:r>
          </a:p>
          <a:p>
            <a:r>
              <a:rPr lang="cs-CZ" sz="4000" dirty="0" smtClean="0"/>
              <a:t>lesy </a:t>
            </a:r>
            <a:r>
              <a:rPr lang="cs-CZ" sz="4000" dirty="0"/>
              <a:t>zvláštního </a:t>
            </a:r>
            <a:r>
              <a:rPr lang="cs-CZ" sz="4000" dirty="0" smtClean="0"/>
              <a:t>určení</a:t>
            </a:r>
          </a:p>
          <a:p>
            <a:r>
              <a:rPr lang="cs-CZ" sz="4000" dirty="0" smtClean="0"/>
              <a:t>lesy </a:t>
            </a:r>
            <a:r>
              <a:rPr lang="cs-CZ" sz="4000" dirty="0"/>
              <a:t>hospodářské.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998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14663" y="500062"/>
            <a:ext cx="10515600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4900" dirty="0"/>
              <a:t>§ 7 Lesy ochranné</a:t>
            </a:r>
            <a:br>
              <a:rPr lang="cs-CZ" sz="4900" dirty="0"/>
            </a:br>
            <a:endParaRPr lang="cs-CZ" sz="49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1)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Do kategorie lesů ochranných se zařazují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lesy na mimořádně nepříznivých stanovištích (sutě, kamenná moře, prudké svahy, strže, nestabilizované náplavy a písky, rašeliniště, odvaly a výsypky apod.),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b)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vysokohorské lesy pod hranicí stromové vegetace chránící níže položené lesy a lesy na exponovaných hřebenech,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c)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lesy v klečovém lesním vegetačním stupni.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(2)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O zařazení lesů do kategorie lesů ochranných a o vyřazení z této kategorie rozhoduje orgán státní správy lesů na návrh vlastníka lesa nebo z vlastního podnětu.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998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</a:pPr>
            <a:r>
              <a:rPr lang="cs-CZ" dirty="0"/>
              <a:t>§ 8 Lesy zvláštního určení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(1)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Lesy zvláštního určení jsou lesy, které nejsou lesy ochrannými a nacházejí se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v pásmech hygienické ochrany vodních zdrojů I. stupně,</a:t>
            </a:r>
            <a:r>
              <a:rPr lang="cs-CZ" i="1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3)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b)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v ochranných pásmech zdrojů přírodních léčivých a stolních minerálních vod,</a:t>
            </a:r>
            <a:r>
              <a:rPr lang="cs-CZ" i="1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4)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c)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na území národních parků a národních přírodních rezervací.</a:t>
            </a:r>
            <a:r>
              <a:rPr lang="cs-CZ" i="1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5)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(2)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Do kategorie lesů zvláštního určení lze dále zařadit lesy, u kterých veřejný zájem na zlepšení a ochraně životního prostředí nebo jiný oprávněný zájem na plnění mimoprodukčních funkcí lesa je nadřazen funkcím produkčním. Jde o </a:t>
            </a:r>
            <a:r>
              <a:rPr lang="cs-CZ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lesy: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555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2000" y="320675"/>
            <a:ext cx="10515600" cy="1325563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</a:pPr>
            <a:r>
              <a:rPr lang="cs-CZ" dirty="0"/>
              <a:t>§ 8 Lesy zvláštního určení dle odst.2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v prvních zónách chráněných krajinných oblastí a lesy v přírodních rezervacích, národních přírodních památkách a přírodních památkách,</a:t>
            </a:r>
            <a:r>
              <a:rPr lang="cs-CZ" i="1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5)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b)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lázeňské,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c)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příměstské a další lesy se zvýšenou rekreační funkcí,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d)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sloužící lesnickému výzkumu a lesnické výuce,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e)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se zvýšenou funkcí </a:t>
            </a:r>
            <a:r>
              <a:rPr lang="cs-CZ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půdoochrannou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vodoochrannou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klimatickou nebo krajinotvornou,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f)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potřebné pro zachování biologické různorodosti,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g)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v uznaných oborách a v samostatných bažantnicích,</a:t>
            </a:r>
            <a:r>
              <a:rPr lang="cs-CZ" i="1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6)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h)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v nichž jiný důležitý veřejný zájem vyžaduje odlišný způsob hospodaření.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637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</a:pPr>
            <a:r>
              <a:rPr lang="cs-CZ" dirty="0"/>
              <a:t>§ 8 Lesy zvláštního určení dle odst.2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3)</a:t>
            </a:r>
            <a:r>
              <a:rPr lang="cs-CZ" i="1" dirty="0"/>
              <a:t> O zařazení lesů do kategorie lesů zvláštního určení podle odstavce 2 a o vyřazení z této kategorie rozhoduje orgán státní správy lesů na návrh vlastníka lesa nebo z vlastního podnětu.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922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4900" dirty="0"/>
              <a:t>§ 9 Lesy hospodářské</a:t>
            </a:r>
            <a:br>
              <a:rPr lang="cs-CZ" sz="4900" dirty="0"/>
            </a:br>
            <a:endParaRPr lang="cs-CZ" sz="49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Lesy hospodářské jsou lesy, které nejsou zařazeny v kategorii lesů ochranných nebo lesů zvláštního určení.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895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199" y="500062"/>
            <a:ext cx="10082463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dirty="0" smtClean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§ 10 Lesy </a:t>
            </a:r>
            <a:r>
              <a:rPr lang="cs-CZ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pod vlivem imisí</a:t>
            </a:r>
            <a:br>
              <a:rPr lang="cs-CZ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</a:br>
            <a:endParaRPr lang="cs-CZ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Lesy 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 vlivem imisí se zařazují do čtyř pásem ohrožení. </a:t>
            </a:r>
            <a:endParaRPr lang="cs-CZ" i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Pásma 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ohrožení stanoví ministerstvo právním předpisem.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1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Les v ZOM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259840"/>
            <a:ext cx="10515600" cy="509651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§ 1) odst. 2) Zákon se nevztahuje na sjednávání cen a neplatí pro oceňování přírodních zdrojů kromě lesů.</a:t>
            </a:r>
          </a:p>
          <a:p>
            <a:pPr marL="0" indent="0">
              <a:buNone/>
            </a:pPr>
            <a:r>
              <a:rPr lang="cs-CZ" dirty="0" smtClean="0"/>
              <a:t>§ 9 </a:t>
            </a:r>
          </a:p>
          <a:p>
            <a:pPr marL="0" indent="0">
              <a:buNone/>
            </a:pPr>
            <a:r>
              <a:rPr lang="cs-CZ" dirty="0" smtClean="0"/>
              <a:t>odst. 1) pro účely ocenění se pozemky člení mimo jiné </a:t>
            </a:r>
          </a:p>
          <a:p>
            <a:pPr marL="0" indent="0">
              <a:buNone/>
            </a:pPr>
            <a:r>
              <a:rPr lang="cs-CZ" dirty="0" smtClean="0"/>
              <a:t>c) lesní pozemky, kterými jsou lesní pozemky evidované v katastru nemovitostí, a zalesněné nelesní pozemky.</a:t>
            </a:r>
          </a:p>
          <a:p>
            <a:pPr marL="0" indent="0" algn="just">
              <a:buNone/>
            </a:pPr>
            <a:r>
              <a:rPr lang="cs-CZ" dirty="0" smtClean="0"/>
              <a:t>odst. 5) pro účely oceňování se pozemek posuzuje podle stavu uvedeného v katastru nemovitostí. Při nesouladu mezi stavem uvedeným v katastru nemovitostí a skutečným stavem se vychází při oceňování ze skutečného stavu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0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Lesy v KN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Věc nemovitá zapsaná v druhu pozemku lesní pozemek se způsobem ochrany pozemek určený k plnění funkcí lesa.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579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Cíle prezentace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381760"/>
            <a:ext cx="10515600" cy="4795203"/>
          </a:xfrm>
        </p:spPr>
        <p:txBody>
          <a:bodyPr/>
          <a:lstStyle/>
          <a:p>
            <a:pPr marL="0" indent="0">
              <a:buNone/>
            </a:pPr>
            <a:r>
              <a:rPr lang="cs-CZ" sz="4000" dirty="0" smtClean="0"/>
              <a:t>Seznámení s lesem jako předmětem ocenění:</a:t>
            </a:r>
          </a:p>
          <a:p>
            <a:r>
              <a:rPr lang="cs-CZ" sz="4000" dirty="0" smtClean="0"/>
              <a:t>Lesem jako věci nemovité,</a:t>
            </a:r>
          </a:p>
          <a:p>
            <a:r>
              <a:rPr lang="cs-CZ" sz="4000" dirty="0"/>
              <a:t>Lesem a  jeho funkcemi podle </a:t>
            </a:r>
            <a:r>
              <a:rPr lang="cs-CZ" sz="4000" dirty="0" smtClean="0"/>
              <a:t>zákona o lesích,</a:t>
            </a:r>
          </a:p>
          <a:p>
            <a:r>
              <a:rPr lang="cs-CZ" sz="4000" dirty="0" smtClean="0"/>
              <a:t>Lesem v zákonu o oceňování majetku,</a:t>
            </a:r>
          </a:p>
          <a:p>
            <a:r>
              <a:rPr lang="cs-CZ" sz="4000" dirty="0"/>
              <a:t>Lesem v katastru nemovitostí</a:t>
            </a:r>
          </a:p>
          <a:p>
            <a:pPr marL="0" indent="0">
              <a:buNone/>
            </a:pPr>
            <a:endParaRPr lang="cs-CZ" sz="4000" dirty="0" smtClean="0"/>
          </a:p>
          <a:p>
            <a:pPr marL="0" indent="0">
              <a:buNone/>
            </a:pPr>
            <a:endParaRPr lang="cs-CZ" sz="4000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516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dirty="0" smtClean="0"/>
              <a:t>Les je lesní pozemek s trvalými porosty lesních dřevin a křovin. Slouží k plnění  produkčních a mimoprodukčních funkcí lesů.</a:t>
            </a:r>
          </a:p>
          <a:p>
            <a:pPr marL="0" indent="0">
              <a:buNone/>
            </a:pPr>
            <a:r>
              <a:rPr lang="cs-CZ" dirty="0" smtClean="0"/>
              <a:t>Lesní pozemek je evidován v KN parcelním číslem  v druhu pozemku lesní pozemek se způsobem využití pozemek určený k plnění funkcí lesa.</a:t>
            </a:r>
          </a:p>
          <a:p>
            <a:pPr marL="0" indent="0">
              <a:buNone/>
            </a:pPr>
            <a:r>
              <a:rPr lang="cs-CZ" dirty="0" smtClean="0"/>
              <a:t>Les je jediný přírodní zdroj, který lze ocenit podle ZOM</a:t>
            </a:r>
            <a:r>
              <a:rPr lang="cs-CZ" dirty="0"/>
              <a:t>. Nutno dodat, podmíněně obnovitelný přírodní zdroj. </a:t>
            </a:r>
          </a:p>
          <a:p>
            <a:pPr marL="0" indent="0">
              <a:buNone/>
            </a:pPr>
            <a:r>
              <a:rPr lang="cs-CZ" dirty="0" smtClean="0"/>
              <a:t>Podle ZOM lze oceňovat pouze les věkových tříd (stupňů). Pro bohatě strukturované lesy ( LHP je zhotoven metodou provozní inventarizace lesů) není možné ZOM přímo aplikovat, postup je nutné modifikovat.</a:t>
            </a:r>
            <a:endParaRPr lang="cs-CZ" dirty="0" smtClean="0"/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z="4000" b="1" dirty="0" smtClean="0"/>
              <a:t>Les = lesní pozemek + lesní porost </a:t>
            </a:r>
            <a:endParaRPr lang="cs-CZ" sz="4000" b="1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727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sz="4800" b="1" dirty="0" smtClean="0"/>
              <a:t>Děkuji za pozornost</a:t>
            </a:r>
            <a:endParaRPr lang="cs-CZ" sz="4800" b="1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624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zkratky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err="1" smtClean="0"/>
              <a:t>LesZák</a:t>
            </a:r>
            <a:r>
              <a:rPr lang="cs-CZ" dirty="0" smtClean="0"/>
              <a:t>-Zákon č. 289/1995 Sb. o lesích,</a:t>
            </a:r>
          </a:p>
          <a:p>
            <a:pPr marL="0" indent="0">
              <a:buNone/>
            </a:pPr>
            <a:r>
              <a:rPr lang="cs-CZ" dirty="0" smtClean="0"/>
              <a:t>KN-Katastr nemovitostí,</a:t>
            </a:r>
          </a:p>
          <a:p>
            <a:pPr marL="0" indent="0">
              <a:buNone/>
            </a:pPr>
            <a:r>
              <a:rPr lang="cs-CZ" dirty="0" smtClean="0"/>
              <a:t>ZOM-Zákon č. 151/1997 Sb. o oceňování majetku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85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Legislativa dle textu,</a:t>
            </a:r>
          </a:p>
          <a:p>
            <a:r>
              <a:rPr lang="cs-CZ" dirty="0"/>
              <a:t>MATĚJÍČEK, </a:t>
            </a:r>
            <a:r>
              <a:rPr lang="cs-CZ" dirty="0" smtClean="0"/>
              <a:t>J. </a:t>
            </a:r>
            <a:r>
              <a:rPr lang="cs-CZ" dirty="0"/>
              <a:t>ZÁDRAPA, </a:t>
            </a:r>
            <a:r>
              <a:rPr lang="cs-CZ" dirty="0" smtClean="0"/>
              <a:t>R. </a:t>
            </a:r>
            <a:r>
              <a:rPr lang="cs-CZ" i="1" dirty="0"/>
              <a:t>Oceňování lesa.</a:t>
            </a:r>
            <a:r>
              <a:rPr lang="cs-CZ" dirty="0"/>
              <a:t> Lesnická a dřevařská fakulta, Mendelova univerzita v Brně, Brno 2016, 161 s., bez ISBN.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047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z="5400" dirty="0" smtClean="0"/>
              <a:t>Les jako předmět ocenění</a:t>
            </a:r>
            <a:endParaRPr lang="cs-CZ" sz="54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644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Pozemek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305098"/>
            <a:ext cx="10515600" cy="487186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b="1" dirty="0" smtClean="0"/>
              <a:t>§ 2 Vymezení pojmů ( Katastrální zákon č. 256/2013 Sb.)</a:t>
            </a:r>
          </a:p>
          <a:p>
            <a:pPr marL="0" indent="0">
              <a:buNone/>
            </a:pPr>
            <a:r>
              <a:rPr lang="cs-CZ" dirty="0" smtClean="0"/>
              <a:t>Pro </a:t>
            </a:r>
            <a:r>
              <a:rPr lang="cs-CZ" dirty="0"/>
              <a:t>účely tohoto zákona se rozumí</a:t>
            </a:r>
          </a:p>
          <a:p>
            <a:pPr marL="0" indent="0">
              <a:buNone/>
            </a:pPr>
            <a:r>
              <a:rPr lang="cs-CZ" b="1" dirty="0"/>
              <a:t>a)</a:t>
            </a:r>
            <a:r>
              <a:rPr lang="cs-CZ" dirty="0"/>
              <a:t> pozemkem část zemského povrchu oddělená od sousedních částí hranicí územní jednotky nebo hranicí katastrálního území, hranicí vlastnickou, hranicí stanovenou regulačním plánem, územním rozhodnutím, společným povolením, kterým se stavba umisťuje a povoluje, veřejnoprávní smlouvou nahrazující územní rozhodnutí, územním souhlasem nebo hranicí danou schválením navrhovaného záměru stavebním úřadem, hranicí jiného práva podle § 19, hranicí rozsahu zástavního práva, hranicí rozsahu práva stavby, hranicí druhů pozemků, popřípadě rozhraním způsobu využití pozemků,</a:t>
            </a:r>
          </a:p>
          <a:p>
            <a:pPr marL="0" indent="0">
              <a:buNone/>
            </a:pPr>
            <a:r>
              <a:rPr lang="cs-CZ" b="1" dirty="0"/>
              <a:t>b)</a:t>
            </a:r>
            <a:r>
              <a:rPr lang="cs-CZ" dirty="0"/>
              <a:t> parcelou pozemek, který je geometricky a polohově určen, zobrazen v katastrální mapě a označen parcelním číslem,</a:t>
            </a:r>
          </a:p>
          <a:p>
            <a:pPr marL="0" indent="0">
              <a:buNone/>
            </a:pPr>
            <a:r>
              <a:rPr lang="cs-CZ" b="1" dirty="0"/>
              <a:t>c)</a:t>
            </a:r>
            <a:r>
              <a:rPr lang="cs-CZ" dirty="0"/>
              <a:t> stavební parcelou pozemek evidovaný v druhu pozemku zastavěná plocha a nádvoří,</a:t>
            </a:r>
          </a:p>
          <a:p>
            <a:pPr marL="0" indent="0">
              <a:buNone/>
            </a:pPr>
            <a:r>
              <a:rPr lang="cs-CZ" b="1" dirty="0"/>
              <a:t>d)</a:t>
            </a:r>
            <a:r>
              <a:rPr lang="cs-CZ" dirty="0"/>
              <a:t> pozemkovou parcelou pozemek, který není stavební parcelou</a:t>
            </a:r>
            <a:r>
              <a:rPr lang="cs-CZ" dirty="0" smtClean="0"/>
              <a:t>,</a:t>
            </a:r>
          </a:p>
          <a:p>
            <a:pPr marL="0" indent="0" algn="ctr">
              <a:buNone/>
            </a:pPr>
            <a:r>
              <a:rPr lang="cs-CZ" sz="3600" b="1" dirty="0" smtClean="0">
                <a:solidFill>
                  <a:srgbClr val="FF0000"/>
                </a:solidFill>
              </a:rPr>
              <a:t>Podrobně:</a:t>
            </a:r>
          </a:p>
          <a:p>
            <a:pPr marL="0" indent="0" algn="ctr">
              <a:buNone/>
            </a:pPr>
            <a:r>
              <a:rPr lang="cs-CZ" sz="3600" b="1" dirty="0" smtClean="0">
                <a:solidFill>
                  <a:srgbClr val="FF0000"/>
                </a:solidFill>
              </a:rPr>
              <a:t> Samostatná výuka – Katastr nemovitostí</a:t>
            </a:r>
            <a:endParaRPr lang="cs-CZ" sz="36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837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968789" cy="1325563"/>
          </a:xfrm>
        </p:spPr>
        <p:txBody>
          <a:bodyPr/>
          <a:lstStyle/>
          <a:p>
            <a:r>
              <a:rPr lang="cs-CZ" dirty="0" smtClean="0"/>
              <a:t>Co rozumíme lesem jako předmětem ocenění?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07000"/>
              </a:lnSpc>
              <a:spcBef>
                <a:spcPts val="0"/>
              </a:spcBef>
              <a:buNone/>
            </a:pPr>
            <a:r>
              <a:rPr 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</a:t>
            </a: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specifická nemovitá </a:t>
            </a:r>
            <a:r>
              <a:rPr 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věc = lesní </a:t>
            </a: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pozemek s lesními porosty, stromy a keři lesních dřevin určené k plnění funkcí lesa (PUPFL</a:t>
            </a:r>
            <a:r>
              <a:rPr 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marL="0" indent="0" algn="just">
              <a:lnSpc>
                <a:spcPct val="107000"/>
              </a:lnSpc>
              <a:spcBef>
                <a:spcPts val="0"/>
              </a:spcBef>
              <a:buNone/>
            </a:pP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lnSpc>
                <a:spcPct val="107000"/>
              </a:lnSpc>
              <a:spcBef>
                <a:spcPts val="0"/>
              </a:spcBef>
              <a:buNone/>
            </a:pPr>
            <a:r>
              <a:rPr lang="cs-CZ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Zákon </a:t>
            </a: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č. 289/1995 Sb., o </a:t>
            </a:r>
            <a:r>
              <a:rPr lang="cs-CZ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lesích</a:t>
            </a:r>
          </a:p>
          <a:p>
            <a:pPr marL="0" indent="0" algn="ctr">
              <a:lnSpc>
                <a:spcPct val="107000"/>
              </a:lnSpc>
              <a:spcBef>
                <a:spcPts val="0"/>
              </a:spcBef>
              <a:buNone/>
            </a:pPr>
            <a:r>
              <a:rPr lang="cs-CZ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změně a doplnění některých </a:t>
            </a:r>
            <a:r>
              <a:rPr lang="cs-CZ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zákonů</a:t>
            </a:r>
          </a:p>
          <a:p>
            <a:pPr marL="0" indent="0" algn="ctr">
              <a:lnSpc>
                <a:spcPct val="107000"/>
              </a:lnSpc>
              <a:spcBef>
                <a:spcPts val="0"/>
              </a:spcBef>
              <a:buNone/>
            </a:pPr>
            <a:r>
              <a:rPr lang="cs-CZ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cs-CZ" sz="32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LesZák</a:t>
            </a: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endParaRPr lang="cs-CZ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043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lnSpc>
                <a:spcPct val="107000"/>
              </a:lnSpc>
              <a:spcAft>
                <a:spcPts val="0"/>
              </a:spcAft>
            </a:pPr>
            <a:r>
              <a:rPr lang="cs-CZ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4900" dirty="0"/>
              <a:t>§ 2 Vymezení pojmů</a:t>
            </a:r>
            <a:br>
              <a:rPr lang="cs-CZ" sz="4900" dirty="0"/>
            </a:br>
            <a:endParaRPr lang="cs-CZ" sz="49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 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účely tohoto zákona se rozumí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lesem lesní porosty s jejich prostředím a pozemky určené k plnění funkcí lesa,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b)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funkcemi lesa přínosy podmíněné existencí lesa, které se člení na produkční a mimoprodukční,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c)</a:t>
            </a:r>
            <a:r>
              <a:rPr lang="cs-CZ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lesními porosty stromy a keře lesních dřevin, které v daných podmínkách plní funkce lesa,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086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7000"/>
              </a:lnSpc>
            </a:pPr>
            <a:r>
              <a:rPr lang="cs-CZ" i="1" dirty="0" smtClean="0"/>
              <a:t/>
            </a:r>
            <a:br>
              <a:rPr lang="cs-CZ" i="1" dirty="0" smtClean="0"/>
            </a:br>
            <a:r>
              <a:rPr lang="cs-CZ" sz="4900" dirty="0"/>
              <a:t>Pozemky určené k plnění funkcí lesa </a:t>
            </a:r>
            <a:r>
              <a:rPr lang="cs-CZ" sz="4900" b="1" dirty="0"/>
              <a:t>jsou</a:t>
            </a:r>
            <a:r>
              <a:rPr lang="cs-CZ" sz="4900" dirty="0"/>
              <a:t>:</a:t>
            </a:r>
            <a:br>
              <a:rPr lang="cs-CZ" sz="4900" dirty="0"/>
            </a:br>
            <a:endParaRPr lang="cs-CZ" sz="49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02080"/>
            <a:ext cx="10515600" cy="495427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i="1" dirty="0"/>
              <a:t>§ </a:t>
            </a:r>
            <a:r>
              <a:rPr lang="cs-CZ" i="1" dirty="0" smtClean="0"/>
              <a:t>3 </a:t>
            </a:r>
          </a:p>
          <a:p>
            <a:pPr marL="0" indent="0">
              <a:buNone/>
            </a:pPr>
            <a:r>
              <a:rPr lang="cs-CZ" dirty="0" smtClean="0"/>
              <a:t>(1</a:t>
            </a:r>
            <a:r>
              <a:rPr lang="cs-CZ" dirty="0"/>
              <a:t>)</a:t>
            </a:r>
            <a:r>
              <a:rPr lang="cs-CZ" i="1" dirty="0"/>
              <a:t> Pozemky určené k plnění funkcí lesa jsou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a)</a:t>
            </a:r>
            <a:r>
              <a:rPr lang="cs-CZ" i="1" dirty="0"/>
              <a:t> pozemky s lesními porosty a plochy, na nichž byly lesní porosty odstraněny za účelem obnovy, lesní průseky a nezpevněné lesní cesty, nejsou-li širší než 4 m, a pozemky, na nichž byly lesní porosty dočasně odstraněny na základě rozhodnutí orgánu státní správy lesů podle § 13 odst. 1 tohoto zákona (dále jen "lesní pozemky"),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b)</a:t>
            </a:r>
            <a:r>
              <a:rPr lang="cs-CZ" i="1" dirty="0"/>
              <a:t> zpevněné lesní cesty, drobné vodní plochy, ostatní plochy, pozemky nad horní hranicí dřevinné vegetace (hole), s výjimkou pozemků zastavěných a jejich příjezdních komunikací, a lesní pastviny a políčka pro zvěř, pokud nejsou součástí zemědělského půdního fondu</a:t>
            </a:r>
            <a:r>
              <a:rPr lang="cs-CZ" i="1" dirty="0">
                <a:hlinkClick r:id="rId2"/>
              </a:rPr>
              <a:t>1)</a:t>
            </a:r>
            <a:r>
              <a:rPr lang="cs-CZ" i="1" dirty="0"/>
              <a:t> a jestliže s lesem souvisejí nebo slouží lesnímu hospodářství (dále jen "jiné pozemky"). U těchto pozemků může orgán státní správy lesů nařídit označení jejich příslušnosti k pozemkům určeným k plnění funkcí lesa.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97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566</Words>
  <Application>Microsoft Office PowerPoint</Application>
  <PresentationFormat>Širokoúhlá obrazovka</PresentationFormat>
  <Paragraphs>144</Paragraphs>
  <Slides>21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Motiv Office</vt:lpstr>
      <vt:lpstr>       Mendelova univerzita v Brně  Lesnická a dřevařská Fakulta Ústav lesnické a dřevařské politiky a ekonomiky      KURZ OCEŇOVÁNÍ LESA A ROSTLINSTVA Les jako předmět ocenění    </vt:lpstr>
      <vt:lpstr>Cíle prezentace</vt:lpstr>
      <vt:lpstr>Použité zkratky </vt:lpstr>
      <vt:lpstr>Použité zdroje:</vt:lpstr>
      <vt:lpstr>Prezentace aplikace PowerPoint</vt:lpstr>
      <vt:lpstr>Pozemek</vt:lpstr>
      <vt:lpstr>Co rozumíme lesem jako předmětem ocenění?</vt:lpstr>
      <vt:lpstr> § 2 Vymezení pojmů </vt:lpstr>
      <vt:lpstr> Pozemky určené k plnění funkcí lesa jsou: </vt:lpstr>
      <vt:lpstr>Pozemky určenými k plnění funkcí lesa nejsou:</vt:lpstr>
      <vt:lpstr>Kategorizace lesů podle LesZák</vt:lpstr>
      <vt:lpstr> § 7 Lesy ochranné </vt:lpstr>
      <vt:lpstr>§ 8 Lesy zvláštního určení</vt:lpstr>
      <vt:lpstr>§ 8 Lesy zvláštního určení dle odst.2</vt:lpstr>
      <vt:lpstr>§ 8 Lesy zvláštního určení dle odst.2</vt:lpstr>
      <vt:lpstr> § 9 Lesy hospodářské </vt:lpstr>
      <vt:lpstr> § 10 Lesy pod vlivem imisí </vt:lpstr>
      <vt:lpstr>Les v ZOM</vt:lpstr>
      <vt:lpstr>Lesy v KN</vt:lpstr>
      <vt:lpstr>Závěr</vt:lpstr>
      <vt:lpstr>Prezentace aplikace PowerPoint</vt:lpstr>
    </vt:vector>
  </TitlesOfParts>
  <Company>Státní pozemkový úřad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Mendelova univerzita v Brně  Lesnická a dřevařská Fakulta Ústav lesnické a dřevařské politiky a ekonomiky   KURZ OCEŇOVÁNÍ LESA A ROSTLINSTVA Základní východiska při oceňování majetku a služeb, hodnota a cena, typologie cen, cenové právo v ČR,  tři způsoby oceňování.</dc:title>
  <dc:creator>Vala Vlastimil Ing. CSc.</dc:creator>
  <cp:lastModifiedBy>admin</cp:lastModifiedBy>
  <cp:revision>47</cp:revision>
  <dcterms:created xsi:type="dcterms:W3CDTF">2023-03-17T19:29:58Z</dcterms:created>
  <dcterms:modified xsi:type="dcterms:W3CDTF">2025-03-12T18:45:53Z</dcterms:modified>
</cp:coreProperties>
</file>