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D3019-FF8E-4488-9CDB-2CCB2686FAFE}" type="datetimeFigureOut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A3761-8AF1-481C-9BD4-125E59F818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73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49B90F-7544-821C-09D2-12A99D23A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77CCCFE-2AFB-4915-D542-C87E9FA3C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43895C9-D595-AF79-544D-07B1B640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B4A6-570C-4B9B-9BA7-EECC3AD3E8FB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262EA83-9EAA-5830-C023-7A96E354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7CE465D-5011-AB01-0CC4-105A34D1E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843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116FD7-4EC8-17BB-19EE-294C75FE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746B69C-3BDC-63DF-4039-DB11A2FA8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A3AD34D-7CE7-1C4B-534F-C294061DE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3330B-BF03-4EA5-8BD8-D63E20CFE268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E3684F7-E0EC-0E26-FD23-4ECCAE66A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A38BD95-FC8A-68B6-8AFD-F824D5A1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698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E78C666-6713-CD4E-8FCF-8387CFD04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43D9113-4C45-3E33-D49F-2A651B2665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BF0D44-1DC6-6BB8-F209-BEF605352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A91D-E257-4473-A0C1-786185C13140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7816F33-7E80-FB5E-BC41-6CCCAEDF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C765F76-B76F-8B86-2565-99DE3BB4D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684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0066DC-363B-5FBA-CD99-189E572CF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49058A-2EF8-11A1-D4E8-37B484087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5B65117-B6BF-BF01-E9E4-84B44E02C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699E-3A18-43A3-AB73-8693FFAA3B86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75699E5-8325-B418-219F-A8C7A7A1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D32D8E-650D-F902-202F-2462E53AA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677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086423-8094-60BE-80EC-E1C0FE00B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DC010F5-1791-18B5-5E6F-C427F3E07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0714F7-53D1-A5F3-F88F-80B745D0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2C21F-734C-48EE-84E0-9A4BF62A4B38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19090D-177B-AA4B-D28A-7478B4101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D78634-5148-7BCD-4B8E-023C4DB97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786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B8D016-31F7-83A5-F692-E947EC650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26D919-9A9E-8DF4-E75A-9AB93CFA74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1D10BF-BC99-E83B-5267-3C14ED50D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54A6B23-4030-2AEE-8DE4-E223F7FD7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FE03-C2FC-43EB-86D4-FC73880519DA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40C5847-69D4-DD28-18A8-E28438325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A9C0CC0-0468-EAE7-C360-42E8B12C7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79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22FE6C-ECEA-8088-0322-ED730A7BD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A9964D2-FE5D-47FA-27BA-27C143CF7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AE715ED-3113-F372-9E60-F17C7D2A3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750943F-C37E-2677-2CE3-72C30A8623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81E007D4-FB81-40B8-44B2-7B70EBDF88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DA7AEC9-13FF-43FD-DA76-DC47B281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DA61B-4EC6-40A9-BC95-556E931143D1}" type="datetime1">
              <a:rPr lang="cs-CZ" smtClean="0"/>
              <a:t>12.03.2025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AC7D700-02F4-B3B3-8428-6CC88007B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7638EB8-29E7-21A3-FEFD-B1F796C64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996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16763-493D-A3C8-0D92-9533048C6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82E7B67-B555-2D14-0DF9-1F044FAC7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25D1-A66C-4C7C-A5D5-C18323A20A0D}" type="datetime1">
              <a:rPr lang="cs-CZ" smtClean="0"/>
              <a:t>12.03.2025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71FF367-ED85-9A65-4A6C-4D3498C17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667955B-BBBD-CE4A-9618-AF952FA8B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02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0A0D7C1-5954-A5E5-585E-F5016DA87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198A-CED8-4344-89CB-34FCE64C9C3B}" type="datetime1">
              <a:rPr lang="cs-CZ" smtClean="0"/>
              <a:t>12.03.2025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304133B-99AF-136E-2E4C-112427BEE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D3A452-D391-9CCB-AC88-39B076B5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67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F2B2CC-B2C2-28CC-8AD0-1814F00CA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08A78A9-2AA5-E001-CE56-565B492B7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5AD5AD1-308E-D56B-0F15-A93A65678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E791DD3-C023-4DD2-E2C9-F54A2D311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ED06-3314-4922-B509-60E3F66A921B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3B7B4D4-07AB-A6F6-3313-73B65A1C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5217A30-AE67-7911-C283-9B0E72DCE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16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ACA648-B5F9-31A8-D46E-7847F3C12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E87341-8B9D-EC8A-F9EE-0B97707A9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674B130-D7B9-7205-E811-91E061F3E0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6E687F2-C98D-038F-28B8-40F3B4E6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56EC-4F30-4882-A432-701EA2AEB268}" type="datetime1">
              <a:rPr lang="cs-CZ" smtClean="0"/>
              <a:t>12.03.2025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FD26959-8F41-9386-2D42-4432DDD3E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8DA72C7-5D8D-8AE3-1787-06F87114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6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96EA3E0-167D-4825-B1D4-B0A0542EA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3C00B4E-BDA6-A34E-BF44-BC9976511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B775881-F26B-EF35-7DE9-05C518FD9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808B2-4DF1-4839-9CB2-C62584FCC1BA}" type="datetime1">
              <a:rPr lang="cs-CZ" smtClean="0"/>
              <a:t>12.03.2025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40FFC77-CBD8-CCFF-6427-541963982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EBC5BC2-20BA-B771-8ED2-910E267AD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559BE-5633-4A6B-9D41-80061BC8BD9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674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tez.cz/l/co-ma-zmenit-novela-zakona-o-ocenovani-majetk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D6A3AC-8576-D5AC-20BA-66578D5DDC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64949"/>
            <a:ext cx="9144000" cy="4324765"/>
          </a:xfrm>
        </p:spPr>
        <p:txBody>
          <a:bodyPr>
            <a:normAutofit fontScale="90000"/>
          </a:bodyPr>
          <a:lstStyle/>
          <a:p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Mendelova univerzita v Brně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Lesnická a dřevařská Fakulta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Ústav lesnické a dřevařské politiky a ekonomiky</a:t>
            </a: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 smtClean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800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cs-CZ" altLang="cs-CZ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KURZ OCEŇOVÁNÍ LESA A ROSTLINSTVA</a:t>
            </a:r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lang="cs-CZ" altLang="cs-CZ" sz="2400" dirty="0" smtClean="0">
                <a:solidFill>
                  <a:srgbClr val="000000"/>
                </a:solidFill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Jaké změny se chystají v novele zákona o oceňování majetku</a:t>
            </a:r>
            <a:r>
              <a:rPr kumimoji="0" lang="cs-CZ" altLang="cs-CZ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> </a:t>
            </a:r>
            <a:r>
              <a:rPr kumimoji="0" lang="cs-CZ" altLang="cs-CZ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  <a:t/>
            </a:r>
            <a:b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Calibri Light" panose="020F0302020204030204" pitchFamily="34" charset="0"/>
              </a:rPr>
            </a:b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B9077D6-6E7C-7981-0A1E-D32A9D792A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89714"/>
            <a:ext cx="9144000" cy="1062446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Ing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Vlastimil Vala, CSc.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657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10</a:t>
            </a:fld>
            <a:endParaRPr lang="cs-CZ"/>
          </a:p>
        </p:txBody>
      </p:sp>
      <p:pic>
        <p:nvPicPr>
          <p:cNvPr id="2050" name="Picture 2" descr="https://4cfbd1a97a.clvaw-cdnwnd.com/ae45782ef40407ad640d93f12ebaec26/200000406-72ba072ba2/sch%C3%A9ma%20-%20po%20novele%202.png?ph=4cfbd1a97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125" y="1834054"/>
            <a:ext cx="8411749" cy="433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291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5. Obvyklá cena a obvyklá hodnota už nebudou totéž.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Dnes činí laické i odborné veřejnosti problémy rozlišovat mezi obvyklou cenou ve smyslu § 2 odst. 2 zákona o oceňování majetku a obvyklou cenou podle jiných předpisů (zejména § 492 občanského zákoníku). Tento rozdíl se nově zvýrazní odlišným názvem: zákon o oceňování bude pracovat pouze s obvyklou hodnotou, takže bude jasné, že termín obvyklá cena použitý např. ve zmíněném občanském zákoníku má jiný význam.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1773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6. Omezení platnosti cenových map stavebních pozemků.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Obce dnes mohou vydat obecně závaznou vyhláškou cenovou mapu, která se použije pro určení zjištěné ceny stavebních pozemků v obci. A to bez ohledu na to, jak je vyhláška stará (tj. lze teoreticky zjištěnou cenu pozemku v červenci 2024 stanovit na základě cenové mapy vydané v roce 2020). To by nemělo být v budoucnu možné, protože cenová mapa má být použitelná k ocenění pouze po dobu 12 měsíců. Ministerstvo tak navrhuje návrat k úpravě v předchozí oceňovací vyhlášce (účinné do konce roku 2013).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4987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7. Nová pravidla pro oceňování lesů o velikosti více než 50 hektarů.</a:t>
            </a:r>
            <a:r>
              <a:rPr lang="cs-CZ" dirty="0"/>
              <a:t> 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 Pro tyto lesy musí být podle lesního zákona (č. 289/1995 Sb.) zpracován lesní hospodářský plán. Ministerstvo financí této skutečnosti chce využít a navrhuje, aby se tyto lesy oceňovaly výnosovým přístupem na základě určení čistého výnosu z lesa a jeho kapitalizace. Tato změna je v důvodové zprávě vysvětlena následovně: "začleňuje se dosud chybějící metoda určení hodnoty lesa jako celku, která je v lesnicky vyspělých evropských zemích standardní součástí instrumentária metod v rámci oceňování lesa. Jedná se o výnosovou oceňovací metodu, která se používá pro větší a velké lesní majetky jako objekty ocenění." Naopak menší lesy se mají oceňovat stejně jako dnes.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5928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Velké </a:t>
            </a:r>
            <a:r>
              <a:rPr lang="cs-CZ" b="1" dirty="0"/>
              <a:t>změny plánované pro 2025: odloženy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Na začátku léta 2024 se zdálo, že do nového roku vstoupíme s vylepšeným zákonem o znalcích a novou terminologií v zákoně o oceňování majetku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/>
              <a:t>Bylo ukončeno připomínkové řízení novely zákonů v souvislosti s novým zákonem o účetnictví. Chystaly se další pravidelné změny v oceňovacích předpisech.</a:t>
            </a:r>
          </a:p>
          <a:p>
            <a:pPr marL="0" indent="0">
              <a:buNone/>
            </a:pPr>
            <a:r>
              <a:rPr lang="cs-CZ" dirty="0"/>
              <a:t>Na konci roku </a:t>
            </a:r>
            <a:r>
              <a:rPr lang="cs-CZ" dirty="0" smtClean="0"/>
              <a:t>2024 byla </a:t>
            </a:r>
            <a:r>
              <a:rPr lang="cs-CZ" dirty="0"/>
              <a:t>novela znaleckého zákona teprve na druhé čtení a novým zákonem o účetnictví se poslanci ještě nestihli zabývat vůbec.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567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Znalci </a:t>
            </a:r>
            <a:r>
              <a:rPr lang="cs-CZ" dirty="0"/>
              <a:t>a oceňovatelé </a:t>
            </a:r>
            <a:r>
              <a:rPr lang="cs-CZ" dirty="0" smtClean="0"/>
              <a:t>se prozatím ( dočasně) nemusí </a:t>
            </a:r>
            <a:r>
              <a:rPr lang="cs-CZ" dirty="0"/>
              <a:t>připravovat na </a:t>
            </a:r>
            <a:r>
              <a:rPr lang="cs-CZ" dirty="0" smtClean="0"/>
              <a:t>žádné </a:t>
            </a:r>
            <a:r>
              <a:rPr lang="cs-CZ" dirty="0"/>
              <a:t>významné změny. 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Další změny je nutné ale bedlivě sledovat.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8980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Současně </a:t>
            </a:r>
            <a:r>
              <a:rPr lang="cs-CZ" dirty="0"/>
              <a:t>s novým zákonem o účetnictví </a:t>
            </a:r>
            <a:r>
              <a:rPr lang="cs-CZ" dirty="0" smtClean="0"/>
              <a:t>se Ministerstvo </a:t>
            </a:r>
            <a:r>
              <a:rPr lang="cs-CZ" dirty="0"/>
              <a:t>financí se rozhodlo </a:t>
            </a:r>
            <a:r>
              <a:rPr lang="cs-CZ" dirty="0" smtClean="0"/>
              <a:t>změnit </a:t>
            </a:r>
            <a:r>
              <a:rPr lang="cs-CZ" dirty="0"/>
              <a:t>také zákon č. 151/ 1997 Sb., o oceňování majetku. 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Návrh má </a:t>
            </a:r>
            <a:r>
              <a:rPr lang="cs-CZ" dirty="0"/>
              <a:t>změnit nejen terminologii oceňování, nýbrž také nově nastavit vztahy mezi zákonem o oceňování a dalšími předpisy a stanovit </a:t>
            </a:r>
            <a:r>
              <a:rPr lang="cs-CZ" dirty="0" smtClean="0"/>
              <a:t>další </a:t>
            </a:r>
            <a:r>
              <a:rPr lang="cs-CZ" dirty="0"/>
              <a:t>pravidla pro oceňování lesů. 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Zákon měl </a:t>
            </a:r>
            <a:r>
              <a:rPr lang="cs-CZ" b="1" dirty="0"/>
              <a:t>nabýt účinnosti 1. ledna </a:t>
            </a:r>
            <a:r>
              <a:rPr lang="cs-CZ" b="1" dirty="0" smtClean="0"/>
              <a:t>2025, k tomu však nedošlo</a:t>
            </a:r>
            <a:r>
              <a:rPr lang="cs-CZ" b="1" dirty="0" smtClean="0"/>
              <a:t>.</a:t>
            </a:r>
            <a:endParaRPr lang="cs-CZ" b="1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82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Použitý zdroj informace: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>
                <a:hlinkClick r:id="rId2"/>
              </a:rPr>
              <a:t>https://www.itez.cz/l/co-ma-zmenit-novela-zakona-o-ocenovani-majetku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934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1. Přejmenování zákona.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 důsledku širšího vymezení předmětu ocenění (věci, služby a dluhy), na které se zákon č. 151/1997 Sb. má vztahovat, má mít v budoucnu také kratší název: </a:t>
            </a: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ZÁKON O OCEŇOVÁNÍ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763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2. Doplnění obecných ustanovení.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Do první hlavy mají být doplněna ustanovení §§ 1a až 1c, která stanovují všeobecně použitelné zásady oceňování, </a:t>
            </a:r>
            <a:r>
              <a:rPr lang="cs-CZ" dirty="0" smtClean="0"/>
              <a:t>definují:</a:t>
            </a:r>
          </a:p>
          <a:p>
            <a:pPr marL="0" indent="0">
              <a:buNone/>
            </a:pPr>
            <a:r>
              <a:rPr lang="cs-CZ" b="1" dirty="0" smtClean="0"/>
              <a:t>tři</a:t>
            </a:r>
            <a:r>
              <a:rPr lang="cs-CZ" dirty="0" smtClean="0"/>
              <a:t> </a:t>
            </a:r>
            <a:r>
              <a:rPr lang="cs-CZ" dirty="0"/>
              <a:t>staronové </a:t>
            </a:r>
            <a:r>
              <a:rPr lang="cs-CZ" dirty="0" smtClean="0"/>
              <a:t>:</a:t>
            </a:r>
            <a:r>
              <a:rPr lang="cs-CZ" b="1" dirty="0"/>
              <a:t>druhy hodnot</a:t>
            </a:r>
            <a:r>
              <a:rPr lang="cs-CZ" dirty="0" smtClean="0"/>
              <a:t> </a:t>
            </a:r>
          </a:p>
          <a:p>
            <a:pPr marL="0" indent="0">
              <a:buNone/>
            </a:pPr>
            <a:r>
              <a:rPr lang="cs-CZ" dirty="0" smtClean="0"/>
              <a:t>Tržní</a:t>
            </a:r>
          </a:p>
          <a:p>
            <a:pPr marL="0" indent="0">
              <a:buNone/>
            </a:pPr>
            <a:r>
              <a:rPr lang="cs-CZ" dirty="0" smtClean="0"/>
              <a:t>Obecnou</a:t>
            </a:r>
          </a:p>
          <a:p>
            <a:pPr marL="0" indent="0">
              <a:buNone/>
            </a:pPr>
            <a:r>
              <a:rPr lang="cs-CZ" dirty="0" smtClean="0"/>
              <a:t>Zjištěnou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a 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charakterizují </a:t>
            </a:r>
            <a:r>
              <a:rPr lang="cs-CZ" b="1" dirty="0"/>
              <a:t>tři</a:t>
            </a:r>
            <a:r>
              <a:rPr lang="cs-CZ" dirty="0"/>
              <a:t> předepsané oceňovací </a:t>
            </a:r>
            <a:r>
              <a:rPr lang="cs-CZ" b="1" dirty="0" smtClean="0"/>
              <a:t>přístupy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dirty="0" smtClean="0"/>
              <a:t>Porovnávací</a:t>
            </a:r>
          </a:p>
          <a:p>
            <a:pPr marL="0" indent="0">
              <a:buNone/>
            </a:pPr>
            <a:r>
              <a:rPr lang="cs-CZ" dirty="0" smtClean="0"/>
              <a:t>Výnosový</a:t>
            </a:r>
          </a:p>
          <a:p>
            <a:pPr marL="0" indent="0">
              <a:buNone/>
            </a:pPr>
            <a:r>
              <a:rPr lang="cs-CZ" dirty="0" smtClean="0"/>
              <a:t>Nákladový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2122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3. Změna terminologie.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Na první pohled největší změnou bude nahrazení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pojmu </a:t>
            </a:r>
            <a:r>
              <a:rPr lang="cs-CZ" dirty="0"/>
              <a:t>"cena" pojmem "hodnota" </a:t>
            </a:r>
            <a:r>
              <a:rPr lang="cs-CZ" dirty="0" smtClean="0"/>
              <a:t>v</a:t>
            </a:r>
            <a:r>
              <a:rPr lang="cs-CZ" dirty="0"/>
              <a:t> případě dosavadní obvyklé ceny (dnešní § 2 odst. 2 zákona) a zjištěné ceny (dnešní § 2 odst. 7 zákona). Obsah pojmů a způsob určování těchto hodnot se ovšem ve srovnání s dneškem nezmění.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Kvůli </a:t>
            </a:r>
            <a:r>
              <a:rPr lang="cs-CZ" dirty="0"/>
              <a:t>této terminologické revoluci je nutné změnit také více než desítku právních předpisů, které na zákon o oceňování majetku nyní odkazují (např. zákon o vyvlastnění či zákon o Státním pozemkovém úřadu).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664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4. Nový systém využití zákona o oceňování majetku jinými předpisy.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Zákon č. 151/1997 Sb. je dnes speciálním veřejnoprávním předpisem, který se použije pouze tehdy, kdy na něj jiný zákon výslovně odkáže, nebo se tak dohodnou účastníci právního jednání. Způsoby odkazování na zákon o oceňování přehledně znázorňuje schéma, které je v důvodové zprávě k zákonu na str. 252.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099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odkazování na zákon o oceňování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8</a:t>
            </a:fld>
            <a:endParaRPr lang="cs-CZ"/>
          </a:p>
        </p:txBody>
      </p:sp>
      <p:pic>
        <p:nvPicPr>
          <p:cNvPr id="1026" name="Picture 2" descr="https://4cfbd1a97a.clvaw-cdnwnd.com/ae45782ef40407ad640d93f12ebaec26/200000404-8b3de8b3e0/sou%C4%8Dasn%C3%A9%20sch%C3%A9ma%202.png?ph=4cfbd1a97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980" y="1825625"/>
            <a:ext cx="696404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30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Právní předpisy, které dnes využívají druhy cen v zákoně o oceňování majetku, jej budou využívat i v roce 2025. Při přípravě nových zákonů či novelizací bude však nutné pamatovat, že odkaz na zákon o oceňování bude nově znamenat příkaz použít tržní hodnotu (dnes zjištěnou cenu) a že použití termínu obvyklá hodnota bude znamenat, že se jedná o obvyklou hodnotu definovanou právě zákonem o oceňování (obvyklá cena může být dnes chápana i jinak). Takto se má v roce 2025 stát např. v případě předpisů upravující nakládání s majetkem územně samosprávných celků (zákony o obcích, krajích a hlavním městě Praze). Navržený systém znázorňuje schéma na str. 254 důvodové zprávy.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Kurz oceńování lesa a rostlinstva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59BE-5633-4A6B-9D41-80061BC8BD9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526931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644</Words>
  <Application>Microsoft Office PowerPoint</Application>
  <PresentationFormat>Širokoúhlá obrazovka</PresentationFormat>
  <Paragraphs>72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Motiv Office</vt:lpstr>
      <vt:lpstr>       Mendelova univerzita v Brně  Lesnická a dřevařská Fakulta Ústav lesnické a dřevařské politiky a ekonomiky      KURZ OCEŇOVÁNÍ LESA A ROSTLINSTVA Jaké změny se chystají v novele zákona o oceňování majetku    </vt:lpstr>
      <vt:lpstr>Úvod</vt:lpstr>
      <vt:lpstr>Použitý zdroj informace:</vt:lpstr>
      <vt:lpstr>1. Přejmenování zákona.</vt:lpstr>
      <vt:lpstr>2. Doplnění obecných ustanovení.</vt:lpstr>
      <vt:lpstr>3. Změna terminologie.</vt:lpstr>
      <vt:lpstr>4. Nový systém využití zákona o oceňování majetku jinými předpisy.</vt:lpstr>
      <vt:lpstr>Způsoby odkazování na zákon o oceňování</vt:lpstr>
      <vt:lpstr>Prezentace aplikace PowerPoint</vt:lpstr>
      <vt:lpstr>Prezentace aplikace PowerPoint</vt:lpstr>
      <vt:lpstr>5. Obvyklá cena a obvyklá hodnota už nebudou totéž.</vt:lpstr>
      <vt:lpstr>6. Omezení platnosti cenových map stavebních pozemků.</vt:lpstr>
      <vt:lpstr>7. Nová pravidla pro oceňování lesů o velikosti více než 50 hektarů. </vt:lpstr>
      <vt:lpstr> Velké změny plánované pro 2025: odloženy </vt:lpstr>
      <vt:lpstr>Závěr</vt:lpstr>
    </vt:vector>
  </TitlesOfParts>
  <Company>Státní pozemkový úřad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Mendelova univerzita v Brně  Lesnická a dřevařská Fakulta Ústav lesnické a dřevařské politiky a ekonomiky   KURZ OCEŇOVÁNÍ LESA A ROSTLINSTVA Základní východiska při oceňování majetku a služeb, hodnota a cena, typologie cen, cenové právo v ČR,  tři způsoby oceňování.</dc:title>
  <dc:creator>Vala Vlastimil Ing. CSc.</dc:creator>
  <cp:lastModifiedBy>admin</cp:lastModifiedBy>
  <cp:revision>45</cp:revision>
  <dcterms:created xsi:type="dcterms:W3CDTF">2023-03-17T19:29:58Z</dcterms:created>
  <dcterms:modified xsi:type="dcterms:W3CDTF">2025-03-12T19:13:10Z</dcterms:modified>
</cp:coreProperties>
</file>