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57" r:id="rId5"/>
    <p:sldId id="260" r:id="rId6"/>
    <p:sldId id="271" r:id="rId7"/>
    <p:sldId id="261" r:id="rId8"/>
    <p:sldId id="262" r:id="rId9"/>
    <p:sldId id="263" r:id="rId10"/>
    <p:sldId id="264" r:id="rId11"/>
    <p:sldId id="265" r:id="rId12"/>
    <p:sldId id="272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6D5EB-2CE4-4CB2-BDE8-16F5CC012E85}" type="datetimeFigureOut">
              <a:rPr lang="cs-CZ" smtClean="0"/>
              <a:t>12.03.2025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65409-0CAE-44E7-B4F6-EDD0E7CAAA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5063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A63605-CBA0-E164-D55A-14F23957E1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BF344A2-B8B9-879D-C11E-94D84F7D09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21446B9-2D16-D7A8-7E76-75747A8F1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9B2-0C0E-4A2C-891A-55BBBE9C7A72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DFD749C-E67F-0C81-4ACA-A164524B9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2629E1B-7A9D-1CB6-025D-311AB654D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7588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7810C0-CC94-2B33-DE77-F6986BE4A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166E049-91D1-E1EC-3CC8-64F7506323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F7E1AD0-0FD5-C4F6-1968-260B4207B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BB69-84DD-44D5-B1B7-458814C46E8B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A8AA82-7E25-B4F7-2081-BF0120C6A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3D066DD-A499-34E1-7171-D8063C9A9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114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6AE1EB0-E532-BEDC-09E6-E606A2E8CB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FEA5F556-41EF-1803-C0BF-AE6A350BC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1A51863-4994-944D-D448-55D02A79E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C39C-DDBE-452B-B77F-DA9E124DBF24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59F1741-5B8B-14F7-3A5D-18FA6EF91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2903A76-2C91-52A9-083B-9FDEF3221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607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D4F415-8951-10F3-0A10-C5AB11C8C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63D554-C48F-DDDE-F55B-6A9B43BB4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C8CA987-19C1-188B-2536-42ACC949F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F4EF-8582-497C-80CC-DDE747C6EE37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4F35729-D52A-7544-6ED4-3536A23FA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4C34360-E704-0C56-AC89-61AB0CB0A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40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9FA592-D903-545D-8DB5-A5C4CC0C6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984DE83-B953-D2DB-2527-29117B6E2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AEA661B-6CF8-FEF8-DC4B-550449A58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82F3-6167-4691-93FF-21A74F74BDCB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7BF93A2-FBC2-B2B0-C01F-70E60555E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8014566-C258-8928-2CA9-B9CE73AC3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797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E2A1AA-4983-D8C2-A570-E6ED7D0A5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78F8F57-F64A-E6D0-2540-2B0FF4EE10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550041A-AF9E-AE5A-6A72-50FAC6CE8C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5ECA844-863D-4748-50AF-F9CC193FA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1481-3D4E-48CC-839C-E31C11D1646B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742FBDA-9619-4674-9D1E-0BB03621B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C1D6344-640D-1529-7648-3B9BC3C76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6199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BEDE3E-FBCC-D48F-1127-00EBD7BE2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349A86D-7968-8A11-7ECD-F2D517CB4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67D913F-9685-4F76-1C1A-0B6E3F94C2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81462B6-58C1-959C-27E1-53913F1BB6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A8622A6-E9C2-3D14-3257-FCD5723524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086C2E21-E7B9-DE35-7D03-9DCCBD307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8E278-B0F6-47C9-8832-88599F821B5C}" type="datetime1">
              <a:rPr lang="cs-CZ" smtClean="0"/>
              <a:t>12.03.2025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16D3C6AB-57AA-89B9-164D-E2441D5A8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1A85F16-5063-29F5-E1DE-3356F5F7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2116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A071C5-DD07-4359-2BA6-46055405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2700545-A094-B52E-6758-4E777C4F6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6AF2-A897-42CE-B811-DA7A8914AC6D}" type="datetime1">
              <a:rPr lang="cs-CZ" smtClean="0"/>
              <a:t>12.03.2025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7F04568-4AFA-1EDA-F1FC-B0A9FCC49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E3A7DDD-7C7A-7DA0-F52D-1CE7C8F49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0070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1FB94D76-EF9D-2AB7-4414-987A0183A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D235-F197-4823-B952-B19019F2480E}" type="datetime1">
              <a:rPr lang="cs-CZ" smtClean="0"/>
              <a:t>12.03.2025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4665AF61-02A4-3B5F-8DDF-A3EA403DD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2E12577-7900-1415-4AB9-6620A3DBF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249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728B00-3A6B-20AC-BC2E-27AF5C404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7F3F8E-7BA6-6221-F6F8-78BA1AB1B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3EB467F-6977-F33D-D2AF-17AF96FE5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087CA1F-B081-F8AD-70C1-2AF3185AD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D4F1-D5B1-4648-A11B-C3AE17F839A6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5AA5992-54BD-485D-A2BB-D455FDCCE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3E55BE1-E8F8-6447-6522-5681CCA80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314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121DAC-9720-88F6-CDBD-83B6BFBDB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DF7D265-3D48-D5C2-D34B-1B1CC8706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A81E57F-B499-3C1C-F31D-7CDC57025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93F6D53-BBB3-5E19-933A-A14DA6107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4DAE-BF92-43C1-A391-80C267A4210A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A525DA8-3D2E-9D95-2AD2-AE9F3DC2A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DF23856-D0A4-1B19-0977-9E91F160E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511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5EF85B26-2EC0-BF7C-FE85-7CD8353DF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149B094-6358-0BF5-457D-786B1C359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BDA0F5B-D342-7EE7-3ABE-245DE055DC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5F3E2-4560-4864-99B9-3A11A0697EDA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16EDCCE-5968-5ABE-EA76-C09C482B6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Kurz oceňování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E87B2D2-9C89-8C70-ED2E-48FB4BBDC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B475C-DAF0-40DF-9208-D00D6860AA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4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BC35A90C-CF80-5824-0CCA-4B6AF3FCB5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51514"/>
            <a:ext cx="9144000" cy="1796142"/>
          </a:xfrm>
        </p:spPr>
        <p:txBody>
          <a:bodyPr/>
          <a:lstStyle/>
          <a:p>
            <a:endParaRPr lang="cs-CZ" dirty="0"/>
          </a:p>
          <a:p>
            <a:r>
              <a:rPr lang="cs-CZ" dirty="0" smtClean="0"/>
              <a:t>Ing</a:t>
            </a:r>
            <a:r>
              <a:rPr lang="cs-CZ" dirty="0"/>
              <a:t>. Vlastimil Vala, CSc.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A3083D0-6F69-2AB0-841A-0FE66F936FD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1795816" y="823449"/>
            <a:ext cx="8600368" cy="298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0" lang="cs-CZ" altLang="cs-CZ" sz="4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4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Mendelova univerzita v Brně </a:t>
            </a:r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Lesnická a dřevařská Fakulta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Ústav lesnické a dřevařské politiky a ekonomiky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altLang="cs-CZ" sz="1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1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kumimoji="0" lang="cs-CZ" altLang="cs-CZ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Calibri Light" panose="020F0302020204030204" pitchFamily="34" charset="0"/>
              </a:rPr>
              <a:t>KURZ OCEŇOVÁNÍ LESA A ROSTLINSTVA</a:t>
            </a:r>
            <a:br>
              <a:rPr kumimoji="0" lang="cs-CZ" altLang="cs-CZ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lang="cs-CZ" sz="18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Účel a zaměření </a:t>
            </a:r>
            <a:r>
              <a:rPr lang="cs-CZ" sz="1800" b="1" kern="0" dirty="0" smtClean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kurzu</a:t>
            </a:r>
            <a:r>
              <a:rPr lang="cs-CZ" sz="18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cs-CZ" altLang="cs-CZ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545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Poznámka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Pojem úřední oceňování podle Zákona č. 151/1997 Sb., </a:t>
            </a:r>
            <a:r>
              <a:rPr lang="cs-CZ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o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oceňování majetku a Vyhlášky č. 441/2013 Sb. v současnosti již nevystihuje zcela realitu, když obsahuje též ustanovení týkající se určování obvyklé </a:t>
            </a:r>
            <a:r>
              <a:rPr lang="cs-CZ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ceny a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tržní hodnoty, tento oceňovací předpis vymezuje též rámec pro druhou zásadní skupinu ocenění, tzv. tržní ocenění.</a:t>
            </a:r>
          </a:p>
          <a:p>
            <a:pPr marL="0" indent="0">
              <a:buNone/>
            </a:pPr>
            <a:endParaRPr lang="cs-CZ" sz="3200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681986C-3024-E153-EC60-CE9E5B972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988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úřední </a:t>
            </a:r>
            <a:r>
              <a:rPr lang="cs-CZ" dirty="0" smtClean="0"/>
              <a:t>postupy oceňování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Dalším úředním postupem </a:t>
            </a:r>
            <a:r>
              <a:rPr lang="cs-CZ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například:</a:t>
            </a: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ýpočet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poplatku za odnětí lesních pozemků dle § 17 zákona 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č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289/1995 sb., o lesích (lesní zákon). </a:t>
            </a:r>
          </a:p>
          <a:p>
            <a:pPr marL="0" indent="0">
              <a:buNone/>
            </a:pPr>
            <a:endParaRPr lang="cs-CZ" sz="3200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B7C5EC0-A272-5122-7FF5-0DE064776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8769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3CF57E-717A-3D55-D996-463561826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úřední </a:t>
            </a:r>
            <a:r>
              <a:rPr lang="cs-CZ" dirty="0" smtClean="0"/>
              <a:t>postupy oceňování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C77F123-52B9-B5AB-DAB7-ACBB9F5D8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yhláška č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55/1999 Sb., o způsobu výpočtu výše újmy nebo škody způsobené na lesích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Jde o právní předpis stanovený Ministerstvem zemědělství v dohodě s Ministerstvem financí podle 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21 </a:t>
            </a:r>
            <a:r>
              <a:rPr lang="cs-CZ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odst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4 zákona o lesích č. 289/1995 Sb. </a:t>
            </a:r>
            <a:endParaRPr lang="cs-CZ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3200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6228B46-A0EE-42A3-6332-271E5C885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613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úřední </a:t>
            </a:r>
            <a:r>
              <a:rPr lang="cs-CZ" dirty="0" smtClean="0"/>
              <a:t>postupy oceňování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Vyhláška č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335/2006, kterou se stanoví podmínky a způsob poskytování finanční náhrady za újmu vzniklou omezením lesního hospodaření, vzor náležitosti uplatnění nároku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Jde o právní předpis, který stanoví Ministerstvo životního prostředí a Ministerstva zemědělství podle § 58 odst. 6 zákona č. 114/1992 Sb., o ochraně přírody a krajiny ve znění zákona č. 218/2004 Sb.</a:t>
            </a: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3200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D25D300-0399-A76C-885C-CC946741B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3512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úřední </a:t>
            </a:r>
            <a:r>
              <a:rPr lang="cs-CZ" dirty="0" smtClean="0"/>
              <a:t>postupy oceňování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Nelze ani </a:t>
            </a:r>
            <a:r>
              <a:rPr lang="cs-CZ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opomenout: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Metodiku oceňování dřevin dle AOPK z důvodů újem za kácení 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poškození dřevin v </a:t>
            </a:r>
            <a:r>
              <a:rPr lang="cs-CZ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mimolesním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prostředí,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Metodiku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oceňování okrasných rostlin na trvalém stanovišti, od Výzkumného ústavu Silva </a:t>
            </a:r>
            <a:r>
              <a:rPr lang="cs-CZ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Taroucy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 krajinu a okrasné zahradnictví.  </a:t>
            </a:r>
          </a:p>
          <a:p>
            <a:pPr marL="0" indent="0">
              <a:buNone/>
            </a:pPr>
            <a:endParaRPr lang="cs-CZ" sz="3200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3137B9B-A40A-F8EF-2D42-1D433E2D6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1615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4900" dirty="0"/>
              <a:t>Tržní oceňování lesa a rostlinstva  </a:t>
            </a:r>
            <a:br>
              <a:rPr lang="cs-CZ" sz="4900" dirty="0"/>
            </a:br>
            <a:endParaRPr lang="cs-CZ" sz="49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Tržní oceňování lesa a rostlinstva  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Výsledkem tržního oceňování je „Obvyklá cena“, která je definovaná v § 2 odst. 2 Zákona č. 151/1997 Sb. případně „tržní hodnota“ ve smyslu § 2 odst. 3.</a:t>
            </a:r>
            <a:r>
              <a:rPr lang="cs-CZ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Postup určení tržní hodnoty nebo obvyklé ceny spočívá v hledání intervalu ve kterém se hledaná tržní hodnota nebo obvyklá cena nachází na základě vhodně zvolených metod. Zdrojem dat pro tržní ocenění jsou data získaná na základě analýzy trhu.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044ACA0-7786-9025-0982-F71D40ED5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2520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11127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4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4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4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praktickém oceňovaní lesa a rostlinstva je nutné </a:t>
            </a:r>
            <a:r>
              <a:rPr lang="cs-CZ" sz="4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zpravidla řešit </a:t>
            </a:r>
            <a:r>
              <a:rPr lang="cs-CZ" sz="4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tyto otázky:</a:t>
            </a:r>
            <a:r>
              <a:rPr lang="cs-CZ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6252"/>
            <a:ext cx="10515600" cy="4841965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7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 se oceňuje? </a:t>
            </a:r>
            <a:r>
              <a:rPr lang="cs-CZ" sz="7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Jaký konkrétní lesní majetek nebo jeho část, službu budeme oceňovat, jaký je předmět ocenění?</a:t>
            </a:r>
            <a:endParaRPr lang="cs-CZ" sz="7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7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Proč se oceňuje? </a:t>
            </a:r>
            <a:r>
              <a:rPr lang="cs-CZ" sz="7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 jakému konkrétnímu účelu je ocenění požadováno, k jakému právnímu úkonu bude ocenění využito? </a:t>
            </a:r>
            <a:endParaRPr lang="cs-CZ" sz="7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7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 se oceňuje? </a:t>
            </a:r>
            <a:r>
              <a:rPr lang="cs-CZ" sz="7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Jakou hodnotou, cenou, metodou, způsobem, oceňovacím předpisem majetek a službu ocenit s ohledem na konkrétní účel ocenění, konkrétní právní úkon?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70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Kdo </a:t>
            </a:r>
            <a:r>
              <a:rPr lang="cs-CZ" sz="70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 ocení ? Kdo to </a:t>
            </a:r>
            <a:r>
              <a:rPr lang="cs-CZ" sz="70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umí oceňovat</a:t>
            </a:r>
            <a:r>
              <a:rPr lang="cs-CZ" sz="70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 Kdo má čas to ocenit ? </a:t>
            </a:r>
            <a:r>
              <a:rPr lang="cs-CZ" sz="7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7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Je nutno , aby </a:t>
            </a:r>
            <a:r>
              <a:rPr lang="cs-CZ" sz="7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oceňovatel byl </a:t>
            </a:r>
            <a:r>
              <a:rPr lang="cs-CZ" sz="7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kompetentní znalec nebo odhadce.</a:t>
            </a:r>
            <a:endParaRPr lang="cs-CZ" sz="70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530C86B-51FF-3333-933C-6439888F6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4301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Závěr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0789"/>
            <a:ext cx="10515600" cy="476617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3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Umět oceňovat bude absolvent </a:t>
            </a:r>
            <a:r>
              <a:rPr lang="cs-CZ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cs-CZ" sz="3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urzu oceňování lesa a rostlinstva, </a:t>
            </a:r>
            <a:endParaRPr lang="cs-CZ" sz="32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3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cs-CZ" sz="3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terý bude </a:t>
            </a:r>
            <a:r>
              <a:rPr lang="cs-CZ" sz="3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připraven pro vykonání obecné a zvláštní zkoušky pro výkon znalecké </a:t>
            </a:r>
            <a:r>
              <a:rPr lang="cs-CZ" sz="3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činnosti: </a:t>
            </a:r>
            <a:endParaRPr lang="cs-CZ" sz="32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3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 oboru ekonomika, odvětví oceňování </a:t>
            </a:r>
            <a:r>
              <a:rPr lang="cs-CZ" sz="3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lesa, rostlinstva a nerostů, s možností volby specializace.  </a:t>
            </a: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Lze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očekávat, že znalců bude málo.</a:t>
            </a: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buNone/>
            </a:pPr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4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Příležitost dalšího uplatnění.</a:t>
            </a:r>
            <a:endParaRPr lang="cs-CZ" sz="4000" b="1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cs-CZ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CCEF3D1-48C2-81DD-03C0-3B9A5E8EB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0815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>
              <a:lnSpc>
                <a:spcPct val="107000"/>
              </a:lnSpc>
              <a:spcBef>
                <a:spcPts val="1200"/>
              </a:spcBef>
            </a:pPr>
            <a:r>
              <a:rPr lang="cs-CZ" b="1" kern="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kern="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44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Účel a zaměření </a:t>
            </a:r>
            <a:br>
              <a:rPr lang="cs-CZ" sz="44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44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Kurzu oceňování lesa a rostlinstva</a:t>
            </a:r>
            <a:br>
              <a:rPr lang="cs-CZ" sz="44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Cílem kurzu je příprava absolventů pro řádný výkon znalecké činnosti (soudního znalectví) </a:t>
            </a:r>
            <a:r>
              <a:rPr lang="cs-CZ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v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OBORU EKONOMIKA</a:t>
            </a:r>
            <a:r>
              <a:rPr lang="cs-CZ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ODVĚTVÍ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OCEŇOVÁNÍ </a:t>
            </a:r>
            <a:r>
              <a:rPr lang="cs-CZ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LESA, ROSTLINSTVA A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NEROSTŮ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jako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pro úspěšné složení obecné a zvláštní </a:t>
            </a:r>
            <a:r>
              <a:rPr lang="cs-CZ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části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vstupní zkoušky znalce. 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34EA98D-67CC-E428-8D4C-096B32A18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2312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5945"/>
          </a:xfrm>
        </p:spPr>
        <p:txBody>
          <a:bodyPr>
            <a:normAutofit/>
          </a:bodyPr>
          <a:lstStyle/>
          <a:p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Obor: Ekonomika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342"/>
            <a:ext cx="10515600" cy="510462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Odvětví</a:t>
            </a:r>
            <a:r>
              <a:rPr lang="cs-CZ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Oceňování lesa, rostlinstva a nerostů</a:t>
            </a:r>
            <a:endParaRPr lang="cs-CZ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cs-CZ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</a:t>
            </a:r>
            <a:r>
              <a:rPr lang="cs-CZ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rámci tohoto odvětví jsou </a:t>
            </a:r>
            <a:r>
              <a:rPr lang="cs-CZ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tyto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SPECIALIZACE</a:t>
            </a:r>
            <a:r>
              <a:rPr 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Bef>
                <a:spcPts val="0"/>
              </a:spcBef>
            </a:pPr>
            <a:r>
              <a:rPr lang="cs-CZ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Určování hodnoty chmelnic a vinic</a:t>
            </a:r>
          </a:p>
          <a:p>
            <a:pPr algn="just">
              <a:spcBef>
                <a:spcPts val="0"/>
              </a:spcBef>
            </a:pPr>
            <a:r>
              <a:rPr lang="cs-CZ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Určování hodnoty lesních pozemků</a:t>
            </a:r>
          </a:p>
          <a:p>
            <a:pPr algn="just">
              <a:spcBef>
                <a:spcPts val="0"/>
              </a:spcBef>
            </a:pPr>
            <a:r>
              <a:rPr lang="cs-CZ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Určování hodnoty rostlin</a:t>
            </a:r>
          </a:p>
          <a:p>
            <a:pPr algn="just">
              <a:spcBef>
                <a:spcPts val="0"/>
              </a:spcBef>
            </a:pPr>
            <a:r>
              <a:rPr lang="cs-CZ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Určování hodnoty nerostů </a:t>
            </a:r>
            <a:endParaRPr lang="cs-CZ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cs-CZ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 </a:t>
            </a: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výuce je zahrnut komplexní přehled o uznávaných </a:t>
            </a:r>
            <a:r>
              <a:rPr lang="cs-CZ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postupech a </a:t>
            </a: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standardech při řádném určování různých hodnot a cen lesa </a:t>
            </a:r>
            <a:r>
              <a:rPr lang="cs-CZ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cs-CZ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rostlinstva. Výuka je prioritně zaměřena na určování hodnot lesních pozemků, lesních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porostů, na škody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újmy způsobené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lese, náhrady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 omezení lesnického hospodaření apod.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Vedle toho je do výuky zahrnuto určování hodnoty zemědělských pozemků, vodních ploch a jiných pozemků. V rámci určování hodnoty rostlin je vedle hodnoty lesních porostů ve výuce přiměřeně zahrnuto také určování hodnoty ovocných dřevin, rychle rostoucí dřeviny, vinné a chmelové révy a okrasných rostlin.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Určování hodnoty nerostů není součásti výuky.  </a:t>
            </a:r>
            <a:endParaRPr lang="cs-CZ" sz="2000" b="1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CF7053E-8209-F873-AC6C-DBCACBEDA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5990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Součástí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kurzu je také: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1417"/>
            <a:ext cx="10515600" cy="4635546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Oblast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lesního práva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dalších právních norem souvisejících s oceňováním. </a:t>
            </a:r>
            <a:endParaRPr lang="cs-CZ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rávní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úprava znalecké činnost dle zákona č. 254/2019 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Sb. </a:t>
            </a:r>
            <a:r>
              <a:rPr lang="cs-CZ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znalcích, znaleckých kancelářích a znaleckých ústavech </a:t>
            </a:r>
            <a:r>
              <a:rPr lang="cs-CZ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jeho prováděcích vyhlášek, včetně problematiky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postavení znalců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podle procesních předpisů, tedy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podle občanského soudního řádu, trestního řádu správního řádu a soudního řádu správního.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714C0ED-C211-C6EC-F835-456A9E8BA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012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se bude </a:t>
            </a:r>
            <a:r>
              <a:rPr lang="cs-CZ" dirty="0" smtClean="0"/>
              <a:t>v rámci kurzu zpracovávat: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086"/>
            <a:ext cx="10515600" cy="456587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cvičné oceňovací práce </a:t>
            </a: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 cvičné znalecké posudky)</a:t>
            </a:r>
            <a:endParaRPr lang="cs-CZ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závěrečný Zkušební znalecký posudek,</a:t>
            </a:r>
            <a:endParaRPr lang="cs-CZ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který je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 závěrečné zkoušce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obhajován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před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zkušební komisí.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3D91FE6-AF97-812E-66F9-D3C29842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013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9A12B9B-2423-4005-D5C8-F5D0B933A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Kurz je vhodný i pro stávající </a:t>
            </a:r>
            <a:r>
              <a:rPr lang="cs-CZ" dirty="0" smtClean="0"/>
              <a:t>znalce jako: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C6D8AB2-A6C9-4BEF-FACB-AA16B7C03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cs-CZ" sz="32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Inovace znalostí: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Výkon znalecké činnosti a oceňování majetku doznal zejména od roku 2021 značných změn ( revolučních), které je nutné správně aplikovat. </a:t>
            </a:r>
            <a:r>
              <a:rPr lang="cs-CZ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Jde </a:t>
            </a:r>
            <a:r>
              <a:rPr lang="cs-CZ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především o náležitosti znaleckých posudků ( struktura) </a:t>
            </a:r>
            <a:r>
              <a:rPr lang="cs-CZ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postupy </a:t>
            </a:r>
            <a:r>
              <a:rPr lang="cs-CZ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určení obvyklé ceny a nově </a:t>
            </a:r>
            <a:r>
              <a:rPr lang="cs-CZ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postupy určení tržní </a:t>
            </a:r>
            <a:r>
              <a:rPr lang="cs-CZ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hodnoty</a:t>
            </a:r>
            <a:r>
              <a:rPr lang="cs-CZ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cs-CZ" sz="32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cs-CZ" sz="3200" b="1" dirty="0"/>
              <a:t>Podpora </a:t>
            </a:r>
            <a:r>
              <a:rPr lang="cs-CZ" sz="3200" b="1" dirty="0" smtClean="0"/>
              <a:t>složení </a:t>
            </a:r>
            <a:r>
              <a:rPr lang="cs-CZ" sz="3200" b="1" dirty="0"/>
              <a:t>obecné části </a:t>
            </a:r>
            <a:r>
              <a:rPr lang="cs-CZ" sz="3200" b="1" dirty="0" smtClean="0"/>
              <a:t>zkoušky: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cs-CZ" sz="3200" dirty="0" smtClean="0"/>
              <a:t>Dle </a:t>
            </a:r>
            <a:r>
              <a:rPr lang="cs-CZ" sz="3200" dirty="0"/>
              <a:t>návrhu novely </a:t>
            </a:r>
            <a:r>
              <a:rPr lang="cs-CZ" sz="3200" dirty="0" smtClean="0"/>
              <a:t>zákona o znalcích </a:t>
            </a:r>
            <a:r>
              <a:rPr lang="cs-CZ" sz="3200" dirty="0"/>
              <a:t>již není </a:t>
            </a:r>
            <a:r>
              <a:rPr lang="cs-CZ" sz="3200" dirty="0" smtClean="0"/>
              <a:t>nutné. ????</a:t>
            </a:r>
            <a:r>
              <a:rPr lang="cs-CZ" sz="36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cs-CZ" sz="3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3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4451C51-03B9-8DCF-958C-71BBC8ACA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9271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Znalec, znalecká kancelář, znalecký ústav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5290"/>
            <a:ext cx="10515600" cy="48410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Oceňování lesa a rostlinstva lze v ČR vykonávat ve smyslu současné právní úpravy</a:t>
            </a:r>
          </a:p>
          <a:p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jako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znalec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(fyzická osoba) s příslušným oprávněním,</a:t>
            </a:r>
          </a:p>
          <a:p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případně jako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znalec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(fyzická osoba) s příslušným oprávněním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 rámci znalecké kanceláře,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případně jako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znalec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(fyzická osoba) s příslušným oprávněním v rámci znaleckého ústavu, </a:t>
            </a: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 rámci znaleckého ústavu </a:t>
            </a: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přitom lze být i osobou zapojenou do vědeckovýzkumné činnosti v příslušném oboru, odvětví případně specializaci. </a:t>
            </a:r>
            <a:endParaRPr lang="cs-CZ" sz="3200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F2E68B9-FC46-5B65-7A91-51DDAACD9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6108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Odhadce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Oceňování lesa a rostlinstva lze v ČR vykonávat také jako certifikovaný odhadce pro oceňování nemovitých věcí na základě živnostenské oprávnění.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76B38EB-DAFB-108F-D418-4B29B2E7A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4597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52EE23-E07A-F7E1-784E-F0AE45BD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se zpravidla </a:t>
            </a:r>
            <a:r>
              <a:rPr lang="cs-CZ" dirty="0" smtClean="0"/>
              <a:t>řeší při oceňování lesa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3607B4-44E9-CC0C-7FAA-10116D324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0457"/>
            <a:ext cx="10515600" cy="469650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Úřední oceňování lesa a rostlinstva 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4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Výsledkem tzv. úředního ocenění lesa a rostlinstva je cena určená podle oceňovacího předpisu.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4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Typickým způsobem tzv. úředního ocenění je ocenění podle Zákona č. 151/1997 Sb., o oceňování majetku a Vyhlášky č. 441/2013 Sb., k provedení zákona o oceňování majetku v aktuálním znění.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4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Výsledek bývá nazýván cena zjištěná (§ 2 odst. 3 Zákona č. 151/1997 Sb.)  Postup určení „zjištěné ceny“ je dán závazným algoritmem oceňovacího předpisu, včetně závazných jednotkových cen lesních pozemků a lesních a nelesních porostů.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3A0F58A-B16D-CD86-3C17-597C25CF4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475C-DAF0-40DF-9208-D00D6860AA60}" type="slidenum">
              <a:rPr lang="cs-CZ" smtClean="0"/>
              <a:t>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oceňování lesa a rostlinstva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89670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812</Words>
  <Application>Microsoft Office PowerPoint</Application>
  <PresentationFormat>Širokoúhlá obrazovka</PresentationFormat>
  <Paragraphs>112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Motiv Office</vt:lpstr>
      <vt:lpstr> Mendelova univerzita v Brně  Lesnická a dřevařská Fakulta Ústav lesnické a dřevařské politiky a ekonomiky  KURZ OCEŇOVÁNÍ LESA A ROSTLINSTVA Účel a zaměření kurzu </vt:lpstr>
      <vt:lpstr> Účel a zaměření  Kurzu oceňování lesa a rostlinstva </vt:lpstr>
      <vt:lpstr>Obor: Ekonomika</vt:lpstr>
      <vt:lpstr>Součástí kurzu je také:</vt:lpstr>
      <vt:lpstr>Co se bude v rámci kurzu zpracovávat:</vt:lpstr>
      <vt:lpstr>Kurz je vhodný i pro stávající znalce jako:</vt:lpstr>
      <vt:lpstr>Znalec, znalecká kancelář, znalecký ústav</vt:lpstr>
      <vt:lpstr>Odhadce</vt:lpstr>
      <vt:lpstr>Co se zpravidla řeší při oceňování lesa</vt:lpstr>
      <vt:lpstr>Poznámka</vt:lpstr>
      <vt:lpstr>Další úřední postupy oceňování</vt:lpstr>
      <vt:lpstr>Další úřední postupy oceňování</vt:lpstr>
      <vt:lpstr>Další úřední postupy oceňování</vt:lpstr>
      <vt:lpstr>Další úřední postupy oceňování</vt:lpstr>
      <vt:lpstr> Tržní oceňování lesa a rostlinstva   </vt:lpstr>
      <vt:lpstr> Při praktickém oceňovaní lesa a rostlinstva je nutné zpravidla řešit tyto otázky: </vt:lpstr>
      <vt:lpstr>Závěr</vt:lpstr>
    </vt:vector>
  </TitlesOfParts>
  <Company>Státní pozemkový úřad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Mendelova univerzita v Brně  Lesnická a dřevařská Fakulta Ústav lesnické a dřevařské politiky a ekonomiky  KURZ OCEŇOVÁNÍ LESA A ROSTLINSTVA</dc:title>
  <dc:creator>Vala Vlastimil Ing. CSc.</dc:creator>
  <cp:lastModifiedBy>admin</cp:lastModifiedBy>
  <cp:revision>30</cp:revision>
  <dcterms:created xsi:type="dcterms:W3CDTF">2023-03-16T19:33:42Z</dcterms:created>
  <dcterms:modified xsi:type="dcterms:W3CDTF">2025-03-12T13:10:11Z</dcterms:modified>
</cp:coreProperties>
</file>