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6" r:id="rId16"/>
    <p:sldId id="270" r:id="rId17"/>
    <p:sldId id="271" r:id="rId18"/>
    <p:sldId id="272" r:id="rId19"/>
    <p:sldId id="274" r:id="rId20"/>
    <p:sldId id="275" r:id="rId21"/>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2" autoAdjust="0"/>
    <p:restoredTop sz="94660"/>
  </p:normalViewPr>
  <p:slideViewPr>
    <p:cSldViewPr snapToGrid="0">
      <p:cViewPr varScale="1">
        <p:scale>
          <a:sx n="115" d="100"/>
          <a:sy n="115" d="100"/>
        </p:scale>
        <p:origin x="42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ED3019-FF8E-4488-9CDB-2CCB2686FAFE}" type="datetimeFigureOut">
              <a:rPr lang="cs-CZ" smtClean="0"/>
              <a:t>25.02.2025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6A3761-8AF1-481C-9BD4-125E59F8187D}" type="slidenum">
              <a:rPr lang="cs-CZ" smtClean="0"/>
              <a:t>‹#›</a:t>
            </a:fld>
            <a:endParaRPr lang="cs-CZ"/>
          </a:p>
        </p:txBody>
      </p:sp>
    </p:spTree>
    <p:extLst>
      <p:ext uri="{BB962C8B-B14F-4D97-AF65-F5344CB8AC3E}">
        <p14:creationId xmlns:p14="http://schemas.microsoft.com/office/powerpoint/2010/main" val="4072738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549B90F-7544-821C-09D2-12A99D23A653}"/>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D77CCCFE-2AFB-4915-D542-C87E9FA3C4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C43895C9-D595-AF79-544D-07B1B64067F0}"/>
              </a:ext>
            </a:extLst>
          </p:cNvPr>
          <p:cNvSpPr>
            <a:spLocks noGrp="1"/>
          </p:cNvSpPr>
          <p:nvPr>
            <p:ph type="dt" sz="half" idx="10"/>
          </p:nvPr>
        </p:nvSpPr>
        <p:spPr/>
        <p:txBody>
          <a:bodyPr/>
          <a:lstStyle/>
          <a:p>
            <a:fld id="{CC8B3F50-FCCB-467D-90B9-60DCB11CC260}" type="datetime1">
              <a:rPr lang="cs-CZ" smtClean="0"/>
              <a:t>25.02.2025</a:t>
            </a:fld>
            <a:endParaRPr lang="cs-CZ"/>
          </a:p>
        </p:txBody>
      </p:sp>
      <p:sp>
        <p:nvSpPr>
          <p:cNvPr id="5" name="Zástupný symbol pro zápatí 4">
            <a:extLst>
              <a:ext uri="{FF2B5EF4-FFF2-40B4-BE49-F238E27FC236}">
                <a16:creationId xmlns:a16="http://schemas.microsoft.com/office/drawing/2014/main" id="{0262EA83-9EAA-5830-C023-7A96E3546B04}"/>
              </a:ext>
            </a:extLst>
          </p:cNvPr>
          <p:cNvSpPr>
            <a:spLocks noGrp="1"/>
          </p:cNvSpPr>
          <p:nvPr>
            <p:ph type="ftr" sz="quarter" idx="11"/>
          </p:nvPr>
        </p:nvSpPr>
        <p:spPr/>
        <p:txBody>
          <a:bodyPr/>
          <a:lstStyle/>
          <a:p>
            <a:r>
              <a:rPr lang="cs-CZ" smtClean="0"/>
              <a:t>Kurz oceňování a rostlinstva</a:t>
            </a:r>
            <a:endParaRPr lang="cs-CZ"/>
          </a:p>
        </p:txBody>
      </p:sp>
      <p:sp>
        <p:nvSpPr>
          <p:cNvPr id="6" name="Zástupný symbol pro číslo snímku 5">
            <a:extLst>
              <a:ext uri="{FF2B5EF4-FFF2-40B4-BE49-F238E27FC236}">
                <a16:creationId xmlns:a16="http://schemas.microsoft.com/office/drawing/2014/main" id="{77CE465D-5011-AB01-0CC4-105A34D1EC02}"/>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048432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B116FD7-4EC8-17BB-19EE-294C75FE3301}"/>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B746B69C-3BDC-63DF-4039-DB11A2FA82AE}"/>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4A3AD34D-7CE7-1C4B-534F-C294061DEB71}"/>
              </a:ext>
            </a:extLst>
          </p:cNvPr>
          <p:cNvSpPr>
            <a:spLocks noGrp="1"/>
          </p:cNvSpPr>
          <p:nvPr>
            <p:ph type="dt" sz="half" idx="10"/>
          </p:nvPr>
        </p:nvSpPr>
        <p:spPr/>
        <p:txBody>
          <a:bodyPr/>
          <a:lstStyle/>
          <a:p>
            <a:fld id="{FB87CCF1-7E10-4A4E-87D1-F06B5563647F}" type="datetime1">
              <a:rPr lang="cs-CZ" smtClean="0"/>
              <a:t>25.02.2025</a:t>
            </a:fld>
            <a:endParaRPr lang="cs-CZ"/>
          </a:p>
        </p:txBody>
      </p:sp>
      <p:sp>
        <p:nvSpPr>
          <p:cNvPr id="5" name="Zástupný symbol pro zápatí 4">
            <a:extLst>
              <a:ext uri="{FF2B5EF4-FFF2-40B4-BE49-F238E27FC236}">
                <a16:creationId xmlns:a16="http://schemas.microsoft.com/office/drawing/2014/main" id="{3E3684F7-E0EC-0E26-FD23-4ECCAE66ACCA}"/>
              </a:ext>
            </a:extLst>
          </p:cNvPr>
          <p:cNvSpPr>
            <a:spLocks noGrp="1"/>
          </p:cNvSpPr>
          <p:nvPr>
            <p:ph type="ftr" sz="quarter" idx="11"/>
          </p:nvPr>
        </p:nvSpPr>
        <p:spPr/>
        <p:txBody>
          <a:bodyPr/>
          <a:lstStyle/>
          <a:p>
            <a:r>
              <a:rPr lang="cs-CZ" smtClean="0"/>
              <a:t>Kurz oceňování a rostlinstva</a:t>
            </a:r>
            <a:endParaRPr lang="cs-CZ"/>
          </a:p>
        </p:txBody>
      </p:sp>
      <p:sp>
        <p:nvSpPr>
          <p:cNvPr id="6" name="Zástupný symbol pro číslo snímku 5">
            <a:extLst>
              <a:ext uri="{FF2B5EF4-FFF2-40B4-BE49-F238E27FC236}">
                <a16:creationId xmlns:a16="http://schemas.microsoft.com/office/drawing/2014/main" id="{AA38BD95-FC8A-68B6-8AFD-F824D5A1AEC9}"/>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026987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9E78C666-6713-CD4E-8FCF-8387CFD04294}"/>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C43D9113-4C45-3E33-D49F-2A651B266502}"/>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C5BF0D44-1DC6-6BB8-F209-BEF605352B1E}"/>
              </a:ext>
            </a:extLst>
          </p:cNvPr>
          <p:cNvSpPr>
            <a:spLocks noGrp="1"/>
          </p:cNvSpPr>
          <p:nvPr>
            <p:ph type="dt" sz="half" idx="10"/>
          </p:nvPr>
        </p:nvSpPr>
        <p:spPr/>
        <p:txBody>
          <a:bodyPr/>
          <a:lstStyle/>
          <a:p>
            <a:fld id="{8928C533-8626-4AD7-97A3-00EEA8998DA6}" type="datetime1">
              <a:rPr lang="cs-CZ" smtClean="0"/>
              <a:t>25.02.2025</a:t>
            </a:fld>
            <a:endParaRPr lang="cs-CZ"/>
          </a:p>
        </p:txBody>
      </p:sp>
      <p:sp>
        <p:nvSpPr>
          <p:cNvPr id="5" name="Zástupný symbol pro zápatí 4">
            <a:extLst>
              <a:ext uri="{FF2B5EF4-FFF2-40B4-BE49-F238E27FC236}">
                <a16:creationId xmlns:a16="http://schemas.microsoft.com/office/drawing/2014/main" id="{27816F33-7E80-FB5E-BC41-6CCCAEDF4F2F}"/>
              </a:ext>
            </a:extLst>
          </p:cNvPr>
          <p:cNvSpPr>
            <a:spLocks noGrp="1"/>
          </p:cNvSpPr>
          <p:nvPr>
            <p:ph type="ftr" sz="quarter" idx="11"/>
          </p:nvPr>
        </p:nvSpPr>
        <p:spPr/>
        <p:txBody>
          <a:bodyPr/>
          <a:lstStyle/>
          <a:p>
            <a:r>
              <a:rPr lang="cs-CZ" smtClean="0"/>
              <a:t>Kurz oceňování a rostlinstva</a:t>
            </a:r>
            <a:endParaRPr lang="cs-CZ"/>
          </a:p>
        </p:txBody>
      </p:sp>
      <p:sp>
        <p:nvSpPr>
          <p:cNvPr id="6" name="Zástupný symbol pro číslo snímku 5">
            <a:extLst>
              <a:ext uri="{FF2B5EF4-FFF2-40B4-BE49-F238E27FC236}">
                <a16:creationId xmlns:a16="http://schemas.microsoft.com/office/drawing/2014/main" id="{4C765F76-B76F-8B86-2565-99DE3BB4DFBE}"/>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986847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00066DC-363B-5FBA-CD99-189E572CFB65}"/>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3449058A-2EF8-11A1-D4E8-37B4840873F4}"/>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15B65117-B6BF-BF01-E9E4-84B44E02CA88}"/>
              </a:ext>
            </a:extLst>
          </p:cNvPr>
          <p:cNvSpPr>
            <a:spLocks noGrp="1"/>
          </p:cNvSpPr>
          <p:nvPr>
            <p:ph type="dt" sz="half" idx="10"/>
          </p:nvPr>
        </p:nvSpPr>
        <p:spPr/>
        <p:txBody>
          <a:bodyPr/>
          <a:lstStyle/>
          <a:p>
            <a:fld id="{1D4F8186-0BCC-4CAD-A3E2-5F6F1A2FFFE8}" type="datetime1">
              <a:rPr lang="cs-CZ" smtClean="0"/>
              <a:t>25.02.2025</a:t>
            </a:fld>
            <a:endParaRPr lang="cs-CZ"/>
          </a:p>
        </p:txBody>
      </p:sp>
      <p:sp>
        <p:nvSpPr>
          <p:cNvPr id="5" name="Zástupný symbol pro zápatí 4">
            <a:extLst>
              <a:ext uri="{FF2B5EF4-FFF2-40B4-BE49-F238E27FC236}">
                <a16:creationId xmlns:a16="http://schemas.microsoft.com/office/drawing/2014/main" id="{375699E5-8325-B418-219F-A8C7A7A11A87}"/>
              </a:ext>
            </a:extLst>
          </p:cNvPr>
          <p:cNvSpPr>
            <a:spLocks noGrp="1"/>
          </p:cNvSpPr>
          <p:nvPr>
            <p:ph type="ftr" sz="quarter" idx="11"/>
          </p:nvPr>
        </p:nvSpPr>
        <p:spPr/>
        <p:txBody>
          <a:bodyPr/>
          <a:lstStyle/>
          <a:p>
            <a:r>
              <a:rPr lang="cs-CZ" smtClean="0"/>
              <a:t>Kurz oceňování a rostlinstva</a:t>
            </a:r>
            <a:endParaRPr lang="cs-CZ"/>
          </a:p>
        </p:txBody>
      </p:sp>
      <p:sp>
        <p:nvSpPr>
          <p:cNvPr id="6" name="Zástupný symbol pro číslo snímku 5">
            <a:extLst>
              <a:ext uri="{FF2B5EF4-FFF2-40B4-BE49-F238E27FC236}">
                <a16:creationId xmlns:a16="http://schemas.microsoft.com/office/drawing/2014/main" id="{F5D32D8E-650D-F902-202F-2462E53AA615}"/>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696776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086423-8094-60BE-80EC-E1C0FE00B84A}"/>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1DC010F5-1791-18B5-5E6F-C427F3E07A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D00714F7-53D1-A5F3-F88F-80B745D0854D}"/>
              </a:ext>
            </a:extLst>
          </p:cNvPr>
          <p:cNvSpPr>
            <a:spLocks noGrp="1"/>
          </p:cNvSpPr>
          <p:nvPr>
            <p:ph type="dt" sz="half" idx="10"/>
          </p:nvPr>
        </p:nvSpPr>
        <p:spPr/>
        <p:txBody>
          <a:bodyPr/>
          <a:lstStyle/>
          <a:p>
            <a:fld id="{C0E5AEA7-554B-459D-8E9D-5FE6248C9B3E}" type="datetime1">
              <a:rPr lang="cs-CZ" smtClean="0"/>
              <a:t>25.02.2025</a:t>
            </a:fld>
            <a:endParaRPr lang="cs-CZ"/>
          </a:p>
        </p:txBody>
      </p:sp>
      <p:sp>
        <p:nvSpPr>
          <p:cNvPr id="5" name="Zástupný symbol pro zápatí 4">
            <a:extLst>
              <a:ext uri="{FF2B5EF4-FFF2-40B4-BE49-F238E27FC236}">
                <a16:creationId xmlns:a16="http://schemas.microsoft.com/office/drawing/2014/main" id="{9119090D-177B-AA4B-D28A-7478B4101C00}"/>
              </a:ext>
            </a:extLst>
          </p:cNvPr>
          <p:cNvSpPr>
            <a:spLocks noGrp="1"/>
          </p:cNvSpPr>
          <p:nvPr>
            <p:ph type="ftr" sz="quarter" idx="11"/>
          </p:nvPr>
        </p:nvSpPr>
        <p:spPr/>
        <p:txBody>
          <a:bodyPr/>
          <a:lstStyle/>
          <a:p>
            <a:r>
              <a:rPr lang="cs-CZ" smtClean="0"/>
              <a:t>Kurz oceňování a rostlinstva</a:t>
            </a:r>
            <a:endParaRPr lang="cs-CZ"/>
          </a:p>
        </p:txBody>
      </p:sp>
      <p:sp>
        <p:nvSpPr>
          <p:cNvPr id="6" name="Zástupný symbol pro číslo snímku 5">
            <a:extLst>
              <a:ext uri="{FF2B5EF4-FFF2-40B4-BE49-F238E27FC236}">
                <a16:creationId xmlns:a16="http://schemas.microsoft.com/office/drawing/2014/main" id="{10D78634-5148-7BCD-4B8E-023C4DB9782C}"/>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4037861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EB8D016-31F7-83A5-F692-E947EC650268}"/>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DD26D919-9A9E-8DF4-E75A-9AB93CFA744A}"/>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F81D10BF-BC99-E83B-5267-3C14ED50D715}"/>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454A6B23-4030-2AEE-8DE4-E223F7FD7306}"/>
              </a:ext>
            </a:extLst>
          </p:cNvPr>
          <p:cNvSpPr>
            <a:spLocks noGrp="1"/>
          </p:cNvSpPr>
          <p:nvPr>
            <p:ph type="dt" sz="half" idx="10"/>
          </p:nvPr>
        </p:nvSpPr>
        <p:spPr/>
        <p:txBody>
          <a:bodyPr/>
          <a:lstStyle/>
          <a:p>
            <a:fld id="{9F93252C-0B4D-46ED-9D30-22BF6674E967}" type="datetime1">
              <a:rPr lang="cs-CZ" smtClean="0"/>
              <a:t>25.02.2025</a:t>
            </a:fld>
            <a:endParaRPr lang="cs-CZ"/>
          </a:p>
        </p:txBody>
      </p:sp>
      <p:sp>
        <p:nvSpPr>
          <p:cNvPr id="6" name="Zástupný symbol pro zápatí 5">
            <a:extLst>
              <a:ext uri="{FF2B5EF4-FFF2-40B4-BE49-F238E27FC236}">
                <a16:creationId xmlns:a16="http://schemas.microsoft.com/office/drawing/2014/main" id="{840C5847-69D4-DD28-18A8-E284383253E0}"/>
              </a:ext>
            </a:extLst>
          </p:cNvPr>
          <p:cNvSpPr>
            <a:spLocks noGrp="1"/>
          </p:cNvSpPr>
          <p:nvPr>
            <p:ph type="ftr" sz="quarter" idx="11"/>
          </p:nvPr>
        </p:nvSpPr>
        <p:spPr/>
        <p:txBody>
          <a:bodyPr/>
          <a:lstStyle/>
          <a:p>
            <a:r>
              <a:rPr lang="cs-CZ" smtClean="0"/>
              <a:t>Kurz oceňování a rostlinstva</a:t>
            </a:r>
            <a:endParaRPr lang="cs-CZ"/>
          </a:p>
        </p:txBody>
      </p:sp>
      <p:sp>
        <p:nvSpPr>
          <p:cNvPr id="7" name="Zástupný symbol pro číslo snímku 6">
            <a:extLst>
              <a:ext uri="{FF2B5EF4-FFF2-40B4-BE49-F238E27FC236}">
                <a16:creationId xmlns:a16="http://schemas.microsoft.com/office/drawing/2014/main" id="{3A9C0CC0-0468-EAE7-C360-42E8B12C7FA8}"/>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518797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722FE6C-ECEA-8088-0322-ED730A7BDBE5}"/>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EA9964D2-FE5D-47FA-27BA-27C143CF74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9AE715ED-3113-F372-9E60-F17C7D2A3B72}"/>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0750943F-C37E-2677-2CE3-72C30A8623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81E007D4-FB81-40B8-44B2-7B70EBDF8838}"/>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5DA7AEC9-13FF-43FD-DA76-DC47B2815C0A}"/>
              </a:ext>
            </a:extLst>
          </p:cNvPr>
          <p:cNvSpPr>
            <a:spLocks noGrp="1"/>
          </p:cNvSpPr>
          <p:nvPr>
            <p:ph type="dt" sz="half" idx="10"/>
          </p:nvPr>
        </p:nvSpPr>
        <p:spPr/>
        <p:txBody>
          <a:bodyPr/>
          <a:lstStyle/>
          <a:p>
            <a:fld id="{576FD800-DBDC-4507-B312-CED7A0203D34}" type="datetime1">
              <a:rPr lang="cs-CZ" smtClean="0"/>
              <a:t>25.02.2025</a:t>
            </a:fld>
            <a:endParaRPr lang="cs-CZ"/>
          </a:p>
        </p:txBody>
      </p:sp>
      <p:sp>
        <p:nvSpPr>
          <p:cNvPr id="8" name="Zástupný symbol pro zápatí 7">
            <a:extLst>
              <a:ext uri="{FF2B5EF4-FFF2-40B4-BE49-F238E27FC236}">
                <a16:creationId xmlns:a16="http://schemas.microsoft.com/office/drawing/2014/main" id="{8AC7D700-02F4-B3B3-8428-6CC88007BACC}"/>
              </a:ext>
            </a:extLst>
          </p:cNvPr>
          <p:cNvSpPr>
            <a:spLocks noGrp="1"/>
          </p:cNvSpPr>
          <p:nvPr>
            <p:ph type="ftr" sz="quarter" idx="11"/>
          </p:nvPr>
        </p:nvSpPr>
        <p:spPr/>
        <p:txBody>
          <a:bodyPr/>
          <a:lstStyle/>
          <a:p>
            <a:r>
              <a:rPr lang="cs-CZ" smtClean="0"/>
              <a:t>Kurz oceňování a rostlinstva</a:t>
            </a:r>
            <a:endParaRPr lang="cs-CZ"/>
          </a:p>
        </p:txBody>
      </p:sp>
      <p:sp>
        <p:nvSpPr>
          <p:cNvPr id="9" name="Zástupný symbol pro číslo snímku 8">
            <a:extLst>
              <a:ext uri="{FF2B5EF4-FFF2-40B4-BE49-F238E27FC236}">
                <a16:creationId xmlns:a16="http://schemas.microsoft.com/office/drawing/2014/main" id="{97638EB8-29E7-21A3-FEFD-B1F796C649A7}"/>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250996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D416763-493D-A3C8-0D92-9533048C66DD}"/>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982E7B67-B555-2D14-0DF9-1F044FAC740B}"/>
              </a:ext>
            </a:extLst>
          </p:cNvPr>
          <p:cNvSpPr>
            <a:spLocks noGrp="1"/>
          </p:cNvSpPr>
          <p:nvPr>
            <p:ph type="dt" sz="half" idx="10"/>
          </p:nvPr>
        </p:nvSpPr>
        <p:spPr/>
        <p:txBody>
          <a:bodyPr/>
          <a:lstStyle/>
          <a:p>
            <a:fld id="{04A57959-82AA-4007-BD60-5EC6D73F35B8}" type="datetime1">
              <a:rPr lang="cs-CZ" smtClean="0"/>
              <a:t>25.02.2025</a:t>
            </a:fld>
            <a:endParaRPr lang="cs-CZ"/>
          </a:p>
        </p:txBody>
      </p:sp>
      <p:sp>
        <p:nvSpPr>
          <p:cNvPr id="4" name="Zástupný symbol pro zápatí 3">
            <a:extLst>
              <a:ext uri="{FF2B5EF4-FFF2-40B4-BE49-F238E27FC236}">
                <a16:creationId xmlns:a16="http://schemas.microsoft.com/office/drawing/2014/main" id="{771FF367-ED85-9A65-4A6C-4D3498C172D7}"/>
              </a:ext>
            </a:extLst>
          </p:cNvPr>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a:extLst>
              <a:ext uri="{FF2B5EF4-FFF2-40B4-BE49-F238E27FC236}">
                <a16:creationId xmlns:a16="http://schemas.microsoft.com/office/drawing/2014/main" id="{2667955B-BBBD-CE4A-9618-AF952FA8B174}"/>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1109021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0A0D7C1-5954-A5E5-585E-F5016DA87999}"/>
              </a:ext>
            </a:extLst>
          </p:cNvPr>
          <p:cNvSpPr>
            <a:spLocks noGrp="1"/>
          </p:cNvSpPr>
          <p:nvPr>
            <p:ph type="dt" sz="half" idx="10"/>
          </p:nvPr>
        </p:nvSpPr>
        <p:spPr/>
        <p:txBody>
          <a:bodyPr/>
          <a:lstStyle/>
          <a:p>
            <a:fld id="{45410CDC-1D77-42EE-A1B5-19783B10C0DB}" type="datetime1">
              <a:rPr lang="cs-CZ" smtClean="0"/>
              <a:t>25.02.2025</a:t>
            </a:fld>
            <a:endParaRPr lang="cs-CZ"/>
          </a:p>
        </p:txBody>
      </p:sp>
      <p:sp>
        <p:nvSpPr>
          <p:cNvPr id="3" name="Zástupný symbol pro zápatí 2">
            <a:extLst>
              <a:ext uri="{FF2B5EF4-FFF2-40B4-BE49-F238E27FC236}">
                <a16:creationId xmlns:a16="http://schemas.microsoft.com/office/drawing/2014/main" id="{8304133B-99AF-136E-2E4C-112427BEED52}"/>
              </a:ext>
            </a:extLst>
          </p:cNvPr>
          <p:cNvSpPr>
            <a:spLocks noGrp="1"/>
          </p:cNvSpPr>
          <p:nvPr>
            <p:ph type="ftr" sz="quarter" idx="11"/>
          </p:nvPr>
        </p:nvSpPr>
        <p:spPr/>
        <p:txBody>
          <a:bodyPr/>
          <a:lstStyle/>
          <a:p>
            <a:r>
              <a:rPr lang="cs-CZ" smtClean="0"/>
              <a:t>Kurz oceňování a rostlinstva</a:t>
            </a:r>
            <a:endParaRPr lang="cs-CZ"/>
          </a:p>
        </p:txBody>
      </p:sp>
      <p:sp>
        <p:nvSpPr>
          <p:cNvPr id="4" name="Zástupný symbol pro číslo snímku 3">
            <a:extLst>
              <a:ext uri="{FF2B5EF4-FFF2-40B4-BE49-F238E27FC236}">
                <a16:creationId xmlns:a16="http://schemas.microsoft.com/office/drawing/2014/main" id="{3CD3A452-D391-9CCB-AC88-39B076B5907E}"/>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3167676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5F2B2CC-B2C2-28CC-8AD0-1814F00CA937}"/>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408A78A9-2AA5-E001-CE56-565B492B78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25AD5AD1-308E-D56B-0F15-A93A65678D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AE791DD3-C023-4DD2-E2C9-F54A2D3112DE}"/>
              </a:ext>
            </a:extLst>
          </p:cNvPr>
          <p:cNvSpPr>
            <a:spLocks noGrp="1"/>
          </p:cNvSpPr>
          <p:nvPr>
            <p:ph type="dt" sz="half" idx="10"/>
          </p:nvPr>
        </p:nvSpPr>
        <p:spPr/>
        <p:txBody>
          <a:bodyPr/>
          <a:lstStyle/>
          <a:p>
            <a:fld id="{C365529D-5145-4862-BEC9-917C0A2B0AC5}" type="datetime1">
              <a:rPr lang="cs-CZ" smtClean="0"/>
              <a:t>25.02.2025</a:t>
            </a:fld>
            <a:endParaRPr lang="cs-CZ"/>
          </a:p>
        </p:txBody>
      </p:sp>
      <p:sp>
        <p:nvSpPr>
          <p:cNvPr id="6" name="Zástupný symbol pro zápatí 5">
            <a:extLst>
              <a:ext uri="{FF2B5EF4-FFF2-40B4-BE49-F238E27FC236}">
                <a16:creationId xmlns:a16="http://schemas.microsoft.com/office/drawing/2014/main" id="{43B7B4D4-07AB-A6F6-3313-73B65A1CE53E}"/>
              </a:ext>
            </a:extLst>
          </p:cNvPr>
          <p:cNvSpPr>
            <a:spLocks noGrp="1"/>
          </p:cNvSpPr>
          <p:nvPr>
            <p:ph type="ftr" sz="quarter" idx="11"/>
          </p:nvPr>
        </p:nvSpPr>
        <p:spPr/>
        <p:txBody>
          <a:bodyPr/>
          <a:lstStyle/>
          <a:p>
            <a:r>
              <a:rPr lang="cs-CZ" smtClean="0"/>
              <a:t>Kurz oceňování a rostlinstva</a:t>
            </a:r>
            <a:endParaRPr lang="cs-CZ"/>
          </a:p>
        </p:txBody>
      </p:sp>
      <p:sp>
        <p:nvSpPr>
          <p:cNvPr id="7" name="Zástupný symbol pro číslo snímku 6">
            <a:extLst>
              <a:ext uri="{FF2B5EF4-FFF2-40B4-BE49-F238E27FC236}">
                <a16:creationId xmlns:a16="http://schemas.microsoft.com/office/drawing/2014/main" id="{D5217A30-AE67-7911-C283-9B0E72DCE781}"/>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2520160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7ACA648-B5F9-31A8-D46E-7847F3C12FD1}"/>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A0E87341-8B9D-EC8A-F9EE-0B97707A9B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8674B130-D7B9-7205-E811-91E061F3E0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F6E687F2-C98D-038F-28B8-40F3B4E68DD6}"/>
              </a:ext>
            </a:extLst>
          </p:cNvPr>
          <p:cNvSpPr>
            <a:spLocks noGrp="1"/>
          </p:cNvSpPr>
          <p:nvPr>
            <p:ph type="dt" sz="half" idx="10"/>
          </p:nvPr>
        </p:nvSpPr>
        <p:spPr/>
        <p:txBody>
          <a:bodyPr/>
          <a:lstStyle/>
          <a:p>
            <a:fld id="{2D011877-1E4F-4F3C-B73B-588651A9BCC0}" type="datetime1">
              <a:rPr lang="cs-CZ" smtClean="0"/>
              <a:t>25.02.2025</a:t>
            </a:fld>
            <a:endParaRPr lang="cs-CZ"/>
          </a:p>
        </p:txBody>
      </p:sp>
      <p:sp>
        <p:nvSpPr>
          <p:cNvPr id="6" name="Zástupný symbol pro zápatí 5">
            <a:extLst>
              <a:ext uri="{FF2B5EF4-FFF2-40B4-BE49-F238E27FC236}">
                <a16:creationId xmlns:a16="http://schemas.microsoft.com/office/drawing/2014/main" id="{2FD26959-8F41-9386-2D42-4432DDD3E9F3}"/>
              </a:ext>
            </a:extLst>
          </p:cNvPr>
          <p:cNvSpPr>
            <a:spLocks noGrp="1"/>
          </p:cNvSpPr>
          <p:nvPr>
            <p:ph type="ftr" sz="quarter" idx="11"/>
          </p:nvPr>
        </p:nvSpPr>
        <p:spPr/>
        <p:txBody>
          <a:bodyPr/>
          <a:lstStyle/>
          <a:p>
            <a:r>
              <a:rPr lang="cs-CZ" smtClean="0"/>
              <a:t>Kurz oceňování a rostlinstva</a:t>
            </a:r>
            <a:endParaRPr lang="cs-CZ"/>
          </a:p>
        </p:txBody>
      </p:sp>
      <p:sp>
        <p:nvSpPr>
          <p:cNvPr id="7" name="Zástupný symbol pro číslo snímku 6">
            <a:extLst>
              <a:ext uri="{FF2B5EF4-FFF2-40B4-BE49-F238E27FC236}">
                <a16:creationId xmlns:a16="http://schemas.microsoft.com/office/drawing/2014/main" id="{F8DA72C7-5D8D-8AE3-1787-06F87114D246}"/>
              </a:ext>
            </a:extLst>
          </p:cNvPr>
          <p:cNvSpPr>
            <a:spLocks noGrp="1"/>
          </p:cNvSpPr>
          <p:nvPr>
            <p:ph type="sldNum" sz="quarter" idx="12"/>
          </p:nvPr>
        </p:nvSpPr>
        <p:spPr/>
        <p:txBody>
          <a:bodyPr/>
          <a:lstStyle/>
          <a:p>
            <a:fld id="{D6D559BE-5633-4A6B-9D41-80061BC8BD94}" type="slidenum">
              <a:rPr lang="cs-CZ" smtClean="0"/>
              <a:t>‹#›</a:t>
            </a:fld>
            <a:endParaRPr lang="cs-CZ"/>
          </a:p>
        </p:txBody>
      </p:sp>
    </p:spTree>
    <p:extLst>
      <p:ext uri="{BB962C8B-B14F-4D97-AF65-F5344CB8AC3E}">
        <p14:creationId xmlns:p14="http://schemas.microsoft.com/office/powerpoint/2010/main" val="215363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B96EA3E0-167D-4825-B1D4-B0A0542EA2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B3C00B4E-BDA6-A34E-BF44-BC9976511F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AB775881-F26B-EF35-7DE9-05C518FD97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0A1B17-3D57-49C7-B989-94D2BE0CF74B}" type="datetime1">
              <a:rPr lang="cs-CZ" smtClean="0"/>
              <a:t>25.02.2025</a:t>
            </a:fld>
            <a:endParaRPr lang="cs-CZ"/>
          </a:p>
        </p:txBody>
      </p:sp>
      <p:sp>
        <p:nvSpPr>
          <p:cNvPr id="5" name="Zástupný symbol pro zápatí 4">
            <a:extLst>
              <a:ext uri="{FF2B5EF4-FFF2-40B4-BE49-F238E27FC236}">
                <a16:creationId xmlns:a16="http://schemas.microsoft.com/office/drawing/2014/main" id="{F40FFC77-CBD8-CCFF-6427-541963982A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t>Kurz oceňování a rostlinstva</a:t>
            </a:r>
            <a:endParaRPr lang="cs-CZ"/>
          </a:p>
        </p:txBody>
      </p:sp>
      <p:sp>
        <p:nvSpPr>
          <p:cNvPr id="6" name="Zástupný symbol pro číslo snímku 5">
            <a:extLst>
              <a:ext uri="{FF2B5EF4-FFF2-40B4-BE49-F238E27FC236}">
                <a16:creationId xmlns:a16="http://schemas.microsoft.com/office/drawing/2014/main" id="{0EBC5BC2-20BA-B771-8ED2-910E267ADD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D559BE-5633-4A6B-9D41-80061BC8BD94}" type="slidenum">
              <a:rPr lang="cs-CZ" smtClean="0"/>
              <a:t>‹#›</a:t>
            </a:fld>
            <a:endParaRPr lang="cs-CZ"/>
          </a:p>
        </p:txBody>
      </p:sp>
    </p:spTree>
    <p:extLst>
      <p:ext uri="{BB962C8B-B14F-4D97-AF65-F5344CB8AC3E}">
        <p14:creationId xmlns:p14="http://schemas.microsoft.com/office/powerpoint/2010/main" val="1886743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5D6A3AC-8576-D5AC-20BA-66578D5DDC89}"/>
              </a:ext>
            </a:extLst>
          </p:cNvPr>
          <p:cNvSpPr>
            <a:spLocks noGrp="1"/>
          </p:cNvSpPr>
          <p:nvPr>
            <p:ph type="ctrTitle"/>
          </p:nvPr>
        </p:nvSpPr>
        <p:spPr>
          <a:xfrm>
            <a:off x="1524000" y="464949"/>
            <a:ext cx="9144000" cy="4324765"/>
          </a:xfrm>
        </p:spPr>
        <p:txBody>
          <a:bodyPr>
            <a:normAutofit fontScale="90000"/>
          </a:bodyPr>
          <a:lstStyle/>
          <a:p>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br>
            <a:r>
              <a:rPr lang="cs-CZ" sz="1800" dirty="0">
                <a:solidFill>
                  <a:srgbClr val="000000"/>
                </a:solidFill>
                <a:latin typeface="Calibri" panose="020F0502020204030204"/>
                <a:ea typeface="Times New Roman" panose="02020603050405020304" pitchFamily="18" charset="0"/>
                <a:cs typeface="Times New Roman" panose="02020603050405020304" pitchFamily="18" charset="0"/>
              </a:rPr>
              <a:t/>
            </a:r>
            <a:br>
              <a:rPr lang="cs-CZ" sz="1800" dirty="0">
                <a:solidFill>
                  <a:srgbClr val="000000"/>
                </a:solidFill>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Mendelova </a:t>
            </a: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univerzita v Brně </a:t>
            </a:r>
            <a: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Lesnická a dřevařská Fakulta</a:t>
            </a:r>
            <a: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r>
            <a:br>
              <a:rPr kumimoji="0" lang="cs-CZ"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br>
            <a:r>
              <a:rPr kumimoji="0" lang="cs-CZ" sz="1800" b="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rPr>
              <a:t>Ústav lesnické a dřevařské politiky a ekonomiky</a:t>
            </a: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a:solidFill>
                  <a:prstClr val="black"/>
                </a:solidFill>
                <a:latin typeface="Calibri" panose="020F0502020204030204"/>
                <a:ea typeface="Times New Roman" panose="02020603050405020304" pitchFamily="18" charset="0"/>
                <a:cs typeface="Times New Roman" panose="02020603050405020304" pitchFamily="18" charset="0"/>
              </a:rPr>
            </a:br>
            <a: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t/>
            </a:r>
            <a:br>
              <a:rPr lang="cs-CZ" sz="1800" dirty="0" smtClean="0">
                <a:solidFill>
                  <a:prstClr val="black"/>
                </a:solidFill>
                <a:latin typeface="Calibri" panose="020F0502020204030204"/>
                <a:ea typeface="Times New Roman" panose="02020603050405020304" pitchFamily="18" charset="0"/>
                <a:cs typeface="Times New Roman" panose="02020603050405020304" pitchFamily="18" charset="0"/>
              </a:rPr>
            </a:br>
            <a:r>
              <a:rPr kumimoji="0" lang="cs-CZ" altLang="cs-CZ" sz="3600" b="1"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OCEŇOVÁNÍ </a:t>
            </a:r>
            <a:r>
              <a:rPr kumimoji="0" lang="cs-CZ" altLang="cs-CZ" sz="36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LESA </a:t>
            </a:r>
            <a:r>
              <a:rPr kumimoji="0" lang="cs-CZ" altLang="cs-CZ" sz="3600" b="1"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A ROSTLINSTVA</a:t>
            </a:r>
            <a:r>
              <a:rPr kumimoji="0" lang="cs-CZ" altLang="cs-CZ" sz="2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2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lang="cs-CZ" altLang="cs-CZ" sz="2400" dirty="0" smtClean="0">
                <a:solidFill>
                  <a:srgbClr val="000000"/>
                </a:solidFill>
                <a:latin typeface="Calibri" panose="020F0502020204030204"/>
                <a:ea typeface="Times New Roman" panose="02020603050405020304" pitchFamily="18" charset="0"/>
                <a:cs typeface="Calibri Light" panose="020F0302020204030204" pitchFamily="34" charset="0"/>
              </a:rPr>
              <a:t>Zákon </a:t>
            </a:r>
            <a:r>
              <a:rPr lang="cs-CZ" altLang="cs-CZ" sz="2400" dirty="0">
                <a:solidFill>
                  <a:srgbClr val="000000"/>
                </a:solidFill>
                <a:latin typeface="Calibri" panose="020F0502020204030204"/>
                <a:ea typeface="Times New Roman" panose="02020603050405020304" pitchFamily="18" charset="0"/>
                <a:cs typeface="Calibri Light" panose="020F0302020204030204" pitchFamily="34" charset="0"/>
              </a:rPr>
              <a:t>č. 89/2012 Sb., občanský zákoník (OZ)</a:t>
            </a:r>
            <a:r>
              <a:rPr lang="cs-CZ" altLang="cs-CZ" sz="2400" b="1" dirty="0">
                <a:solidFill>
                  <a:srgbClr val="000000"/>
                </a:solidFill>
                <a:latin typeface="Calibri" panose="020F0502020204030204"/>
                <a:ea typeface="Times New Roman" panose="02020603050405020304" pitchFamily="18" charset="0"/>
                <a:cs typeface="Calibri Light" panose="020F0302020204030204" pitchFamily="34" charset="0"/>
              </a:rPr>
              <a:t/>
            </a:r>
            <a:br>
              <a:rPr lang="cs-CZ" altLang="cs-CZ" sz="2400" b="1" dirty="0">
                <a:solidFill>
                  <a:srgbClr val="000000"/>
                </a:solidFill>
                <a:latin typeface="Calibri" panose="020F0502020204030204"/>
                <a:ea typeface="Times New Roman" panose="02020603050405020304" pitchFamily="18" charset="0"/>
                <a:cs typeface="Calibri Light" panose="020F0302020204030204" pitchFamily="34" charset="0"/>
              </a:rPr>
            </a:br>
            <a:r>
              <a:rPr lang="cs-CZ" altLang="cs-CZ" sz="2400" dirty="0" smtClean="0">
                <a:solidFill>
                  <a:srgbClr val="000000"/>
                </a:solidFill>
                <a:latin typeface="Calibri" panose="020F0502020204030204"/>
                <a:ea typeface="Times New Roman" panose="02020603050405020304" pitchFamily="18" charset="0"/>
                <a:cs typeface="Calibri Light" panose="020F0302020204030204" pitchFamily="34" charset="0"/>
              </a:rPr>
              <a:t>Věci a jejich rozdělení, součást věci a jejich příslušenství</a:t>
            </a:r>
            <a:r>
              <a:rPr kumimoji="0" lang="cs-CZ" altLang="cs-CZ" sz="2400"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a:t>
            </a:r>
            <a:br>
              <a:rPr kumimoji="0" lang="cs-CZ" altLang="cs-CZ" sz="2400"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kumimoji="0" lang="cs-CZ" altLang="cs-CZ" sz="2400"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2400" i="0" u="none" strike="noStrike" kern="1200" cap="none" spc="0" normalizeH="0" baseline="0" noProof="0" dirty="0" smtClean="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kumimoji="0" lang="cs-CZ" altLang="cs-CZ" sz="24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24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t/>
            </a:r>
            <a:br>
              <a:rPr kumimoji="0" lang="cs-CZ" altLang="cs-CZ" sz="1800"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Calibri Light" panose="020F0302020204030204" pitchFamily="34" charset="0"/>
              </a:rPr>
            </a:br>
            <a:endParaRPr lang="cs-CZ" dirty="0"/>
          </a:p>
        </p:txBody>
      </p:sp>
      <p:sp>
        <p:nvSpPr>
          <p:cNvPr id="3" name="Podnadpis 2">
            <a:extLst>
              <a:ext uri="{FF2B5EF4-FFF2-40B4-BE49-F238E27FC236}">
                <a16:creationId xmlns:a16="http://schemas.microsoft.com/office/drawing/2014/main" id="{8B9077D6-6E7C-7981-0A1E-D32A9D792AD4}"/>
              </a:ext>
            </a:extLst>
          </p:cNvPr>
          <p:cNvSpPr>
            <a:spLocks noGrp="1"/>
          </p:cNvSpPr>
          <p:nvPr>
            <p:ph type="subTitle" idx="1"/>
          </p:nvPr>
        </p:nvSpPr>
        <p:spPr>
          <a:xfrm>
            <a:off x="1524000" y="4789714"/>
            <a:ext cx="9144000" cy="1062446"/>
          </a:xfrm>
        </p:spPr>
        <p:txBody>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s-CZ" sz="2400" b="0" i="0" u="none" strike="noStrike" kern="1200" cap="none" spc="0" normalizeH="0" baseline="0" noProof="0" dirty="0" smtClean="0">
                <a:ln>
                  <a:noFill/>
                </a:ln>
                <a:solidFill>
                  <a:prstClr val="black"/>
                </a:solidFill>
                <a:effectLst/>
                <a:uLnTx/>
                <a:uFillTx/>
                <a:latin typeface="Calibri" panose="020F0502020204030204"/>
                <a:ea typeface="+mn-ea"/>
                <a:cs typeface="+mn-cs"/>
              </a:rPr>
              <a:t>Ing</a:t>
            </a: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 Vlastimil Vala, CSc</a:t>
            </a:r>
            <a:r>
              <a:rPr kumimoji="0" lang="cs-CZ" sz="24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endParaRPr lang="cs-CZ" dirty="0"/>
          </a:p>
        </p:txBody>
      </p:sp>
    </p:spTree>
    <p:extLst>
      <p:ext uri="{BB962C8B-B14F-4D97-AF65-F5344CB8AC3E}">
        <p14:creationId xmlns:p14="http://schemas.microsoft.com/office/powerpoint/2010/main" val="326657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Věci hmotné a nehmotné. Ovladatelné síly přírody.</a:t>
            </a:r>
            <a:endParaRPr lang="cs-CZ" dirty="0"/>
          </a:p>
        </p:txBody>
      </p:sp>
      <p:sp>
        <p:nvSpPr>
          <p:cNvPr id="3" name="Zástupný symbol pro obsah 2"/>
          <p:cNvSpPr>
            <a:spLocks noGrp="1"/>
          </p:cNvSpPr>
          <p:nvPr>
            <p:ph idx="1"/>
          </p:nvPr>
        </p:nvSpPr>
        <p:spPr/>
        <p:txBody>
          <a:bodyPr>
            <a:normAutofit lnSpcReduction="10000"/>
          </a:bodyPr>
          <a:lstStyle/>
          <a:p>
            <a:pPr marL="0" indent="0">
              <a:buNone/>
            </a:pPr>
            <a:r>
              <a:rPr lang="cs-CZ" b="1" dirty="0"/>
              <a:t>§ 496</a:t>
            </a:r>
            <a:br>
              <a:rPr lang="cs-CZ" b="1" dirty="0"/>
            </a:br>
            <a:r>
              <a:rPr lang="cs-CZ" b="1" dirty="0"/>
              <a:t>Věci hmotné a nehmotné</a:t>
            </a:r>
          </a:p>
          <a:p>
            <a:pPr marL="0" indent="0">
              <a:buNone/>
            </a:pPr>
            <a:r>
              <a:rPr lang="cs-CZ" b="1" dirty="0"/>
              <a:t>(1)</a:t>
            </a:r>
            <a:r>
              <a:rPr lang="cs-CZ" dirty="0"/>
              <a:t> Hmotná věc je ovladatelná část vnějšího světa, která má povahu samostatného předmětu.</a:t>
            </a:r>
          </a:p>
          <a:p>
            <a:pPr marL="0" indent="0">
              <a:buNone/>
            </a:pPr>
            <a:r>
              <a:rPr lang="cs-CZ" b="1" dirty="0"/>
              <a:t>(2)</a:t>
            </a:r>
            <a:r>
              <a:rPr lang="cs-CZ" dirty="0"/>
              <a:t> Nehmotné věci jsou práva, jejichž povaha to připouští, a jiné věci bez hmotné podstaty.</a:t>
            </a:r>
          </a:p>
          <a:p>
            <a:pPr marL="0" indent="0">
              <a:buNone/>
            </a:pPr>
            <a:r>
              <a:rPr lang="cs-CZ" b="1" dirty="0"/>
              <a:t>§ 497</a:t>
            </a:r>
            <a:br>
              <a:rPr lang="cs-CZ" b="1" dirty="0"/>
            </a:br>
            <a:r>
              <a:rPr lang="cs-CZ" b="1" dirty="0"/>
              <a:t>Ovladatelné přírodní síly</a:t>
            </a:r>
          </a:p>
          <a:p>
            <a:pPr marL="0" indent="0">
              <a:buNone/>
            </a:pPr>
            <a:r>
              <a:rPr lang="cs-CZ" dirty="0"/>
              <a:t>Na ovladatelné přírodní síly, se kterými se obchoduje, se použijí přiměřeně ustanovení o věcech hmotných.</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10</a:t>
            </a:fld>
            <a:endParaRPr lang="cs-CZ"/>
          </a:p>
        </p:txBody>
      </p:sp>
    </p:spTree>
    <p:extLst>
      <p:ext uri="{BB962C8B-B14F-4D97-AF65-F5344CB8AC3E}">
        <p14:creationId xmlns:p14="http://schemas.microsoft.com/office/powerpoint/2010/main" val="3062002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Nemovité a movité věci</a:t>
            </a:r>
            <a:endParaRPr lang="cs-CZ" dirty="0"/>
          </a:p>
        </p:txBody>
      </p:sp>
      <p:sp>
        <p:nvSpPr>
          <p:cNvPr id="3" name="Zástupný symbol pro obsah 2"/>
          <p:cNvSpPr>
            <a:spLocks noGrp="1"/>
          </p:cNvSpPr>
          <p:nvPr>
            <p:ph idx="1"/>
          </p:nvPr>
        </p:nvSpPr>
        <p:spPr/>
        <p:txBody>
          <a:bodyPr>
            <a:normAutofit/>
          </a:bodyPr>
          <a:lstStyle/>
          <a:p>
            <a:pPr marL="0" indent="0">
              <a:buNone/>
            </a:pPr>
            <a:r>
              <a:rPr lang="cs-CZ" b="1" dirty="0"/>
              <a:t>§ 498</a:t>
            </a:r>
            <a:br>
              <a:rPr lang="cs-CZ" b="1" dirty="0"/>
            </a:br>
            <a:r>
              <a:rPr lang="cs-CZ" b="1" dirty="0"/>
              <a:t>Nemovité a movité věci</a:t>
            </a:r>
          </a:p>
          <a:p>
            <a:pPr marL="0" indent="0">
              <a:buNone/>
            </a:pPr>
            <a:r>
              <a:rPr lang="cs-CZ" b="1" dirty="0"/>
              <a:t>(1)</a:t>
            </a:r>
            <a:r>
              <a:rPr lang="cs-CZ" dirty="0"/>
              <a:t> </a:t>
            </a:r>
            <a:r>
              <a:rPr lang="cs-CZ" b="1" dirty="0">
                <a:solidFill>
                  <a:srgbClr val="FF0000"/>
                </a:solidFill>
              </a:rPr>
              <a:t>Nemovité věci jsou pozemky a podzemní stavby se samostatným účelovým určením, jakož i věcná práva k nim, a práva, která za nemovité věci prohlásí zákon. Stanoví-li zákon, že určitá věc není součástí pozemku, a nelze-li takovou věc přenést z místa na místo bez porušení její podstaty, je i tato věc nemovitá.</a:t>
            </a:r>
          </a:p>
          <a:p>
            <a:pPr marL="0" indent="0">
              <a:buNone/>
            </a:pPr>
            <a:r>
              <a:rPr lang="cs-CZ" b="1" dirty="0"/>
              <a:t>(2)</a:t>
            </a:r>
            <a:r>
              <a:rPr lang="cs-CZ" dirty="0"/>
              <a:t> Veškeré další věci, ať je jejich podstata hmotná nebo nehmotná, jsou movité</a:t>
            </a:r>
            <a:r>
              <a:rPr lang="cs-CZ" dirty="0" smtClean="0"/>
              <a:t>.</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11</a:t>
            </a:fld>
            <a:endParaRPr lang="cs-CZ"/>
          </a:p>
        </p:txBody>
      </p:sp>
    </p:spTree>
    <p:extLst>
      <p:ext uri="{BB962C8B-B14F-4D97-AF65-F5344CB8AC3E}">
        <p14:creationId xmlns:p14="http://schemas.microsoft.com/office/powerpoint/2010/main" val="2172064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Zastupitelná věc. Zuživatelná věc.</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b="1" dirty="0"/>
              <a:t>§ 499</a:t>
            </a:r>
            <a:br>
              <a:rPr lang="cs-CZ" b="1" dirty="0"/>
            </a:br>
            <a:r>
              <a:rPr lang="cs-CZ" b="1" dirty="0"/>
              <a:t>Zastupitelná věc</a:t>
            </a:r>
          </a:p>
          <a:p>
            <a:pPr marL="0" indent="0">
              <a:buNone/>
            </a:pPr>
            <a:r>
              <a:rPr lang="cs-CZ" dirty="0"/>
              <a:t>Movitá věc, která může být nahrazena jinou věcí téhož druhu, je zastupitelná; ostatní věci jsou nezastupitelné. V pochybnostech se případ posoudí podle zvyklostí.</a:t>
            </a:r>
          </a:p>
          <a:p>
            <a:pPr marL="0" indent="0">
              <a:buNone/>
            </a:pPr>
            <a:r>
              <a:rPr lang="cs-CZ" b="1" dirty="0"/>
              <a:t>§ 500</a:t>
            </a:r>
            <a:br>
              <a:rPr lang="cs-CZ" b="1" dirty="0"/>
            </a:br>
            <a:r>
              <a:rPr lang="cs-CZ" b="1" dirty="0"/>
              <a:t>Zuživatelná věc</a:t>
            </a:r>
          </a:p>
          <a:p>
            <a:pPr marL="0" indent="0">
              <a:buNone/>
            </a:pPr>
            <a:r>
              <a:rPr lang="cs-CZ" dirty="0"/>
              <a:t>Movitá věc, jejíž běžné použití spočívá v jejím spotřebování, zpracování nebo zcizení, je zuživatelná; zuživatelné jsou i ty movité věci, které náleží ke skladu nebo k jinému souboru, pokud jejich běžné užití spočívá v tom, že jsou prodávány jednotlivě. Ostatní věci jsou nezuživatelné.</a:t>
            </a:r>
          </a:p>
          <a:p>
            <a:pPr marL="0" indent="0">
              <a:buNone/>
            </a:pPr>
            <a:r>
              <a:rPr lang="cs-CZ" dirty="0"/>
              <a:t/>
            </a:r>
            <a:br>
              <a:rPr lang="cs-CZ" dirty="0"/>
            </a:b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12</a:t>
            </a:fld>
            <a:endParaRPr lang="cs-CZ"/>
          </a:p>
        </p:txBody>
      </p:sp>
    </p:spTree>
    <p:extLst>
      <p:ext uri="{BB962C8B-B14F-4D97-AF65-F5344CB8AC3E}">
        <p14:creationId xmlns:p14="http://schemas.microsoft.com/office/powerpoint/2010/main" val="2725350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Hromadná věc</a:t>
            </a:r>
            <a:endParaRPr lang="cs-CZ" dirty="0"/>
          </a:p>
        </p:txBody>
      </p:sp>
      <p:sp>
        <p:nvSpPr>
          <p:cNvPr id="3" name="Zástupný symbol pro obsah 2"/>
          <p:cNvSpPr>
            <a:spLocks noGrp="1"/>
          </p:cNvSpPr>
          <p:nvPr>
            <p:ph idx="1"/>
          </p:nvPr>
        </p:nvSpPr>
        <p:spPr/>
        <p:txBody>
          <a:bodyPr/>
          <a:lstStyle/>
          <a:p>
            <a:pPr marL="0" indent="0">
              <a:buNone/>
            </a:pPr>
            <a:r>
              <a:rPr lang="cs-CZ" b="1" dirty="0"/>
              <a:t>§ 501</a:t>
            </a:r>
            <a:br>
              <a:rPr lang="cs-CZ" b="1" dirty="0"/>
            </a:br>
            <a:r>
              <a:rPr lang="cs-CZ" b="1" dirty="0"/>
              <a:t>Hromadná věc</a:t>
            </a:r>
          </a:p>
          <a:p>
            <a:pPr marL="0" indent="0">
              <a:buNone/>
            </a:pPr>
            <a:r>
              <a:rPr lang="cs-CZ" dirty="0"/>
              <a:t>Soubor jednotlivých věcí náležejících téže osobě, považovaný za jeden předmět a jako takový nesoucí společné označení, pokládá se za celek a tvoří hromadnou věc.</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13</a:t>
            </a:fld>
            <a:endParaRPr lang="cs-CZ"/>
          </a:p>
        </p:txBody>
      </p:sp>
    </p:spTree>
    <p:extLst>
      <p:ext uri="{BB962C8B-B14F-4D97-AF65-F5344CB8AC3E}">
        <p14:creationId xmlns:p14="http://schemas.microsoft.com/office/powerpoint/2010/main" val="700915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Obchodní závod. Pobočka.</a:t>
            </a:r>
            <a:br>
              <a:rPr lang="cs-CZ" dirty="0" smtClean="0"/>
            </a:br>
            <a:r>
              <a:rPr lang="cs-CZ" dirty="0" smtClean="0"/>
              <a:t>Obchodní tajemství.</a:t>
            </a:r>
            <a:endParaRPr lang="cs-CZ" dirty="0"/>
          </a:p>
        </p:txBody>
      </p:sp>
      <p:sp>
        <p:nvSpPr>
          <p:cNvPr id="3" name="Zástupný symbol pro obsah 2"/>
          <p:cNvSpPr>
            <a:spLocks noGrp="1"/>
          </p:cNvSpPr>
          <p:nvPr>
            <p:ph idx="1"/>
          </p:nvPr>
        </p:nvSpPr>
        <p:spPr/>
        <p:txBody>
          <a:bodyPr>
            <a:normAutofit fontScale="62500" lnSpcReduction="20000"/>
          </a:bodyPr>
          <a:lstStyle/>
          <a:p>
            <a:pPr marL="0" indent="0">
              <a:buNone/>
            </a:pPr>
            <a:r>
              <a:rPr lang="cs-CZ" b="1" dirty="0"/>
              <a:t>§ 502</a:t>
            </a:r>
            <a:br>
              <a:rPr lang="cs-CZ" b="1" dirty="0"/>
            </a:br>
            <a:r>
              <a:rPr lang="cs-CZ" b="1" dirty="0"/>
              <a:t>Obchodní závod</a:t>
            </a:r>
          </a:p>
          <a:p>
            <a:pPr marL="0" indent="0">
              <a:buNone/>
            </a:pPr>
            <a:r>
              <a:rPr lang="cs-CZ" dirty="0"/>
              <a:t>Obchodní závod (dále jen „závod“) je organizovaný soubor jmění, který podnikatel vytvořil a který z jeho vůle slouží k provozování jeho činnosti. Má se za to, že závod tvoří vše, co zpravidla slouží k jeho provozu.</a:t>
            </a:r>
          </a:p>
          <a:p>
            <a:pPr marL="0" indent="0">
              <a:buNone/>
            </a:pPr>
            <a:r>
              <a:rPr lang="cs-CZ" b="1" dirty="0"/>
              <a:t>§ 503</a:t>
            </a:r>
            <a:br>
              <a:rPr lang="cs-CZ" b="1" dirty="0"/>
            </a:br>
            <a:r>
              <a:rPr lang="cs-CZ" b="1" dirty="0"/>
              <a:t>Pobočka</a:t>
            </a:r>
          </a:p>
          <a:p>
            <a:pPr marL="0" indent="0">
              <a:buNone/>
            </a:pPr>
            <a:r>
              <a:rPr lang="cs-CZ" b="1" dirty="0"/>
              <a:t>(1)</a:t>
            </a:r>
            <a:r>
              <a:rPr lang="cs-CZ" dirty="0"/>
              <a:t> Pobočka je taková část závodu, která vykazuje hospodářskou a funkční samostatnost a o které podnikatel rozhodl, že bude pobočkou.</a:t>
            </a:r>
          </a:p>
          <a:p>
            <a:pPr marL="0" indent="0">
              <a:buNone/>
            </a:pPr>
            <a:r>
              <a:rPr lang="cs-CZ" b="1" dirty="0"/>
              <a:t>(2)</a:t>
            </a:r>
            <a:r>
              <a:rPr lang="cs-CZ" dirty="0"/>
              <a:t> Je-li pobočka zapsána do obchodního rejstříku, jedná se o odštěpný závod; to platí i o jiné organizační složce, pokud o ní jiný právní předpis stanoví, že se zapíše do obchodního rejstříku. Vedoucí odštěpného závodu je oprávněn zastupovat podnikatele ve všech záležitostech týkajících se odštěpného závodu ode dne, ke kterému byl jako vedoucí odštěpného závodu zapsán do obchodního rejstříku.</a:t>
            </a:r>
          </a:p>
          <a:p>
            <a:pPr marL="0" indent="0">
              <a:buNone/>
            </a:pPr>
            <a:r>
              <a:rPr lang="cs-CZ" b="1" dirty="0"/>
              <a:t>§ 504</a:t>
            </a:r>
            <a:br>
              <a:rPr lang="cs-CZ" b="1" dirty="0"/>
            </a:br>
            <a:r>
              <a:rPr lang="cs-CZ" b="1" dirty="0"/>
              <a:t>Obchodní tajemství</a:t>
            </a:r>
          </a:p>
          <a:p>
            <a:pPr marL="0" indent="0">
              <a:buNone/>
            </a:pPr>
            <a:r>
              <a:rPr lang="cs-CZ" dirty="0"/>
              <a:t>Obchodní tajemství tvoří konkurenčně významné, určitelné, ocenitelné a v příslušných obchodních kruzích běžně nedostupné skutečnosti, které souvisejí se závodem a jejichž vlastník zajišťuje ve svém zájmu odpovídajícím způsobem jejich utajení.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14</a:t>
            </a:fld>
            <a:endParaRPr lang="cs-CZ"/>
          </a:p>
        </p:txBody>
      </p:sp>
    </p:spTree>
    <p:extLst>
      <p:ext uri="{BB962C8B-B14F-4D97-AF65-F5344CB8AC3E}">
        <p14:creationId xmlns:p14="http://schemas.microsoft.com/office/powerpoint/2010/main" val="380258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 nemovitá - členění</a:t>
            </a:r>
            <a:endParaRPr lang="cs-CZ" dirty="0"/>
          </a:p>
        </p:txBody>
      </p:sp>
      <p:sp>
        <p:nvSpPr>
          <p:cNvPr id="3" name="Zástupný symbol pro obsah 2"/>
          <p:cNvSpPr>
            <a:spLocks noGrp="1"/>
          </p:cNvSpPr>
          <p:nvPr>
            <p:ph idx="1"/>
          </p:nvPr>
        </p:nvSpPr>
        <p:spPr/>
        <p:txBody>
          <a:bodyPr>
            <a:normAutofit fontScale="55000" lnSpcReduction="20000"/>
          </a:bodyPr>
          <a:lstStyle/>
          <a:p>
            <a:pPr marL="285750" indent="-285750">
              <a:buFontTx/>
              <a:buChar char="-"/>
            </a:pPr>
            <a:r>
              <a:rPr lang="cs-CZ" sz="3200" b="1" dirty="0" smtClean="0"/>
              <a:t>pozemky</a:t>
            </a:r>
            <a:endParaRPr lang="cs-CZ" sz="3200" dirty="0"/>
          </a:p>
          <a:p>
            <a:pPr marL="285750" indent="-285750">
              <a:buFontTx/>
              <a:buChar char="-"/>
            </a:pPr>
            <a:r>
              <a:rPr lang="cs-CZ" sz="3200" b="1" dirty="0"/>
              <a:t>podzemní stavby se samostatným účelovým určením </a:t>
            </a:r>
            <a:r>
              <a:rPr lang="cs-CZ" dirty="0"/>
              <a:t>(např. metro, vinný sklep, podzemní garáže)</a:t>
            </a:r>
          </a:p>
          <a:p>
            <a:pPr marL="285750" indent="-285750">
              <a:buFontTx/>
              <a:buChar char="-"/>
            </a:pPr>
            <a:r>
              <a:rPr lang="cs-CZ" sz="3200" b="1" dirty="0"/>
              <a:t>věcná práva k pozemkům a k podzemním stavbám se samostatným účelovým určením</a:t>
            </a:r>
            <a:r>
              <a:rPr lang="cs-CZ" sz="3200" dirty="0"/>
              <a:t> </a:t>
            </a:r>
            <a:r>
              <a:rPr lang="cs-CZ" dirty="0"/>
              <a:t>(např. věcné břemeno) </a:t>
            </a:r>
          </a:p>
          <a:p>
            <a:pPr marL="285750" indent="-285750">
              <a:buFontTx/>
              <a:buChar char="-"/>
            </a:pPr>
            <a:r>
              <a:rPr lang="cs-CZ" sz="3200" b="1" dirty="0"/>
              <a:t>práva, která za nemovité věci prohlásí zákon </a:t>
            </a:r>
            <a:r>
              <a:rPr lang="cs-CZ" dirty="0"/>
              <a:t>(např. právo stavby - § 1242 </a:t>
            </a:r>
            <a:r>
              <a:rPr lang="cs-CZ" dirty="0" smtClean="0"/>
              <a:t>NOZ</a:t>
            </a:r>
            <a:r>
              <a:rPr lang="cs-CZ" dirty="0"/>
              <a:t>)</a:t>
            </a:r>
          </a:p>
          <a:p>
            <a:pPr marL="285750" indent="-285750">
              <a:buFontTx/>
              <a:buChar char="-"/>
            </a:pPr>
            <a:r>
              <a:rPr lang="cs-CZ" sz="3200" b="1" dirty="0"/>
              <a:t>předměty, o kterých jiný právní předpis stanoví, že nejsou součástí pozemku, a které nejsou přenositelné bez narušení jejich podstaty</a:t>
            </a:r>
            <a:r>
              <a:rPr lang="cs-CZ" sz="3200" dirty="0"/>
              <a:t> </a:t>
            </a:r>
            <a:r>
              <a:rPr lang="cs-CZ" dirty="0"/>
              <a:t>(dálnice, silnice, místní kom., vodní díla)</a:t>
            </a:r>
          </a:p>
          <a:p>
            <a:pPr marL="285750" indent="-285750">
              <a:buFontTx/>
              <a:buChar char="-"/>
            </a:pPr>
            <a:r>
              <a:rPr lang="cs-CZ" sz="3200" b="1" dirty="0"/>
              <a:t>jednotky</a:t>
            </a:r>
            <a:r>
              <a:rPr lang="cs-CZ" sz="3200" dirty="0"/>
              <a:t> </a:t>
            </a:r>
            <a:r>
              <a:rPr lang="cs-CZ" dirty="0"/>
              <a:t>(bytové jednotky - § 1159 NOZ, + jednotky dle z. č. 72/1994 Sb., o vlastnictví bytu) </a:t>
            </a:r>
          </a:p>
          <a:p>
            <a:pPr marL="285750" indent="-285750">
              <a:buFontTx/>
              <a:buChar char="-"/>
            </a:pPr>
            <a:r>
              <a:rPr lang="cs-CZ" sz="3200" b="1" dirty="0"/>
              <a:t>některé stavby spojené se zemí pevným základem</a:t>
            </a:r>
            <a:r>
              <a:rPr lang="cs-CZ" sz="3200" dirty="0"/>
              <a:t> </a:t>
            </a:r>
            <a:r>
              <a:rPr lang="cs-CZ" dirty="0"/>
              <a:t>(stavby /jiného vlastníka/, které se nestaly součástí pozemku k datu účinnosti NOZ - § 3055, obdobně zatěžuje-li věcné právo stavbu nebo pozemek, nestane se stavba součástí pozemku dokud věcné právo trvá a jeho povaha to vylučuje - §3060)</a:t>
            </a:r>
          </a:p>
          <a:p>
            <a:pPr marL="285750" indent="-285750">
              <a:buFontTx/>
              <a:buChar char="-"/>
            </a:pPr>
            <a:r>
              <a:rPr lang="cs-CZ" sz="3200" b="1" dirty="0"/>
              <a:t>liniové stavby </a:t>
            </a:r>
            <a:r>
              <a:rPr lang="cs-CZ" dirty="0"/>
              <a:t>(zejména vodovody, kanalizace nebo energetické či jiné vedení, nejsou součástí pozemku - §509 NOZ)</a:t>
            </a:r>
          </a:p>
          <a:p>
            <a:pPr marL="285750" indent="-285750">
              <a:buFontTx/>
              <a:buChar char="-"/>
            </a:pPr>
            <a:r>
              <a:rPr lang="cs-CZ" sz="3200" b="1" dirty="0"/>
              <a:t>dočasné stavby</a:t>
            </a:r>
            <a:r>
              <a:rPr lang="cs-CZ" sz="3200" dirty="0"/>
              <a:t>, které nejsou součástí pozemku </a:t>
            </a:r>
            <a:r>
              <a:rPr lang="cs-CZ" dirty="0" smtClean="0"/>
              <a:t>(</a:t>
            </a:r>
            <a:r>
              <a:rPr lang="cs-CZ" dirty="0"/>
              <a:t>stavby zřízené na omezenou dobu, spojené se zemí pevným základem)</a:t>
            </a:r>
          </a:p>
          <a:p>
            <a:pPr marL="0" indent="0" algn="just">
              <a:lnSpc>
                <a:spcPct val="110000"/>
              </a:lnSpc>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cs-CZ" dirty="0" smtClean="0">
                <a:solidFill>
                  <a:srgbClr val="4A4A49"/>
                </a:solidFill>
                <a:latin typeface="Arial"/>
                <a:cs typeface="Arial"/>
              </a:rPr>
              <a:t>--------------------------------------------------------------------------------------------------------------------</a:t>
            </a:r>
            <a:endParaRPr lang="cs-CZ" dirty="0">
              <a:solidFill>
                <a:srgbClr val="4A4A49"/>
              </a:solidFill>
              <a:latin typeface="Arial"/>
              <a:cs typeface="Arial"/>
            </a:endParaRPr>
          </a:p>
          <a:p>
            <a:pPr marL="0" indent="0" algn="just">
              <a:lnSpc>
                <a:spcPct val="110000"/>
              </a:lnSpc>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cs-CZ" b="1" dirty="0"/>
              <a:t>dočasné stavby</a:t>
            </a:r>
            <a:r>
              <a:rPr lang="cs-CZ" dirty="0"/>
              <a:t>, nespojené se zemí pevným základem (např. stan, koncertní podium, dočasná umělecká instalace), jsou </a:t>
            </a:r>
            <a:r>
              <a:rPr lang="cs-CZ" b="1" dirty="0"/>
              <a:t>věci movité</a:t>
            </a:r>
            <a:r>
              <a:rPr lang="cs-CZ" dirty="0"/>
              <a:t>.</a:t>
            </a:r>
            <a:endParaRPr lang="cs-CZ" dirty="0">
              <a:solidFill>
                <a:srgbClr val="4A4A49"/>
              </a:solidFill>
              <a:latin typeface="Arial"/>
              <a:cs typeface="Arial"/>
            </a:endParaRP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15</a:t>
            </a:fld>
            <a:endParaRPr lang="cs-CZ"/>
          </a:p>
        </p:txBody>
      </p:sp>
    </p:spTree>
    <p:extLst>
      <p:ext uri="{BB962C8B-B14F-4D97-AF65-F5344CB8AC3E}">
        <p14:creationId xmlns:p14="http://schemas.microsoft.com/office/powerpoint/2010/main" val="2148530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lgn="ctr">
              <a:buNone/>
            </a:pPr>
            <a:endParaRPr lang="cs-CZ" b="1" dirty="0" smtClean="0"/>
          </a:p>
          <a:p>
            <a:pPr marL="0" indent="0" algn="ctr">
              <a:buNone/>
            </a:pPr>
            <a:r>
              <a:rPr lang="cs-CZ" b="1" dirty="0" smtClean="0"/>
              <a:t>Díl </a:t>
            </a:r>
            <a:r>
              <a:rPr lang="cs-CZ" b="1" dirty="0"/>
              <a:t>3</a:t>
            </a:r>
            <a:br>
              <a:rPr lang="cs-CZ" b="1" dirty="0"/>
            </a:br>
            <a:r>
              <a:rPr lang="cs-CZ" b="1" dirty="0"/>
              <a:t>Součást věci a příslušenství věci</a:t>
            </a:r>
          </a:p>
          <a:p>
            <a:pPr marL="0" indent="0" algn="ctr">
              <a:buNone/>
            </a:pPr>
            <a:r>
              <a:rPr lang="cs-CZ" b="1" dirty="0"/>
              <a:t>Součást věci</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16</a:t>
            </a:fld>
            <a:endParaRPr lang="cs-CZ"/>
          </a:p>
        </p:txBody>
      </p:sp>
    </p:spTree>
    <p:extLst>
      <p:ext uri="{BB962C8B-B14F-4D97-AF65-F5344CB8AC3E}">
        <p14:creationId xmlns:p14="http://schemas.microsoft.com/office/powerpoint/2010/main" val="3772502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Součást věci</a:t>
            </a:r>
            <a:endParaRPr lang="cs-CZ" dirty="0"/>
          </a:p>
        </p:txBody>
      </p:sp>
      <p:sp>
        <p:nvSpPr>
          <p:cNvPr id="3" name="Zástupný symbol pro obsah 2"/>
          <p:cNvSpPr>
            <a:spLocks noGrp="1"/>
          </p:cNvSpPr>
          <p:nvPr>
            <p:ph idx="1"/>
          </p:nvPr>
        </p:nvSpPr>
        <p:spPr/>
        <p:txBody>
          <a:bodyPr/>
          <a:lstStyle/>
          <a:p>
            <a:pPr marL="0" indent="0">
              <a:buNone/>
            </a:pPr>
            <a:r>
              <a:rPr lang="cs-CZ" b="1" dirty="0"/>
              <a:t>§ 505</a:t>
            </a:r>
          </a:p>
          <a:p>
            <a:pPr marL="0" indent="0">
              <a:buNone/>
            </a:pPr>
            <a:r>
              <a:rPr lang="cs-CZ" dirty="0"/>
              <a:t>Součást věci je vše, co k ní podle její povahy náleží a co nemůže být od věci odděleno, aniž se tím věc znehodnotí.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17</a:t>
            </a:fld>
            <a:endParaRPr lang="cs-CZ"/>
          </a:p>
        </p:txBody>
      </p:sp>
    </p:spTree>
    <p:extLst>
      <p:ext uri="{BB962C8B-B14F-4D97-AF65-F5344CB8AC3E}">
        <p14:creationId xmlns:p14="http://schemas.microsoft.com/office/powerpoint/2010/main" val="857001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Součásti pozemku</a:t>
            </a:r>
            <a:endParaRPr lang="cs-CZ" dirty="0"/>
          </a:p>
        </p:txBody>
      </p:sp>
      <p:sp>
        <p:nvSpPr>
          <p:cNvPr id="3" name="Zástupný symbol pro obsah 2"/>
          <p:cNvSpPr>
            <a:spLocks noGrp="1"/>
          </p:cNvSpPr>
          <p:nvPr>
            <p:ph idx="1"/>
          </p:nvPr>
        </p:nvSpPr>
        <p:spPr/>
        <p:txBody>
          <a:bodyPr/>
          <a:lstStyle/>
          <a:p>
            <a:pPr marL="0" indent="0">
              <a:buNone/>
            </a:pPr>
            <a:r>
              <a:rPr lang="cs-CZ" b="1" dirty="0"/>
              <a:t>§ 506</a:t>
            </a:r>
          </a:p>
          <a:p>
            <a:pPr marL="0" indent="0">
              <a:buNone/>
            </a:pPr>
            <a:r>
              <a:rPr lang="cs-CZ" b="1" dirty="0"/>
              <a:t>(1)</a:t>
            </a:r>
            <a:r>
              <a:rPr lang="cs-CZ" dirty="0"/>
              <a:t> </a:t>
            </a:r>
            <a:r>
              <a:rPr lang="cs-CZ" b="1" dirty="0"/>
              <a:t>Součástí pozemku je prostor nad povrchem i pod povrchem, stavby zřízené na pozemku a jiná zařízení (dále jen „stavba“) s výjimkou staveb dočasných, včetně toho, co je zapuštěno v pozemku nebo upevněno ve zdech.</a:t>
            </a:r>
          </a:p>
          <a:p>
            <a:pPr marL="0" indent="0">
              <a:buNone/>
            </a:pPr>
            <a:r>
              <a:rPr lang="cs-CZ" b="1" dirty="0"/>
              <a:t>(2) Není-li podzemní stavba nemovitou věcí, je součástí pozemku, i když zasahuje pod jiný pozemek</a:t>
            </a:r>
            <a:r>
              <a:rPr lang="cs-CZ" b="1" dirty="0" smtClean="0"/>
              <a:t>.</a:t>
            </a:r>
          </a:p>
          <a:p>
            <a:pPr marL="0" indent="0">
              <a:buNone/>
            </a:pPr>
            <a:r>
              <a:rPr lang="cs-CZ" b="1" dirty="0"/>
              <a:t>§ 507</a:t>
            </a:r>
          </a:p>
          <a:p>
            <a:pPr marL="0" indent="0">
              <a:buNone/>
            </a:pPr>
            <a:r>
              <a:rPr lang="cs-CZ" b="1" dirty="0"/>
              <a:t>Součástí pozemku je rostlinstvo na něm vzešlé.</a:t>
            </a:r>
          </a:p>
          <a:p>
            <a:pPr marL="0" indent="0">
              <a:buNone/>
            </a:pPr>
            <a:endParaRPr lang="cs-CZ" dirty="0"/>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18</a:t>
            </a:fld>
            <a:endParaRPr lang="cs-CZ"/>
          </a:p>
        </p:txBody>
      </p:sp>
    </p:spTree>
    <p:extLst>
      <p:ext uri="{BB962C8B-B14F-4D97-AF65-F5344CB8AC3E}">
        <p14:creationId xmlns:p14="http://schemas.microsoft.com/office/powerpoint/2010/main" val="3982401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Stroj nebo jiné upevněné zařízení</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b="1" dirty="0"/>
              <a:t>§ 508</a:t>
            </a:r>
          </a:p>
          <a:p>
            <a:pPr marL="0" indent="0">
              <a:buNone/>
            </a:pPr>
            <a:r>
              <a:rPr lang="cs-CZ" b="1" dirty="0"/>
              <a:t>(1)</a:t>
            </a:r>
            <a:r>
              <a:rPr lang="cs-CZ" dirty="0"/>
              <a:t> Stroj nebo jiné upevněné zařízení (dále jen „stroj“) není součástí nemovité věci zapsané do veřejného seznamu, byla-li se souhlasem jejího vlastníka zapsána do téhož seznamu výhrada, že stroj jeho vlastnictvím není. Výhrada bude vymazána, prokáže-li vlastník nemovité věci nebo jiná osoba oprávněná k tomu podle zápisu ve veřejném seznamu, že se vlastník nemovité věci stal vlastníkem stroje.</a:t>
            </a:r>
          </a:p>
          <a:p>
            <a:pPr marL="0" indent="0">
              <a:buNone/>
            </a:pPr>
            <a:r>
              <a:rPr lang="cs-CZ" b="1" dirty="0"/>
              <a:t>(2)</a:t>
            </a:r>
            <a:r>
              <a:rPr lang="cs-CZ" dirty="0"/>
              <a:t> Má-li být takovým strojem nahrazen stroj, který je součástí nemovité věci, lze výhradu do veřejného seznamu zapsat, pokud proti tomu osoba zapsaná ve výhodnějším pořadí nevznese odpor. Právo odporu však nemá osoba, jejíž právo nemůže být zápisem výhrady zkráceno, ani osoba, jejíž pohledávka byla již splněna; za tím účelem může být splněna i pohledávka dosud nedospělá.</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19</a:t>
            </a:fld>
            <a:endParaRPr lang="cs-CZ"/>
          </a:p>
        </p:txBody>
      </p:sp>
    </p:spTree>
    <p:extLst>
      <p:ext uri="{BB962C8B-B14F-4D97-AF65-F5344CB8AC3E}">
        <p14:creationId xmlns:p14="http://schemas.microsoft.com/office/powerpoint/2010/main" val="1117518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
            </a:r>
            <a:br>
              <a:rPr lang="cs-CZ" dirty="0" smtClean="0"/>
            </a:br>
            <a:r>
              <a:rPr lang="cs-CZ" dirty="0" smtClean="0"/>
              <a:t>Zákon </a:t>
            </a:r>
            <a:r>
              <a:rPr lang="cs-CZ" dirty="0"/>
              <a:t>č. 89/2012 Sb., občanský </a:t>
            </a:r>
            <a:r>
              <a:rPr lang="cs-CZ" dirty="0" smtClean="0"/>
              <a:t>zákoník (OZ)</a:t>
            </a:r>
            <a:r>
              <a:rPr lang="cs-CZ" dirty="0"/>
              <a:t/>
            </a:r>
            <a:br>
              <a:rPr lang="cs-CZ" dirty="0"/>
            </a:br>
            <a:endParaRPr lang="cs-CZ" dirty="0"/>
          </a:p>
        </p:txBody>
      </p:sp>
      <p:sp>
        <p:nvSpPr>
          <p:cNvPr id="3" name="Zástupný symbol pro obsah 2"/>
          <p:cNvSpPr>
            <a:spLocks noGrp="1"/>
          </p:cNvSpPr>
          <p:nvPr>
            <p:ph idx="1"/>
          </p:nvPr>
        </p:nvSpPr>
        <p:spPr/>
        <p:txBody>
          <a:bodyPr>
            <a:normAutofit fontScale="70000" lnSpcReduction="20000"/>
          </a:bodyPr>
          <a:lstStyle/>
          <a:p>
            <a:pPr marL="0" indent="0" algn="ctr">
              <a:buNone/>
            </a:pPr>
            <a:r>
              <a:rPr lang="cs-CZ" dirty="0" smtClean="0"/>
              <a:t>OZ obsahuje celkem 3081 paragrafů.</a:t>
            </a:r>
          </a:p>
          <a:p>
            <a:pPr marL="0" indent="0" algn="ctr">
              <a:buNone/>
            </a:pPr>
            <a:r>
              <a:rPr lang="cs-CZ" dirty="0" smtClean="0"/>
              <a:t> Z toho se24 paragrafů týká věcí a jejich rozdělení, součásti věcí a jejich příslušenství.</a:t>
            </a:r>
          </a:p>
          <a:p>
            <a:pPr marL="0" indent="0" algn="ctr">
              <a:buNone/>
            </a:pPr>
            <a:r>
              <a:rPr lang="cs-CZ" dirty="0" smtClean="0"/>
              <a:t> Konkrétně jde o tyto:</a:t>
            </a:r>
          </a:p>
          <a:p>
            <a:pPr marL="0" indent="0" algn="ctr">
              <a:buNone/>
            </a:pPr>
            <a:r>
              <a:rPr lang="cs-CZ" b="1" dirty="0"/>
              <a:t>HLAVA IV</a:t>
            </a:r>
            <a:br>
              <a:rPr lang="cs-CZ" b="1" dirty="0"/>
            </a:br>
            <a:r>
              <a:rPr lang="cs-CZ" b="1" dirty="0"/>
              <a:t>VĚCI A JEJICH ROZDĚLENÍ</a:t>
            </a:r>
          </a:p>
          <a:p>
            <a:pPr marL="0" indent="0" algn="ctr">
              <a:buNone/>
            </a:pPr>
            <a:r>
              <a:rPr lang="cs-CZ" b="1" dirty="0"/>
              <a:t>Díl 1</a:t>
            </a:r>
            <a:br>
              <a:rPr lang="cs-CZ" b="1" dirty="0"/>
            </a:br>
            <a:r>
              <a:rPr lang="cs-CZ" b="1" dirty="0"/>
              <a:t>Všeobecná ustanovení</a:t>
            </a:r>
          </a:p>
          <a:p>
            <a:pPr marL="0" indent="0" algn="ctr">
              <a:buNone/>
            </a:pPr>
            <a:r>
              <a:rPr lang="cs-CZ" dirty="0" smtClean="0"/>
              <a:t> §§ 489, 490, 491, 493, 494, 495,</a:t>
            </a:r>
          </a:p>
          <a:p>
            <a:pPr marL="0" indent="0" algn="ctr">
              <a:buNone/>
            </a:pPr>
            <a:r>
              <a:rPr lang="cs-CZ" b="1" dirty="0"/>
              <a:t>Díl 2</a:t>
            </a:r>
            <a:br>
              <a:rPr lang="cs-CZ" b="1" dirty="0"/>
            </a:br>
            <a:r>
              <a:rPr lang="cs-CZ" b="1" dirty="0"/>
              <a:t>Rozdělení věcí</a:t>
            </a:r>
          </a:p>
          <a:p>
            <a:pPr marL="0" indent="0" algn="ctr">
              <a:buNone/>
            </a:pPr>
            <a:r>
              <a:rPr lang="cs-CZ" dirty="0" smtClean="0"/>
              <a:t> 496, 497, 498, 499, 500, 501, 502, 503, 504,</a:t>
            </a:r>
          </a:p>
          <a:p>
            <a:pPr marL="0" indent="0" algn="ctr">
              <a:buNone/>
            </a:pPr>
            <a:r>
              <a:rPr lang="cs-CZ" b="1" dirty="0"/>
              <a:t>Díl 3</a:t>
            </a:r>
            <a:br>
              <a:rPr lang="cs-CZ" b="1" dirty="0"/>
            </a:br>
            <a:r>
              <a:rPr lang="cs-CZ" b="1" dirty="0"/>
              <a:t>Součást věci a příslušenství věci</a:t>
            </a:r>
          </a:p>
          <a:p>
            <a:pPr marL="0" indent="0" algn="ctr">
              <a:buNone/>
            </a:pPr>
            <a:r>
              <a:rPr lang="cs-CZ" dirty="0" smtClean="0"/>
              <a:t>§§ 505, 506, 507, 508, 509, 510, 511, 512, 513.</a:t>
            </a: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2</a:t>
            </a:fld>
            <a:endParaRPr lang="cs-CZ"/>
          </a:p>
        </p:txBody>
      </p:sp>
    </p:spTree>
    <p:extLst>
      <p:ext uri="{BB962C8B-B14F-4D97-AF65-F5344CB8AC3E}">
        <p14:creationId xmlns:p14="http://schemas.microsoft.com/office/powerpoint/2010/main" val="28824832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Příslušenství věci</a:t>
            </a:r>
            <a:endParaRPr lang="cs-CZ" dirty="0"/>
          </a:p>
        </p:txBody>
      </p:sp>
      <p:sp>
        <p:nvSpPr>
          <p:cNvPr id="3" name="Zástupný symbol pro obsah 2"/>
          <p:cNvSpPr>
            <a:spLocks noGrp="1"/>
          </p:cNvSpPr>
          <p:nvPr>
            <p:ph idx="1"/>
          </p:nvPr>
        </p:nvSpPr>
        <p:spPr/>
        <p:txBody>
          <a:bodyPr>
            <a:normAutofit fontScale="62500" lnSpcReduction="20000"/>
          </a:bodyPr>
          <a:lstStyle/>
          <a:p>
            <a:pPr marL="0" indent="0">
              <a:buNone/>
            </a:pPr>
            <a:r>
              <a:rPr lang="cs-CZ" b="1" dirty="0"/>
              <a:t>Příslušenství věci</a:t>
            </a:r>
          </a:p>
          <a:p>
            <a:pPr marL="0" indent="0">
              <a:buNone/>
            </a:pPr>
            <a:r>
              <a:rPr lang="cs-CZ" b="1" dirty="0"/>
              <a:t>§ 510</a:t>
            </a:r>
          </a:p>
          <a:p>
            <a:pPr marL="0" indent="0">
              <a:buNone/>
            </a:pPr>
            <a:r>
              <a:rPr lang="cs-CZ" b="1" dirty="0"/>
              <a:t>(1)</a:t>
            </a:r>
            <a:r>
              <a:rPr lang="cs-CZ" dirty="0"/>
              <a:t> Příslušenství věci je vedlejší věc vlastníka u věci hlavní, je-li účelem vedlejší věci, aby se jí trvale užívalo společně s hlavní věcí v rámci jejich hospodářského určení. Byla-li vedlejší věc od hlavní věci přechodně odloučena, nepřestává být příslušenstvím.</a:t>
            </a:r>
          </a:p>
          <a:p>
            <a:pPr marL="0" indent="0">
              <a:buNone/>
            </a:pPr>
            <a:r>
              <a:rPr lang="cs-CZ" b="1" dirty="0"/>
              <a:t>(2)</a:t>
            </a:r>
            <a:r>
              <a:rPr lang="cs-CZ" dirty="0"/>
              <a:t> Má se za to, že se právní jednání a práva i povinnosti týkající se hlavní věci týkají i jejího příslušenství.</a:t>
            </a:r>
          </a:p>
          <a:p>
            <a:pPr marL="0" indent="0">
              <a:buNone/>
            </a:pPr>
            <a:r>
              <a:rPr lang="cs-CZ" b="1" dirty="0"/>
              <a:t>§ 511</a:t>
            </a:r>
          </a:p>
          <a:p>
            <a:pPr marL="0" indent="0">
              <a:buNone/>
            </a:pPr>
            <a:r>
              <a:rPr lang="cs-CZ" dirty="0"/>
              <a:t>Jsou-li pochybnosti, zda je něco příslušenstvím věci, posoudí se případ podle zvyklostí.</a:t>
            </a:r>
          </a:p>
          <a:p>
            <a:pPr marL="0" indent="0">
              <a:buNone/>
            </a:pPr>
            <a:r>
              <a:rPr lang="cs-CZ" b="1" dirty="0"/>
              <a:t>§ 512</a:t>
            </a:r>
          </a:p>
          <a:p>
            <a:pPr marL="0" indent="0">
              <a:buNone/>
            </a:pPr>
            <a:r>
              <a:rPr lang="cs-CZ" dirty="0"/>
              <a:t>Je-li stavba součástí pozemku, jsou vedlejší věci vlastníka u stavby příslušenstvím pozemku, je-li jejich účelem, aby se jich se stavbou nebo pozemkem v rámci jejich hospodářského účelu trvale užívalo.</a:t>
            </a:r>
          </a:p>
          <a:p>
            <a:pPr marL="0" indent="0">
              <a:buNone/>
            </a:pPr>
            <a:r>
              <a:rPr lang="cs-CZ" b="1" dirty="0"/>
              <a:t>§ 513</a:t>
            </a:r>
          </a:p>
          <a:p>
            <a:pPr marL="0" indent="0">
              <a:buNone/>
            </a:pPr>
            <a:r>
              <a:rPr lang="cs-CZ" dirty="0"/>
              <a:t>Příslušenstvím pohledávky jsou úroky, úroky z prodlení a náklady spojené s jejím uplatněním.</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20</a:t>
            </a:fld>
            <a:endParaRPr lang="cs-CZ"/>
          </a:p>
        </p:txBody>
      </p:sp>
    </p:spTree>
    <p:extLst>
      <p:ext uri="{BB962C8B-B14F-4D97-AF65-F5344CB8AC3E}">
        <p14:creationId xmlns:p14="http://schemas.microsoft.com/office/powerpoint/2010/main" val="1396960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lgn="ctr">
              <a:buNone/>
            </a:pPr>
            <a:endParaRPr lang="cs-CZ" b="1" dirty="0" smtClean="0"/>
          </a:p>
          <a:p>
            <a:pPr marL="0" indent="0" algn="ctr">
              <a:buNone/>
            </a:pPr>
            <a:endParaRPr lang="cs-CZ" b="1" dirty="0"/>
          </a:p>
          <a:p>
            <a:pPr marL="0" indent="0" algn="ctr">
              <a:buNone/>
            </a:pPr>
            <a:r>
              <a:rPr lang="cs-CZ" b="1" dirty="0" smtClean="0"/>
              <a:t>HLAVA </a:t>
            </a:r>
            <a:r>
              <a:rPr lang="cs-CZ" b="1" dirty="0"/>
              <a:t>IV</a:t>
            </a:r>
            <a:br>
              <a:rPr lang="cs-CZ" b="1" dirty="0"/>
            </a:br>
            <a:r>
              <a:rPr lang="cs-CZ" b="1" dirty="0"/>
              <a:t>VĚCI A JEJICH ROZDĚLENÍ</a:t>
            </a:r>
          </a:p>
          <a:p>
            <a:pPr marL="0" indent="0" algn="ctr">
              <a:buNone/>
            </a:pPr>
            <a:r>
              <a:rPr lang="cs-CZ" b="1" dirty="0"/>
              <a:t>Díl 1</a:t>
            </a:r>
            <a:br>
              <a:rPr lang="cs-CZ" b="1" dirty="0"/>
            </a:br>
            <a:r>
              <a:rPr lang="cs-CZ" b="1" dirty="0"/>
              <a:t>Všeobecná ustanovení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3</a:t>
            </a:fld>
            <a:endParaRPr lang="cs-CZ"/>
          </a:p>
        </p:txBody>
      </p:sp>
    </p:spTree>
    <p:extLst>
      <p:ext uri="{BB962C8B-B14F-4D97-AF65-F5344CB8AC3E}">
        <p14:creationId xmlns:p14="http://schemas.microsoft.com/office/powerpoint/2010/main" val="2504229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a:t>
            </a:r>
            <a:endParaRPr lang="cs-CZ" dirty="0"/>
          </a:p>
        </p:txBody>
      </p:sp>
      <p:sp>
        <p:nvSpPr>
          <p:cNvPr id="3" name="Zástupný symbol pro obsah 2"/>
          <p:cNvSpPr>
            <a:spLocks noGrp="1"/>
          </p:cNvSpPr>
          <p:nvPr>
            <p:ph idx="1"/>
          </p:nvPr>
        </p:nvSpPr>
        <p:spPr/>
        <p:txBody>
          <a:bodyPr/>
          <a:lstStyle/>
          <a:p>
            <a:pPr marL="0" indent="0">
              <a:buNone/>
            </a:pPr>
            <a:r>
              <a:rPr lang="cs-CZ" b="1" dirty="0"/>
              <a:t>§ 489</a:t>
            </a:r>
          </a:p>
          <a:p>
            <a:pPr marL="0" indent="0">
              <a:buNone/>
            </a:pPr>
            <a:r>
              <a:rPr lang="cs-CZ" b="1" dirty="0"/>
              <a:t>Věc</a:t>
            </a:r>
            <a:r>
              <a:rPr lang="cs-CZ" dirty="0"/>
              <a:t> v právním smyslu (dále jen „věc“) </a:t>
            </a:r>
            <a:r>
              <a:rPr lang="cs-CZ" b="1" dirty="0"/>
              <a:t>je vše, co je rozdílné od osoby a slouží potřebě lidí.</a:t>
            </a:r>
          </a:p>
          <a:p>
            <a:pPr marL="0" indent="0">
              <a:buNone/>
            </a:pPr>
            <a:r>
              <a:rPr lang="cs-CZ" b="1" dirty="0"/>
              <a:t>§ 490</a:t>
            </a:r>
          </a:p>
          <a:p>
            <a:pPr marL="0" indent="0">
              <a:buNone/>
            </a:pPr>
            <a:r>
              <a:rPr lang="cs-CZ" dirty="0"/>
              <a:t>Věc určená k obecnému užívání je veřejný statek.</a:t>
            </a:r>
          </a:p>
          <a:p>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4</a:t>
            </a:fld>
            <a:endParaRPr lang="cs-CZ"/>
          </a:p>
        </p:txBody>
      </p:sp>
    </p:spTree>
    <p:extLst>
      <p:ext uri="{BB962C8B-B14F-4D97-AF65-F5344CB8AC3E}">
        <p14:creationId xmlns:p14="http://schemas.microsoft.com/office/powerpoint/2010/main" val="3047092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Plod, užitky</a:t>
            </a:r>
            <a:endParaRPr lang="cs-CZ" dirty="0"/>
          </a:p>
        </p:txBody>
      </p:sp>
      <p:sp>
        <p:nvSpPr>
          <p:cNvPr id="3" name="Zástupný symbol pro obsah 2"/>
          <p:cNvSpPr>
            <a:spLocks noGrp="1"/>
          </p:cNvSpPr>
          <p:nvPr>
            <p:ph idx="1"/>
          </p:nvPr>
        </p:nvSpPr>
        <p:spPr/>
        <p:txBody>
          <a:bodyPr/>
          <a:lstStyle/>
          <a:p>
            <a:pPr marL="0" indent="0">
              <a:buNone/>
            </a:pPr>
            <a:r>
              <a:rPr lang="cs-CZ" b="1" dirty="0"/>
              <a:t>§ 491</a:t>
            </a:r>
          </a:p>
          <a:p>
            <a:pPr marL="0" indent="0">
              <a:buNone/>
            </a:pPr>
            <a:r>
              <a:rPr lang="cs-CZ" b="1" dirty="0"/>
              <a:t>(1)</a:t>
            </a:r>
            <a:r>
              <a:rPr lang="cs-CZ" dirty="0"/>
              <a:t> </a:t>
            </a:r>
            <a:r>
              <a:rPr lang="cs-CZ" b="1" dirty="0"/>
              <a:t>Plod je to, co věc pravidelně poskytuje ze své přirozené povahy, </a:t>
            </a:r>
            <a:r>
              <a:rPr lang="cs-CZ" dirty="0"/>
              <a:t>jak je dáno jejím obvyklým účelovým určením a přiměřeně k němu, ať s přičiněním člověka nebo bez něho.</a:t>
            </a:r>
          </a:p>
          <a:p>
            <a:pPr marL="0" indent="0">
              <a:buNone/>
            </a:pPr>
            <a:r>
              <a:rPr lang="cs-CZ" b="1" dirty="0"/>
              <a:t>(2)</a:t>
            </a:r>
            <a:r>
              <a:rPr lang="cs-CZ" dirty="0"/>
              <a:t> </a:t>
            </a:r>
            <a:r>
              <a:rPr lang="cs-CZ" b="1" dirty="0"/>
              <a:t>Užitky jsou to, co věc pravidelně poskytuje ze své právní povahy.</a:t>
            </a:r>
          </a:p>
          <a:p>
            <a:pPr marL="0" indent="0">
              <a:buNone/>
            </a:pPr>
            <a:endParaRPr lang="cs-CZ" b="1"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5</a:t>
            </a:fld>
            <a:endParaRPr lang="cs-CZ"/>
          </a:p>
        </p:txBody>
      </p:sp>
    </p:spTree>
    <p:extLst>
      <p:ext uri="{BB962C8B-B14F-4D97-AF65-F5344CB8AC3E}">
        <p14:creationId xmlns:p14="http://schemas.microsoft.com/office/powerpoint/2010/main" val="3238775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Hodnota věci, cena obvyklá, mimořádná cena</a:t>
            </a:r>
            <a:endParaRPr lang="cs-CZ" dirty="0"/>
          </a:p>
        </p:txBody>
      </p:sp>
      <p:sp>
        <p:nvSpPr>
          <p:cNvPr id="3" name="Zástupný symbol pro obsah 2"/>
          <p:cNvSpPr>
            <a:spLocks noGrp="1"/>
          </p:cNvSpPr>
          <p:nvPr>
            <p:ph idx="1"/>
          </p:nvPr>
        </p:nvSpPr>
        <p:spPr/>
        <p:txBody>
          <a:bodyPr/>
          <a:lstStyle/>
          <a:p>
            <a:pPr marL="0" indent="0">
              <a:buNone/>
            </a:pPr>
            <a:r>
              <a:rPr lang="cs-CZ" b="1" dirty="0"/>
              <a:t>§ 492</a:t>
            </a:r>
          </a:p>
          <a:p>
            <a:pPr marL="0" indent="0">
              <a:buNone/>
            </a:pPr>
            <a:r>
              <a:rPr lang="cs-CZ" b="1" dirty="0"/>
              <a:t>(1)</a:t>
            </a:r>
            <a:r>
              <a:rPr lang="cs-CZ" dirty="0"/>
              <a:t> </a:t>
            </a:r>
            <a:r>
              <a:rPr lang="cs-CZ" b="1" dirty="0">
                <a:solidFill>
                  <a:srgbClr val="FF0000"/>
                </a:solidFill>
              </a:rPr>
              <a:t>Hodnota věci, lze-li ji vyjádřit v penězích, je její cena. Cena věci se určí jako cena obvyklá, ledaže je něco jiného ujednáno nebo stanoveno zákonem.</a:t>
            </a:r>
          </a:p>
          <a:p>
            <a:pPr marL="0" indent="0">
              <a:buNone/>
            </a:pPr>
            <a:r>
              <a:rPr lang="cs-CZ" b="1" dirty="0"/>
              <a:t>(2)</a:t>
            </a:r>
            <a:r>
              <a:rPr lang="cs-CZ" dirty="0"/>
              <a:t> </a:t>
            </a:r>
            <a:r>
              <a:rPr lang="cs-CZ" b="1" dirty="0">
                <a:solidFill>
                  <a:srgbClr val="FF0000"/>
                </a:solidFill>
              </a:rPr>
              <a:t>Mimořádná cena věci se stanoví, má-li se její hodnota nahradit, s přihlédnutím ke zvláštním poměrům nebo ke zvláštní oblibě vyvolané náhodnými vlastnostmi věci.</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6</a:t>
            </a:fld>
            <a:endParaRPr lang="cs-CZ"/>
          </a:p>
        </p:txBody>
      </p:sp>
    </p:spTree>
    <p:extLst>
      <p:ext uri="{BB962C8B-B14F-4D97-AF65-F5344CB8AC3E}">
        <p14:creationId xmlns:p14="http://schemas.microsoft.com/office/powerpoint/2010/main" val="2993854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Co není věcí</a:t>
            </a:r>
            <a:endParaRPr lang="cs-CZ" dirty="0"/>
          </a:p>
        </p:txBody>
      </p:sp>
      <p:sp>
        <p:nvSpPr>
          <p:cNvPr id="3" name="Zástupný symbol pro obsah 2"/>
          <p:cNvSpPr>
            <a:spLocks noGrp="1"/>
          </p:cNvSpPr>
          <p:nvPr>
            <p:ph idx="1"/>
          </p:nvPr>
        </p:nvSpPr>
        <p:spPr/>
        <p:txBody>
          <a:bodyPr/>
          <a:lstStyle/>
          <a:p>
            <a:pPr marL="0" indent="0">
              <a:buNone/>
            </a:pPr>
            <a:r>
              <a:rPr lang="cs-CZ" b="1" dirty="0"/>
              <a:t>§ 493</a:t>
            </a:r>
          </a:p>
          <a:p>
            <a:pPr marL="0" indent="0">
              <a:buNone/>
            </a:pPr>
            <a:r>
              <a:rPr lang="cs-CZ" dirty="0"/>
              <a:t>Lidské tělo ani jeho části, třebaže byly od těla odděleny, nejsou věcí.</a:t>
            </a:r>
          </a:p>
          <a:p>
            <a:pPr marL="0" indent="0">
              <a:buNone/>
            </a:pPr>
            <a:r>
              <a:rPr lang="cs-CZ" b="1" dirty="0"/>
              <a:t>§ 494</a:t>
            </a:r>
          </a:p>
          <a:p>
            <a:pPr marL="0" indent="0">
              <a:buNone/>
            </a:pPr>
            <a:r>
              <a:rPr lang="cs-CZ" dirty="0"/>
              <a:t>Živé zvíře má zvláštní význam a hodnotu již jako smysly nadaný živý tvor. Živé zvíře není věcí a ustanovení o věcech se na živé zvíře použijí obdobně jen v rozsahu, ve kterém to neodporuje jeho povaze.</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7</a:t>
            </a:fld>
            <a:endParaRPr lang="cs-CZ"/>
          </a:p>
        </p:txBody>
      </p:sp>
    </p:spTree>
    <p:extLst>
      <p:ext uri="{BB962C8B-B14F-4D97-AF65-F5344CB8AC3E}">
        <p14:creationId xmlns:p14="http://schemas.microsoft.com/office/powerpoint/2010/main" val="4211690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Majetek. Jmění.</a:t>
            </a:r>
            <a:endParaRPr lang="cs-CZ" dirty="0"/>
          </a:p>
        </p:txBody>
      </p:sp>
      <p:sp>
        <p:nvSpPr>
          <p:cNvPr id="3" name="Zástupný symbol pro obsah 2"/>
          <p:cNvSpPr>
            <a:spLocks noGrp="1"/>
          </p:cNvSpPr>
          <p:nvPr>
            <p:ph idx="1"/>
          </p:nvPr>
        </p:nvSpPr>
        <p:spPr/>
        <p:txBody>
          <a:bodyPr/>
          <a:lstStyle/>
          <a:p>
            <a:pPr marL="0" indent="0">
              <a:buNone/>
            </a:pPr>
            <a:r>
              <a:rPr lang="cs-CZ" b="1" dirty="0"/>
              <a:t>§ 495</a:t>
            </a:r>
          </a:p>
          <a:p>
            <a:pPr marL="0" indent="0">
              <a:buNone/>
            </a:pPr>
            <a:r>
              <a:rPr lang="cs-CZ" b="1" dirty="0"/>
              <a:t>Souhrn všeho, co osobě patří, tvoří její majetek. </a:t>
            </a:r>
            <a:r>
              <a:rPr lang="cs-CZ" dirty="0"/>
              <a:t>Jmění osoby tvoří souhrn jejího majetku a jejích dluhů.</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8</a:t>
            </a:fld>
            <a:endParaRPr lang="cs-CZ"/>
          </a:p>
        </p:txBody>
      </p:sp>
    </p:spTree>
    <p:extLst>
      <p:ext uri="{BB962C8B-B14F-4D97-AF65-F5344CB8AC3E}">
        <p14:creationId xmlns:p14="http://schemas.microsoft.com/office/powerpoint/2010/main" val="210481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lgn="ctr">
              <a:buNone/>
            </a:pPr>
            <a:endParaRPr lang="cs-CZ" b="1" dirty="0" smtClean="0"/>
          </a:p>
          <a:p>
            <a:pPr marL="0" indent="0" algn="ctr">
              <a:buNone/>
            </a:pPr>
            <a:endParaRPr lang="cs-CZ" b="1" dirty="0"/>
          </a:p>
          <a:p>
            <a:pPr marL="0" indent="0" algn="ctr">
              <a:buNone/>
            </a:pPr>
            <a:endParaRPr lang="cs-CZ" b="1" dirty="0" smtClean="0"/>
          </a:p>
          <a:p>
            <a:pPr marL="0" indent="0" algn="ctr">
              <a:buNone/>
            </a:pPr>
            <a:r>
              <a:rPr lang="cs-CZ" b="1" dirty="0" smtClean="0"/>
              <a:t>Díl </a:t>
            </a:r>
            <a:r>
              <a:rPr lang="cs-CZ" b="1" dirty="0"/>
              <a:t>2</a:t>
            </a:r>
            <a:br>
              <a:rPr lang="cs-CZ" b="1" dirty="0"/>
            </a:br>
            <a:r>
              <a:rPr lang="cs-CZ" b="1" dirty="0"/>
              <a:t>Rozdělení věcí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a rostlinstva</a:t>
            </a:r>
            <a:endParaRPr lang="cs-CZ"/>
          </a:p>
        </p:txBody>
      </p:sp>
      <p:sp>
        <p:nvSpPr>
          <p:cNvPr id="5" name="Zástupný symbol pro číslo snímku 4"/>
          <p:cNvSpPr>
            <a:spLocks noGrp="1"/>
          </p:cNvSpPr>
          <p:nvPr>
            <p:ph type="sldNum" sz="quarter" idx="12"/>
          </p:nvPr>
        </p:nvSpPr>
        <p:spPr/>
        <p:txBody>
          <a:bodyPr/>
          <a:lstStyle/>
          <a:p>
            <a:fld id="{D6D559BE-5633-4A6B-9D41-80061BC8BD94}" type="slidenum">
              <a:rPr lang="cs-CZ" smtClean="0"/>
              <a:t>9</a:t>
            </a:fld>
            <a:endParaRPr lang="cs-CZ"/>
          </a:p>
        </p:txBody>
      </p:sp>
    </p:spTree>
    <p:extLst>
      <p:ext uri="{BB962C8B-B14F-4D97-AF65-F5344CB8AC3E}">
        <p14:creationId xmlns:p14="http://schemas.microsoft.com/office/powerpoint/2010/main" val="3149412106"/>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713</TotalTime>
  <Words>1059</Words>
  <Application>Microsoft Office PowerPoint</Application>
  <PresentationFormat>Širokoúhlá obrazovka</PresentationFormat>
  <Paragraphs>146</Paragraphs>
  <Slides>20</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20</vt:i4>
      </vt:variant>
    </vt:vector>
  </HeadingPairs>
  <TitlesOfParts>
    <vt:vector size="25" baseType="lpstr">
      <vt:lpstr>Arial</vt:lpstr>
      <vt:lpstr>Calibri</vt:lpstr>
      <vt:lpstr>Calibri Light</vt:lpstr>
      <vt:lpstr>Times New Roman</vt:lpstr>
      <vt:lpstr>Motiv Office</vt:lpstr>
      <vt:lpstr>         Mendelova univerzita v Brně  Lesnická a dřevařská Fakulta Ústav lesnické a dřevařské politiky a ekonomiky    OCEŇOVÁNÍ LESA A ROSTLINSTVA Zákon č. 89/2012 Sb., občanský zákoník (OZ) Věci a jejich rozdělení, součást věci a jejich příslušenství.     </vt:lpstr>
      <vt:lpstr> Zákon č. 89/2012 Sb., občanský zákoník (OZ) </vt:lpstr>
      <vt:lpstr>Prezentace aplikace PowerPoint</vt:lpstr>
      <vt:lpstr>Věc</vt:lpstr>
      <vt:lpstr>Plod, užitky</vt:lpstr>
      <vt:lpstr>Hodnota věci, cena obvyklá, mimořádná cena</vt:lpstr>
      <vt:lpstr>Co není věcí</vt:lpstr>
      <vt:lpstr>Majetek. Jmění.</vt:lpstr>
      <vt:lpstr>Prezentace aplikace PowerPoint</vt:lpstr>
      <vt:lpstr>Věci hmotné a nehmotné. Ovladatelné síly přírody.</vt:lpstr>
      <vt:lpstr>Nemovité a movité věci</vt:lpstr>
      <vt:lpstr>Zastupitelná věc. Zuživatelná věc.</vt:lpstr>
      <vt:lpstr>Hromadná věc</vt:lpstr>
      <vt:lpstr>Obchodní závod. Pobočka. Obchodní tajemství.</vt:lpstr>
      <vt:lpstr>Věc nemovitá - členění</vt:lpstr>
      <vt:lpstr>Prezentace aplikace PowerPoint</vt:lpstr>
      <vt:lpstr>Součást věci</vt:lpstr>
      <vt:lpstr>Součásti pozemku</vt:lpstr>
      <vt:lpstr>Stroj nebo jiné upevněné zařízení</vt:lpstr>
      <vt:lpstr>Příslušenství věci</vt:lpstr>
    </vt:vector>
  </TitlesOfParts>
  <Company>Státní pozemkový úřad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Mendelova univerzita v Brně  Lesnická a dřevařská Fakulta Ústav lesnické a dřevařské politiky a ekonomiky   KURZ OCEŇOVÁNÍ LESA A ROSTLINSTVA Základní východiska při oceňování majetku a služeb, hodnota a cena, typologie cen, cenové právo v ČR,  tři způsoby oceňování.</dc:title>
  <dc:creator>Vala Vlastimil Ing. CSc.</dc:creator>
  <cp:lastModifiedBy>admin</cp:lastModifiedBy>
  <cp:revision>56</cp:revision>
  <dcterms:created xsi:type="dcterms:W3CDTF">2023-03-17T19:29:58Z</dcterms:created>
  <dcterms:modified xsi:type="dcterms:W3CDTF">2025-02-25T08:52:06Z</dcterms:modified>
</cp:coreProperties>
</file>