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3"/>
  </p:notesMasterIdLst>
  <p:sldIdLst>
    <p:sldId id="256" r:id="rId2"/>
    <p:sldId id="313" r:id="rId3"/>
    <p:sldId id="316" r:id="rId4"/>
    <p:sldId id="257" r:id="rId5"/>
    <p:sldId id="258" r:id="rId6"/>
    <p:sldId id="259" r:id="rId7"/>
    <p:sldId id="260" r:id="rId8"/>
    <p:sldId id="261" r:id="rId9"/>
    <p:sldId id="265" r:id="rId10"/>
    <p:sldId id="266" r:id="rId11"/>
    <p:sldId id="267" r:id="rId12"/>
    <p:sldId id="268" r:id="rId13"/>
    <p:sldId id="269" r:id="rId14"/>
    <p:sldId id="262" r:id="rId15"/>
    <p:sldId id="264"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315" r:id="rId33"/>
    <p:sldId id="321" r:id="rId34"/>
    <p:sldId id="317" r:id="rId35"/>
    <p:sldId id="318" r:id="rId36"/>
    <p:sldId id="319" r:id="rId37"/>
    <p:sldId id="320" r:id="rId38"/>
    <p:sldId id="322" r:id="rId39"/>
    <p:sldId id="323" r:id="rId40"/>
    <p:sldId id="324" r:id="rId41"/>
    <p:sldId id="325" r:id="rId42"/>
    <p:sldId id="326" r:id="rId43"/>
    <p:sldId id="327" r:id="rId44"/>
    <p:sldId id="328" r:id="rId45"/>
    <p:sldId id="338" r:id="rId46"/>
    <p:sldId id="337" r:id="rId47"/>
    <p:sldId id="329" r:id="rId48"/>
    <p:sldId id="330" r:id="rId49"/>
    <p:sldId id="331" r:id="rId50"/>
    <p:sldId id="332" r:id="rId51"/>
    <p:sldId id="333" r:id="rId52"/>
    <p:sldId id="334" r:id="rId53"/>
    <p:sldId id="335" r:id="rId54"/>
    <p:sldId id="336" r:id="rId55"/>
    <p:sldId id="286" r:id="rId56"/>
    <p:sldId id="287" r:id="rId57"/>
    <p:sldId id="288" r:id="rId58"/>
    <p:sldId id="289" r:id="rId59"/>
    <p:sldId id="290" r:id="rId60"/>
    <p:sldId id="291" r:id="rId61"/>
    <p:sldId id="292" r:id="rId62"/>
    <p:sldId id="293" r:id="rId63"/>
    <p:sldId id="294" r:id="rId64"/>
    <p:sldId id="314" r:id="rId65"/>
    <p:sldId id="296" r:id="rId66"/>
    <p:sldId id="297" r:id="rId67"/>
    <p:sldId id="298" r:id="rId68"/>
    <p:sldId id="299" r:id="rId69"/>
    <p:sldId id="300" r:id="rId70"/>
    <p:sldId id="301" r:id="rId71"/>
    <p:sldId id="302" r:id="rId72"/>
    <p:sldId id="303" r:id="rId73"/>
    <p:sldId id="304" r:id="rId74"/>
    <p:sldId id="305" r:id="rId75"/>
    <p:sldId id="306" r:id="rId76"/>
    <p:sldId id="309" r:id="rId77"/>
    <p:sldId id="308" r:id="rId78"/>
    <p:sldId id="307" r:id="rId79"/>
    <p:sldId id="310" r:id="rId80"/>
    <p:sldId id="311" r:id="rId81"/>
    <p:sldId id="312" r:id="rId82"/>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E4E67B-3635-412E-9B5B-54F551B324C8}" type="datetimeFigureOut">
              <a:rPr lang="cs-CZ" smtClean="0"/>
              <a:t>12.03.2025</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DD6D90-A093-46B4-AF6E-A24ECEBE362C}" type="slidenum">
              <a:rPr lang="cs-CZ" smtClean="0"/>
              <a:t>‹#›</a:t>
            </a:fld>
            <a:endParaRPr lang="cs-CZ"/>
          </a:p>
        </p:txBody>
      </p:sp>
    </p:spTree>
    <p:extLst>
      <p:ext uri="{BB962C8B-B14F-4D97-AF65-F5344CB8AC3E}">
        <p14:creationId xmlns:p14="http://schemas.microsoft.com/office/powerpoint/2010/main" val="6365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538976D-F60A-905C-8B2B-A1ECDD5F0BE1}"/>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261811A0-5424-04C8-980C-4DBA0BB592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5FE5EBB2-3C3A-65CC-28D0-BA11C695B0E6}"/>
              </a:ext>
            </a:extLst>
          </p:cNvPr>
          <p:cNvSpPr>
            <a:spLocks noGrp="1"/>
          </p:cNvSpPr>
          <p:nvPr>
            <p:ph type="dt" sz="half" idx="10"/>
          </p:nvPr>
        </p:nvSpPr>
        <p:spPr/>
        <p:txBody>
          <a:bodyPr/>
          <a:lstStyle/>
          <a:p>
            <a:fld id="{990C1B08-2BB0-44DA-B042-1F2652BDB157}" type="datetime1">
              <a:rPr lang="cs-CZ" smtClean="0"/>
              <a:t>12.03.2025</a:t>
            </a:fld>
            <a:endParaRPr lang="cs-CZ"/>
          </a:p>
        </p:txBody>
      </p:sp>
      <p:sp>
        <p:nvSpPr>
          <p:cNvPr id="5" name="Zástupný symbol pro zápatí 4">
            <a:extLst>
              <a:ext uri="{FF2B5EF4-FFF2-40B4-BE49-F238E27FC236}">
                <a16:creationId xmlns:a16="http://schemas.microsoft.com/office/drawing/2014/main" id="{8D45AED8-1975-D10E-399C-B187F8380C86}"/>
              </a:ext>
            </a:extLst>
          </p:cNvPr>
          <p:cNvSpPr>
            <a:spLocks noGrp="1"/>
          </p:cNvSpPr>
          <p:nvPr>
            <p:ph type="ftr" sz="quarter" idx="11"/>
          </p:nvPr>
        </p:nvSpPr>
        <p:spPr/>
        <p:txBody>
          <a:body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D91BAD7F-F3DB-86D4-3B69-940A1064CE98}"/>
              </a:ext>
            </a:extLst>
          </p:cNvPr>
          <p:cNvSpPr>
            <a:spLocks noGrp="1"/>
          </p:cNvSpPr>
          <p:nvPr>
            <p:ph type="sldNum" sz="quarter" idx="12"/>
          </p:nvPr>
        </p:nvSpPr>
        <p:spPr/>
        <p:txBody>
          <a:bodyPr/>
          <a:lstStyle/>
          <a:p>
            <a:fld id="{72736F3C-244E-4CBE-9E91-8DA19022D893}" type="slidenum">
              <a:rPr lang="cs-CZ" smtClean="0"/>
              <a:t>‹#›</a:t>
            </a:fld>
            <a:endParaRPr lang="cs-CZ"/>
          </a:p>
        </p:txBody>
      </p:sp>
    </p:spTree>
    <p:extLst>
      <p:ext uri="{BB962C8B-B14F-4D97-AF65-F5344CB8AC3E}">
        <p14:creationId xmlns:p14="http://schemas.microsoft.com/office/powerpoint/2010/main" val="3061193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7C04941-6516-F0CA-8CB3-3BEC41454C59}"/>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FBA72FBE-491B-874C-6EE9-9EAF51F4307E}"/>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D715CC81-CD47-02C9-C01B-2B4767E52750}"/>
              </a:ext>
            </a:extLst>
          </p:cNvPr>
          <p:cNvSpPr>
            <a:spLocks noGrp="1"/>
          </p:cNvSpPr>
          <p:nvPr>
            <p:ph type="dt" sz="half" idx="10"/>
          </p:nvPr>
        </p:nvSpPr>
        <p:spPr/>
        <p:txBody>
          <a:bodyPr/>
          <a:lstStyle/>
          <a:p>
            <a:fld id="{8BB801F1-1B34-47DE-9DE8-7FA3CAB2D039}" type="datetime1">
              <a:rPr lang="cs-CZ" smtClean="0"/>
              <a:t>12.03.2025</a:t>
            </a:fld>
            <a:endParaRPr lang="cs-CZ"/>
          </a:p>
        </p:txBody>
      </p:sp>
      <p:sp>
        <p:nvSpPr>
          <p:cNvPr id="5" name="Zástupný symbol pro zápatí 4">
            <a:extLst>
              <a:ext uri="{FF2B5EF4-FFF2-40B4-BE49-F238E27FC236}">
                <a16:creationId xmlns:a16="http://schemas.microsoft.com/office/drawing/2014/main" id="{9D7A3892-3A45-2160-A5D0-6885BEED976A}"/>
              </a:ext>
            </a:extLst>
          </p:cNvPr>
          <p:cNvSpPr>
            <a:spLocks noGrp="1"/>
          </p:cNvSpPr>
          <p:nvPr>
            <p:ph type="ftr" sz="quarter" idx="11"/>
          </p:nvPr>
        </p:nvSpPr>
        <p:spPr/>
        <p:txBody>
          <a:body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583FBFAD-F52F-31DC-5DF0-CD85D5777221}"/>
              </a:ext>
            </a:extLst>
          </p:cNvPr>
          <p:cNvSpPr>
            <a:spLocks noGrp="1"/>
          </p:cNvSpPr>
          <p:nvPr>
            <p:ph type="sldNum" sz="quarter" idx="12"/>
          </p:nvPr>
        </p:nvSpPr>
        <p:spPr/>
        <p:txBody>
          <a:bodyPr/>
          <a:lstStyle/>
          <a:p>
            <a:fld id="{72736F3C-244E-4CBE-9E91-8DA19022D893}" type="slidenum">
              <a:rPr lang="cs-CZ" smtClean="0"/>
              <a:t>‹#›</a:t>
            </a:fld>
            <a:endParaRPr lang="cs-CZ"/>
          </a:p>
        </p:txBody>
      </p:sp>
    </p:spTree>
    <p:extLst>
      <p:ext uri="{BB962C8B-B14F-4D97-AF65-F5344CB8AC3E}">
        <p14:creationId xmlns:p14="http://schemas.microsoft.com/office/powerpoint/2010/main" val="3735697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017339C8-588D-8310-0438-D3B5A38CF9E8}"/>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6050CE13-C701-F132-33A3-E762E8A768A8}"/>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8B1EA945-CE19-2494-9385-0CEBFAA0CA7E}"/>
              </a:ext>
            </a:extLst>
          </p:cNvPr>
          <p:cNvSpPr>
            <a:spLocks noGrp="1"/>
          </p:cNvSpPr>
          <p:nvPr>
            <p:ph type="dt" sz="half" idx="10"/>
          </p:nvPr>
        </p:nvSpPr>
        <p:spPr/>
        <p:txBody>
          <a:bodyPr/>
          <a:lstStyle/>
          <a:p>
            <a:fld id="{FEBDE000-B0DB-4B42-9D8E-F37010F9F766}" type="datetime1">
              <a:rPr lang="cs-CZ" smtClean="0"/>
              <a:t>12.03.2025</a:t>
            </a:fld>
            <a:endParaRPr lang="cs-CZ"/>
          </a:p>
        </p:txBody>
      </p:sp>
      <p:sp>
        <p:nvSpPr>
          <p:cNvPr id="5" name="Zástupný symbol pro zápatí 4">
            <a:extLst>
              <a:ext uri="{FF2B5EF4-FFF2-40B4-BE49-F238E27FC236}">
                <a16:creationId xmlns:a16="http://schemas.microsoft.com/office/drawing/2014/main" id="{C23B7F14-BB95-D546-4A6C-A014690F2D34}"/>
              </a:ext>
            </a:extLst>
          </p:cNvPr>
          <p:cNvSpPr>
            <a:spLocks noGrp="1"/>
          </p:cNvSpPr>
          <p:nvPr>
            <p:ph type="ftr" sz="quarter" idx="11"/>
          </p:nvPr>
        </p:nvSpPr>
        <p:spPr/>
        <p:txBody>
          <a:body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B71F925D-7843-A377-A36B-51A07FF34A4D}"/>
              </a:ext>
            </a:extLst>
          </p:cNvPr>
          <p:cNvSpPr>
            <a:spLocks noGrp="1"/>
          </p:cNvSpPr>
          <p:nvPr>
            <p:ph type="sldNum" sz="quarter" idx="12"/>
          </p:nvPr>
        </p:nvSpPr>
        <p:spPr/>
        <p:txBody>
          <a:bodyPr/>
          <a:lstStyle/>
          <a:p>
            <a:fld id="{72736F3C-244E-4CBE-9E91-8DA19022D893}" type="slidenum">
              <a:rPr lang="cs-CZ" smtClean="0"/>
              <a:t>‹#›</a:t>
            </a:fld>
            <a:endParaRPr lang="cs-CZ"/>
          </a:p>
        </p:txBody>
      </p:sp>
    </p:spTree>
    <p:extLst>
      <p:ext uri="{BB962C8B-B14F-4D97-AF65-F5344CB8AC3E}">
        <p14:creationId xmlns:p14="http://schemas.microsoft.com/office/powerpoint/2010/main" val="3459578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C06E933-F0C9-AECE-0D79-30A27D744F4A}"/>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F46C4971-7E14-1CAD-8F6C-02F910BAEEC9}"/>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651C2ED4-3C42-96D0-F6FF-E064771A51E3}"/>
              </a:ext>
            </a:extLst>
          </p:cNvPr>
          <p:cNvSpPr>
            <a:spLocks noGrp="1"/>
          </p:cNvSpPr>
          <p:nvPr>
            <p:ph type="dt" sz="half" idx="10"/>
          </p:nvPr>
        </p:nvSpPr>
        <p:spPr/>
        <p:txBody>
          <a:bodyPr/>
          <a:lstStyle/>
          <a:p>
            <a:fld id="{8BA40AA2-BB52-4A20-B355-45F5EB5AD113}" type="datetime1">
              <a:rPr lang="cs-CZ" smtClean="0"/>
              <a:t>12.03.2025</a:t>
            </a:fld>
            <a:endParaRPr lang="cs-CZ"/>
          </a:p>
        </p:txBody>
      </p:sp>
      <p:sp>
        <p:nvSpPr>
          <p:cNvPr id="5" name="Zástupný symbol pro zápatí 4">
            <a:extLst>
              <a:ext uri="{FF2B5EF4-FFF2-40B4-BE49-F238E27FC236}">
                <a16:creationId xmlns:a16="http://schemas.microsoft.com/office/drawing/2014/main" id="{4270377E-4CB8-F4B1-408A-0B0A9708348B}"/>
              </a:ext>
            </a:extLst>
          </p:cNvPr>
          <p:cNvSpPr>
            <a:spLocks noGrp="1"/>
          </p:cNvSpPr>
          <p:nvPr>
            <p:ph type="ftr" sz="quarter" idx="11"/>
          </p:nvPr>
        </p:nvSpPr>
        <p:spPr/>
        <p:txBody>
          <a:body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64DF76DC-2681-3A3B-45CC-5E153C09F106}"/>
              </a:ext>
            </a:extLst>
          </p:cNvPr>
          <p:cNvSpPr>
            <a:spLocks noGrp="1"/>
          </p:cNvSpPr>
          <p:nvPr>
            <p:ph type="sldNum" sz="quarter" idx="12"/>
          </p:nvPr>
        </p:nvSpPr>
        <p:spPr/>
        <p:txBody>
          <a:bodyPr/>
          <a:lstStyle/>
          <a:p>
            <a:fld id="{72736F3C-244E-4CBE-9E91-8DA19022D893}" type="slidenum">
              <a:rPr lang="cs-CZ" smtClean="0"/>
              <a:t>‹#›</a:t>
            </a:fld>
            <a:endParaRPr lang="cs-CZ"/>
          </a:p>
        </p:txBody>
      </p:sp>
    </p:spTree>
    <p:extLst>
      <p:ext uri="{BB962C8B-B14F-4D97-AF65-F5344CB8AC3E}">
        <p14:creationId xmlns:p14="http://schemas.microsoft.com/office/powerpoint/2010/main" val="2725381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FE25112-3C76-6EC8-6841-58BFDEF81C96}"/>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F46647B7-66D4-1712-B0CF-00E5C84468F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0EFA0CA4-11C0-7ABE-7325-C1BEC294D4A6}"/>
              </a:ext>
            </a:extLst>
          </p:cNvPr>
          <p:cNvSpPr>
            <a:spLocks noGrp="1"/>
          </p:cNvSpPr>
          <p:nvPr>
            <p:ph type="dt" sz="half" idx="10"/>
          </p:nvPr>
        </p:nvSpPr>
        <p:spPr/>
        <p:txBody>
          <a:bodyPr/>
          <a:lstStyle/>
          <a:p>
            <a:fld id="{3349722E-EFA9-489D-8AD2-3E44C9024218}" type="datetime1">
              <a:rPr lang="cs-CZ" smtClean="0"/>
              <a:t>12.03.2025</a:t>
            </a:fld>
            <a:endParaRPr lang="cs-CZ"/>
          </a:p>
        </p:txBody>
      </p:sp>
      <p:sp>
        <p:nvSpPr>
          <p:cNvPr id="5" name="Zástupný symbol pro zápatí 4">
            <a:extLst>
              <a:ext uri="{FF2B5EF4-FFF2-40B4-BE49-F238E27FC236}">
                <a16:creationId xmlns:a16="http://schemas.microsoft.com/office/drawing/2014/main" id="{9D3F8866-1FDA-D26A-2ABC-95C4EB53CD92}"/>
              </a:ext>
            </a:extLst>
          </p:cNvPr>
          <p:cNvSpPr>
            <a:spLocks noGrp="1"/>
          </p:cNvSpPr>
          <p:nvPr>
            <p:ph type="ftr" sz="quarter" idx="11"/>
          </p:nvPr>
        </p:nvSpPr>
        <p:spPr/>
        <p:txBody>
          <a:body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0992F477-6D4A-6961-8ACD-BCC6FCDCD55C}"/>
              </a:ext>
            </a:extLst>
          </p:cNvPr>
          <p:cNvSpPr>
            <a:spLocks noGrp="1"/>
          </p:cNvSpPr>
          <p:nvPr>
            <p:ph type="sldNum" sz="quarter" idx="12"/>
          </p:nvPr>
        </p:nvSpPr>
        <p:spPr/>
        <p:txBody>
          <a:bodyPr/>
          <a:lstStyle/>
          <a:p>
            <a:fld id="{72736F3C-244E-4CBE-9E91-8DA19022D893}" type="slidenum">
              <a:rPr lang="cs-CZ" smtClean="0"/>
              <a:t>‹#›</a:t>
            </a:fld>
            <a:endParaRPr lang="cs-CZ"/>
          </a:p>
        </p:txBody>
      </p:sp>
    </p:spTree>
    <p:extLst>
      <p:ext uri="{BB962C8B-B14F-4D97-AF65-F5344CB8AC3E}">
        <p14:creationId xmlns:p14="http://schemas.microsoft.com/office/powerpoint/2010/main" val="752791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8E5B384-E3D7-DE7F-6805-93A3B6C73F76}"/>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349083EE-7D22-848A-BCA6-DECCF37CC345}"/>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B2236625-88BA-07EF-68B1-DAE7E096C1E1}"/>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FA859735-D0EC-66DB-90C1-3BEEB80CF3A9}"/>
              </a:ext>
            </a:extLst>
          </p:cNvPr>
          <p:cNvSpPr>
            <a:spLocks noGrp="1"/>
          </p:cNvSpPr>
          <p:nvPr>
            <p:ph type="dt" sz="half" idx="10"/>
          </p:nvPr>
        </p:nvSpPr>
        <p:spPr/>
        <p:txBody>
          <a:bodyPr/>
          <a:lstStyle/>
          <a:p>
            <a:fld id="{01161392-4DAA-449D-A8D9-E104050A3AA4}" type="datetime1">
              <a:rPr lang="cs-CZ" smtClean="0"/>
              <a:t>12.03.2025</a:t>
            </a:fld>
            <a:endParaRPr lang="cs-CZ"/>
          </a:p>
        </p:txBody>
      </p:sp>
      <p:sp>
        <p:nvSpPr>
          <p:cNvPr id="6" name="Zástupný symbol pro zápatí 5">
            <a:extLst>
              <a:ext uri="{FF2B5EF4-FFF2-40B4-BE49-F238E27FC236}">
                <a16:creationId xmlns:a16="http://schemas.microsoft.com/office/drawing/2014/main" id="{2E0E7E15-0EBD-8CD6-0121-06C061FD166B}"/>
              </a:ext>
            </a:extLst>
          </p:cNvPr>
          <p:cNvSpPr>
            <a:spLocks noGrp="1"/>
          </p:cNvSpPr>
          <p:nvPr>
            <p:ph type="ftr" sz="quarter" idx="11"/>
          </p:nvPr>
        </p:nvSpPr>
        <p:spPr/>
        <p:txBody>
          <a:bodyPr/>
          <a:lstStyle/>
          <a:p>
            <a:r>
              <a:rPr lang="cs-CZ" smtClean="0"/>
              <a:t>Kurz oceňování lesa a rostlinstva</a:t>
            </a:r>
            <a:endParaRPr lang="cs-CZ"/>
          </a:p>
        </p:txBody>
      </p:sp>
      <p:sp>
        <p:nvSpPr>
          <p:cNvPr id="7" name="Zástupný symbol pro číslo snímku 6">
            <a:extLst>
              <a:ext uri="{FF2B5EF4-FFF2-40B4-BE49-F238E27FC236}">
                <a16:creationId xmlns:a16="http://schemas.microsoft.com/office/drawing/2014/main" id="{9AFE6A68-61A5-A015-220E-BB1FAF6A5306}"/>
              </a:ext>
            </a:extLst>
          </p:cNvPr>
          <p:cNvSpPr>
            <a:spLocks noGrp="1"/>
          </p:cNvSpPr>
          <p:nvPr>
            <p:ph type="sldNum" sz="quarter" idx="12"/>
          </p:nvPr>
        </p:nvSpPr>
        <p:spPr/>
        <p:txBody>
          <a:bodyPr/>
          <a:lstStyle/>
          <a:p>
            <a:fld id="{72736F3C-244E-4CBE-9E91-8DA19022D893}" type="slidenum">
              <a:rPr lang="cs-CZ" smtClean="0"/>
              <a:t>‹#›</a:t>
            </a:fld>
            <a:endParaRPr lang="cs-CZ"/>
          </a:p>
        </p:txBody>
      </p:sp>
    </p:spTree>
    <p:extLst>
      <p:ext uri="{BB962C8B-B14F-4D97-AF65-F5344CB8AC3E}">
        <p14:creationId xmlns:p14="http://schemas.microsoft.com/office/powerpoint/2010/main" val="3269036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7574528-8EFB-0D5E-D957-F856470C9461}"/>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275146A3-F209-C529-93DD-30EC0E796F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8997AD64-47E2-8E9F-5EB4-F3B9E94BFE89}"/>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12C21EDC-F4AC-E255-73B1-666764B705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56C6044C-14C8-F6E9-E90B-4CC4284EE466}"/>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A015E3A4-D096-9A00-C0A5-19164DB9B7DD}"/>
              </a:ext>
            </a:extLst>
          </p:cNvPr>
          <p:cNvSpPr>
            <a:spLocks noGrp="1"/>
          </p:cNvSpPr>
          <p:nvPr>
            <p:ph type="dt" sz="half" idx="10"/>
          </p:nvPr>
        </p:nvSpPr>
        <p:spPr/>
        <p:txBody>
          <a:bodyPr/>
          <a:lstStyle/>
          <a:p>
            <a:fld id="{1534FEAA-7B98-463A-806B-D0E059CEDBF6}" type="datetime1">
              <a:rPr lang="cs-CZ" smtClean="0"/>
              <a:t>12.03.2025</a:t>
            </a:fld>
            <a:endParaRPr lang="cs-CZ"/>
          </a:p>
        </p:txBody>
      </p:sp>
      <p:sp>
        <p:nvSpPr>
          <p:cNvPr id="8" name="Zástupný symbol pro zápatí 7">
            <a:extLst>
              <a:ext uri="{FF2B5EF4-FFF2-40B4-BE49-F238E27FC236}">
                <a16:creationId xmlns:a16="http://schemas.microsoft.com/office/drawing/2014/main" id="{CFE93094-677A-A032-59CA-E784C700CCDC}"/>
              </a:ext>
            </a:extLst>
          </p:cNvPr>
          <p:cNvSpPr>
            <a:spLocks noGrp="1"/>
          </p:cNvSpPr>
          <p:nvPr>
            <p:ph type="ftr" sz="quarter" idx="11"/>
          </p:nvPr>
        </p:nvSpPr>
        <p:spPr/>
        <p:txBody>
          <a:bodyPr/>
          <a:lstStyle/>
          <a:p>
            <a:r>
              <a:rPr lang="cs-CZ" smtClean="0"/>
              <a:t>Kurz oceňování lesa a rostlinstva</a:t>
            </a:r>
            <a:endParaRPr lang="cs-CZ"/>
          </a:p>
        </p:txBody>
      </p:sp>
      <p:sp>
        <p:nvSpPr>
          <p:cNvPr id="9" name="Zástupný symbol pro číslo snímku 8">
            <a:extLst>
              <a:ext uri="{FF2B5EF4-FFF2-40B4-BE49-F238E27FC236}">
                <a16:creationId xmlns:a16="http://schemas.microsoft.com/office/drawing/2014/main" id="{220F2962-DCC8-6B69-6561-E28FD28D3C5E}"/>
              </a:ext>
            </a:extLst>
          </p:cNvPr>
          <p:cNvSpPr>
            <a:spLocks noGrp="1"/>
          </p:cNvSpPr>
          <p:nvPr>
            <p:ph type="sldNum" sz="quarter" idx="12"/>
          </p:nvPr>
        </p:nvSpPr>
        <p:spPr/>
        <p:txBody>
          <a:bodyPr/>
          <a:lstStyle/>
          <a:p>
            <a:fld id="{72736F3C-244E-4CBE-9E91-8DA19022D893}" type="slidenum">
              <a:rPr lang="cs-CZ" smtClean="0"/>
              <a:t>‹#›</a:t>
            </a:fld>
            <a:endParaRPr lang="cs-CZ"/>
          </a:p>
        </p:txBody>
      </p:sp>
    </p:spTree>
    <p:extLst>
      <p:ext uri="{BB962C8B-B14F-4D97-AF65-F5344CB8AC3E}">
        <p14:creationId xmlns:p14="http://schemas.microsoft.com/office/powerpoint/2010/main" val="2125451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26759B9-FC96-0D10-8985-7C550E1F4C0B}"/>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758FF357-49E0-B7F5-1AE4-53F59E2D9BFB}"/>
              </a:ext>
            </a:extLst>
          </p:cNvPr>
          <p:cNvSpPr>
            <a:spLocks noGrp="1"/>
          </p:cNvSpPr>
          <p:nvPr>
            <p:ph type="dt" sz="half" idx="10"/>
          </p:nvPr>
        </p:nvSpPr>
        <p:spPr/>
        <p:txBody>
          <a:bodyPr/>
          <a:lstStyle/>
          <a:p>
            <a:fld id="{E79143B2-8C1D-429E-A8F2-A14A19C87785}" type="datetime1">
              <a:rPr lang="cs-CZ" smtClean="0"/>
              <a:t>12.03.2025</a:t>
            </a:fld>
            <a:endParaRPr lang="cs-CZ"/>
          </a:p>
        </p:txBody>
      </p:sp>
      <p:sp>
        <p:nvSpPr>
          <p:cNvPr id="4" name="Zástupný symbol pro zápatí 3">
            <a:extLst>
              <a:ext uri="{FF2B5EF4-FFF2-40B4-BE49-F238E27FC236}">
                <a16:creationId xmlns:a16="http://schemas.microsoft.com/office/drawing/2014/main" id="{8E071B65-1ADD-C104-7ADF-B5513745E2C4}"/>
              </a:ext>
            </a:extLst>
          </p:cNvPr>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a:extLst>
              <a:ext uri="{FF2B5EF4-FFF2-40B4-BE49-F238E27FC236}">
                <a16:creationId xmlns:a16="http://schemas.microsoft.com/office/drawing/2014/main" id="{077BEF29-3085-8A87-AA65-FB937B59CCA4}"/>
              </a:ext>
            </a:extLst>
          </p:cNvPr>
          <p:cNvSpPr>
            <a:spLocks noGrp="1"/>
          </p:cNvSpPr>
          <p:nvPr>
            <p:ph type="sldNum" sz="quarter" idx="12"/>
          </p:nvPr>
        </p:nvSpPr>
        <p:spPr/>
        <p:txBody>
          <a:bodyPr/>
          <a:lstStyle/>
          <a:p>
            <a:fld id="{72736F3C-244E-4CBE-9E91-8DA19022D893}" type="slidenum">
              <a:rPr lang="cs-CZ" smtClean="0"/>
              <a:t>‹#›</a:t>
            </a:fld>
            <a:endParaRPr lang="cs-CZ"/>
          </a:p>
        </p:txBody>
      </p:sp>
    </p:spTree>
    <p:extLst>
      <p:ext uri="{BB962C8B-B14F-4D97-AF65-F5344CB8AC3E}">
        <p14:creationId xmlns:p14="http://schemas.microsoft.com/office/powerpoint/2010/main" val="1589628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0B221AAF-7814-8EFB-482C-284336F2B302}"/>
              </a:ext>
            </a:extLst>
          </p:cNvPr>
          <p:cNvSpPr>
            <a:spLocks noGrp="1"/>
          </p:cNvSpPr>
          <p:nvPr>
            <p:ph type="dt" sz="half" idx="10"/>
          </p:nvPr>
        </p:nvSpPr>
        <p:spPr/>
        <p:txBody>
          <a:bodyPr/>
          <a:lstStyle/>
          <a:p>
            <a:fld id="{F05BCF85-C943-4320-9C42-77A6EE1758AF}" type="datetime1">
              <a:rPr lang="cs-CZ" smtClean="0"/>
              <a:t>12.03.2025</a:t>
            </a:fld>
            <a:endParaRPr lang="cs-CZ"/>
          </a:p>
        </p:txBody>
      </p:sp>
      <p:sp>
        <p:nvSpPr>
          <p:cNvPr id="3" name="Zástupný symbol pro zápatí 2">
            <a:extLst>
              <a:ext uri="{FF2B5EF4-FFF2-40B4-BE49-F238E27FC236}">
                <a16:creationId xmlns:a16="http://schemas.microsoft.com/office/drawing/2014/main" id="{CA9F9651-138A-3CAA-A769-4409A54CFD60}"/>
              </a:ext>
            </a:extLst>
          </p:cNvPr>
          <p:cNvSpPr>
            <a:spLocks noGrp="1"/>
          </p:cNvSpPr>
          <p:nvPr>
            <p:ph type="ftr" sz="quarter" idx="11"/>
          </p:nvPr>
        </p:nvSpPr>
        <p:spPr/>
        <p:txBody>
          <a:bodyPr/>
          <a:lstStyle/>
          <a:p>
            <a:r>
              <a:rPr lang="cs-CZ" smtClean="0"/>
              <a:t>Kurz oceňování lesa a rostlinstva</a:t>
            </a:r>
            <a:endParaRPr lang="cs-CZ"/>
          </a:p>
        </p:txBody>
      </p:sp>
      <p:sp>
        <p:nvSpPr>
          <p:cNvPr id="4" name="Zástupný symbol pro číslo snímku 3">
            <a:extLst>
              <a:ext uri="{FF2B5EF4-FFF2-40B4-BE49-F238E27FC236}">
                <a16:creationId xmlns:a16="http://schemas.microsoft.com/office/drawing/2014/main" id="{EF9E03BA-2571-B00E-1D73-EADC9CE68A7C}"/>
              </a:ext>
            </a:extLst>
          </p:cNvPr>
          <p:cNvSpPr>
            <a:spLocks noGrp="1"/>
          </p:cNvSpPr>
          <p:nvPr>
            <p:ph type="sldNum" sz="quarter" idx="12"/>
          </p:nvPr>
        </p:nvSpPr>
        <p:spPr/>
        <p:txBody>
          <a:bodyPr/>
          <a:lstStyle/>
          <a:p>
            <a:fld id="{72736F3C-244E-4CBE-9E91-8DA19022D893}" type="slidenum">
              <a:rPr lang="cs-CZ" smtClean="0"/>
              <a:t>‹#›</a:t>
            </a:fld>
            <a:endParaRPr lang="cs-CZ"/>
          </a:p>
        </p:txBody>
      </p:sp>
    </p:spTree>
    <p:extLst>
      <p:ext uri="{BB962C8B-B14F-4D97-AF65-F5344CB8AC3E}">
        <p14:creationId xmlns:p14="http://schemas.microsoft.com/office/powerpoint/2010/main" val="281531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956EFFD-7B2E-35AA-EA58-23D0A15C7FB9}"/>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27B7069C-2D6C-38B8-081B-0BA9467663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C1BE604F-5173-2C3E-0D45-0E2E434E16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5124A614-7284-9E79-EB96-E65C6EDFBDBF}"/>
              </a:ext>
            </a:extLst>
          </p:cNvPr>
          <p:cNvSpPr>
            <a:spLocks noGrp="1"/>
          </p:cNvSpPr>
          <p:nvPr>
            <p:ph type="dt" sz="half" idx="10"/>
          </p:nvPr>
        </p:nvSpPr>
        <p:spPr/>
        <p:txBody>
          <a:bodyPr/>
          <a:lstStyle/>
          <a:p>
            <a:fld id="{D51ADFFC-305E-4769-BD33-855049014F96}" type="datetime1">
              <a:rPr lang="cs-CZ" smtClean="0"/>
              <a:t>12.03.2025</a:t>
            </a:fld>
            <a:endParaRPr lang="cs-CZ"/>
          </a:p>
        </p:txBody>
      </p:sp>
      <p:sp>
        <p:nvSpPr>
          <p:cNvPr id="6" name="Zástupný symbol pro zápatí 5">
            <a:extLst>
              <a:ext uri="{FF2B5EF4-FFF2-40B4-BE49-F238E27FC236}">
                <a16:creationId xmlns:a16="http://schemas.microsoft.com/office/drawing/2014/main" id="{B036F5A3-DB54-B1E6-BBC0-E8AA69AA108E}"/>
              </a:ext>
            </a:extLst>
          </p:cNvPr>
          <p:cNvSpPr>
            <a:spLocks noGrp="1"/>
          </p:cNvSpPr>
          <p:nvPr>
            <p:ph type="ftr" sz="quarter" idx="11"/>
          </p:nvPr>
        </p:nvSpPr>
        <p:spPr/>
        <p:txBody>
          <a:bodyPr/>
          <a:lstStyle/>
          <a:p>
            <a:r>
              <a:rPr lang="cs-CZ" smtClean="0"/>
              <a:t>Kurz oceňování lesa a rostlinstva</a:t>
            </a:r>
            <a:endParaRPr lang="cs-CZ"/>
          </a:p>
        </p:txBody>
      </p:sp>
      <p:sp>
        <p:nvSpPr>
          <p:cNvPr id="7" name="Zástupný symbol pro číslo snímku 6">
            <a:extLst>
              <a:ext uri="{FF2B5EF4-FFF2-40B4-BE49-F238E27FC236}">
                <a16:creationId xmlns:a16="http://schemas.microsoft.com/office/drawing/2014/main" id="{A9F9F7E8-FFAD-72C7-4BCE-C51D538FF213}"/>
              </a:ext>
            </a:extLst>
          </p:cNvPr>
          <p:cNvSpPr>
            <a:spLocks noGrp="1"/>
          </p:cNvSpPr>
          <p:nvPr>
            <p:ph type="sldNum" sz="quarter" idx="12"/>
          </p:nvPr>
        </p:nvSpPr>
        <p:spPr/>
        <p:txBody>
          <a:bodyPr/>
          <a:lstStyle/>
          <a:p>
            <a:fld id="{72736F3C-244E-4CBE-9E91-8DA19022D893}" type="slidenum">
              <a:rPr lang="cs-CZ" smtClean="0"/>
              <a:t>‹#›</a:t>
            </a:fld>
            <a:endParaRPr lang="cs-CZ"/>
          </a:p>
        </p:txBody>
      </p:sp>
    </p:spTree>
    <p:extLst>
      <p:ext uri="{BB962C8B-B14F-4D97-AF65-F5344CB8AC3E}">
        <p14:creationId xmlns:p14="http://schemas.microsoft.com/office/powerpoint/2010/main" val="3199385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668A54F-5849-28FB-3E8C-65337BCCA4A1}"/>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442FDDD8-C9C3-F91D-E4D1-0FAA6706E2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A8F1CEB3-BAB0-ECB2-49E0-D976F38499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8AB43133-4E04-B3AD-8349-EBC628401D9F}"/>
              </a:ext>
            </a:extLst>
          </p:cNvPr>
          <p:cNvSpPr>
            <a:spLocks noGrp="1"/>
          </p:cNvSpPr>
          <p:nvPr>
            <p:ph type="dt" sz="half" idx="10"/>
          </p:nvPr>
        </p:nvSpPr>
        <p:spPr/>
        <p:txBody>
          <a:bodyPr/>
          <a:lstStyle/>
          <a:p>
            <a:fld id="{182BE62C-2B1F-4874-87C3-C31116DD9C74}" type="datetime1">
              <a:rPr lang="cs-CZ" smtClean="0"/>
              <a:t>12.03.2025</a:t>
            </a:fld>
            <a:endParaRPr lang="cs-CZ"/>
          </a:p>
        </p:txBody>
      </p:sp>
      <p:sp>
        <p:nvSpPr>
          <p:cNvPr id="6" name="Zástupný symbol pro zápatí 5">
            <a:extLst>
              <a:ext uri="{FF2B5EF4-FFF2-40B4-BE49-F238E27FC236}">
                <a16:creationId xmlns:a16="http://schemas.microsoft.com/office/drawing/2014/main" id="{B0ECA1F8-B3D7-3EFA-0377-1313D5F8560E}"/>
              </a:ext>
            </a:extLst>
          </p:cNvPr>
          <p:cNvSpPr>
            <a:spLocks noGrp="1"/>
          </p:cNvSpPr>
          <p:nvPr>
            <p:ph type="ftr" sz="quarter" idx="11"/>
          </p:nvPr>
        </p:nvSpPr>
        <p:spPr/>
        <p:txBody>
          <a:bodyPr/>
          <a:lstStyle/>
          <a:p>
            <a:r>
              <a:rPr lang="cs-CZ" smtClean="0"/>
              <a:t>Kurz oceňování lesa a rostlinstva</a:t>
            </a:r>
            <a:endParaRPr lang="cs-CZ"/>
          </a:p>
        </p:txBody>
      </p:sp>
      <p:sp>
        <p:nvSpPr>
          <p:cNvPr id="7" name="Zástupný symbol pro číslo snímku 6">
            <a:extLst>
              <a:ext uri="{FF2B5EF4-FFF2-40B4-BE49-F238E27FC236}">
                <a16:creationId xmlns:a16="http://schemas.microsoft.com/office/drawing/2014/main" id="{496DECE3-9D97-48A7-02BE-583BB58A3282}"/>
              </a:ext>
            </a:extLst>
          </p:cNvPr>
          <p:cNvSpPr>
            <a:spLocks noGrp="1"/>
          </p:cNvSpPr>
          <p:nvPr>
            <p:ph type="sldNum" sz="quarter" idx="12"/>
          </p:nvPr>
        </p:nvSpPr>
        <p:spPr/>
        <p:txBody>
          <a:bodyPr/>
          <a:lstStyle/>
          <a:p>
            <a:fld id="{72736F3C-244E-4CBE-9E91-8DA19022D893}" type="slidenum">
              <a:rPr lang="cs-CZ" smtClean="0"/>
              <a:t>‹#›</a:t>
            </a:fld>
            <a:endParaRPr lang="cs-CZ"/>
          </a:p>
        </p:txBody>
      </p:sp>
    </p:spTree>
    <p:extLst>
      <p:ext uri="{BB962C8B-B14F-4D97-AF65-F5344CB8AC3E}">
        <p14:creationId xmlns:p14="http://schemas.microsoft.com/office/powerpoint/2010/main" val="1093454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6D64E980-2ADC-72B7-2A35-6173DE12BB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E2256C6E-262D-B169-5318-20A716E003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BDFCB561-347D-5C80-BD72-53FD7198EE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68527D-8892-4274-99BC-23B4D6C9834C}" type="datetime1">
              <a:rPr lang="cs-CZ" smtClean="0"/>
              <a:t>12.03.2025</a:t>
            </a:fld>
            <a:endParaRPr lang="cs-CZ"/>
          </a:p>
        </p:txBody>
      </p:sp>
      <p:sp>
        <p:nvSpPr>
          <p:cNvPr id="5" name="Zástupný symbol pro zápatí 4">
            <a:extLst>
              <a:ext uri="{FF2B5EF4-FFF2-40B4-BE49-F238E27FC236}">
                <a16:creationId xmlns:a16="http://schemas.microsoft.com/office/drawing/2014/main" id="{5EEBDFE8-12CA-95A5-22D7-8733BF878D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t>Kurz oceňování lesa a rostlinstva</a:t>
            </a:r>
            <a:endParaRPr lang="cs-CZ"/>
          </a:p>
        </p:txBody>
      </p:sp>
      <p:sp>
        <p:nvSpPr>
          <p:cNvPr id="6" name="Zástupný symbol pro číslo snímku 5">
            <a:extLst>
              <a:ext uri="{FF2B5EF4-FFF2-40B4-BE49-F238E27FC236}">
                <a16:creationId xmlns:a16="http://schemas.microsoft.com/office/drawing/2014/main" id="{337B1ACD-9B20-0602-9C75-B3AE84E9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736F3C-244E-4CBE-9E91-8DA19022D893}" type="slidenum">
              <a:rPr lang="cs-CZ" smtClean="0"/>
              <a:t>‹#›</a:t>
            </a:fld>
            <a:endParaRPr lang="cs-CZ"/>
          </a:p>
        </p:txBody>
      </p:sp>
    </p:spTree>
    <p:extLst>
      <p:ext uri="{BB962C8B-B14F-4D97-AF65-F5344CB8AC3E}">
        <p14:creationId xmlns:p14="http://schemas.microsoft.com/office/powerpoint/2010/main" val="31443430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znalci.justice.cz/"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znalci.justice.cz/oznameni-k-prubehu-obecne-casti-vstupni-zkousky-znalce/"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znalci.justice.cz/dokumenty/#dokumenty"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seznat.justice.cz/?OpenForm"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s://next.codexis.cz/#L330"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znalci.justice.cz/zprovozneni-elektronicke-evidence-znaleckych-posudku/"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https://znalci.justice.cz/wp-content/uploads/Obory-odvetvi-specializace.pdf"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hyperlink" Target="https://seznat.justice.cz/"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hyperlink" Target="https://view.officeapps.live.com/op/view.aspx?src=https://znalci.justice.cz/wp-content/uploads/2021/01/Sablona-znaleckeho-posudku_format_V3.docx&amp;wdOrigin=BROWSELINK"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hyperlink" Target="https://znalci.justice.cz/"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AC7A5C3-9B6C-27FD-7B28-9D8DB5379B0D}"/>
              </a:ext>
            </a:extLst>
          </p:cNvPr>
          <p:cNvSpPr>
            <a:spLocks noGrp="1"/>
          </p:cNvSpPr>
          <p:nvPr>
            <p:ph type="ctrTitle"/>
          </p:nvPr>
        </p:nvSpPr>
        <p:spPr>
          <a:xfrm>
            <a:off x="1524000" y="1122362"/>
            <a:ext cx="9144000" cy="2809557"/>
          </a:xfrm>
        </p:spPr>
        <p:txBody>
          <a:bodyPr>
            <a:noAutofit/>
          </a:bodyPr>
          <a:lstStyle/>
          <a:p>
            <a:r>
              <a:rPr lang="cs-CZ" sz="1800" dirty="0">
                <a:solidFill>
                  <a:srgbClr val="000000"/>
                </a:solidFill>
                <a:effectLst/>
                <a:latin typeface="+mn-lt"/>
                <a:ea typeface="Times New Roman" panose="02020603050405020304" pitchFamily="18" charset="0"/>
                <a:cs typeface="Times New Roman" panose="02020603050405020304" pitchFamily="18" charset="0"/>
              </a:rPr>
              <a:t>Mendelova univerzita v Brně </a:t>
            </a:r>
            <a:r>
              <a:rPr lang="cs-CZ" sz="1800" dirty="0">
                <a:latin typeface="+mn-lt"/>
                <a:ea typeface="Times New Roman" panose="02020603050405020304" pitchFamily="18" charset="0"/>
                <a:cs typeface="Times New Roman" panose="02020603050405020304" pitchFamily="18" charset="0"/>
              </a:rPr>
              <a:t/>
            </a:r>
            <a:br>
              <a:rPr lang="cs-CZ" sz="1800" dirty="0">
                <a:latin typeface="+mn-lt"/>
                <a:ea typeface="Times New Roman" panose="02020603050405020304" pitchFamily="18" charset="0"/>
                <a:cs typeface="Times New Roman" panose="02020603050405020304" pitchFamily="18" charset="0"/>
              </a:rPr>
            </a:br>
            <a:r>
              <a:rPr lang="cs-CZ" sz="1800" dirty="0">
                <a:solidFill>
                  <a:srgbClr val="000000"/>
                </a:solidFill>
                <a:effectLst/>
                <a:latin typeface="+mn-lt"/>
                <a:ea typeface="Times New Roman" panose="02020603050405020304" pitchFamily="18" charset="0"/>
                <a:cs typeface="Times New Roman" panose="02020603050405020304" pitchFamily="18" charset="0"/>
              </a:rPr>
              <a:t>Lesnická a dřevařská Fakulta</a:t>
            </a:r>
            <a:r>
              <a:rPr lang="cs-CZ" sz="1800" dirty="0">
                <a:effectLst/>
                <a:latin typeface="+mn-lt"/>
                <a:ea typeface="Times New Roman" panose="02020603050405020304" pitchFamily="18" charset="0"/>
                <a:cs typeface="Times New Roman" panose="02020603050405020304" pitchFamily="18" charset="0"/>
              </a:rPr>
              <a:t/>
            </a:r>
            <a:br>
              <a:rPr lang="cs-CZ" sz="1800" dirty="0">
                <a:effectLst/>
                <a:latin typeface="+mn-lt"/>
                <a:ea typeface="Times New Roman" panose="02020603050405020304" pitchFamily="18" charset="0"/>
                <a:cs typeface="Times New Roman" panose="02020603050405020304" pitchFamily="18" charset="0"/>
              </a:rPr>
            </a:br>
            <a:r>
              <a:rPr lang="cs-CZ" sz="1800" dirty="0">
                <a:solidFill>
                  <a:srgbClr val="000000"/>
                </a:solidFill>
                <a:effectLst/>
                <a:latin typeface="+mn-lt"/>
                <a:ea typeface="Times New Roman" panose="02020603050405020304" pitchFamily="18" charset="0"/>
                <a:cs typeface="Times New Roman" panose="02020603050405020304" pitchFamily="18" charset="0"/>
              </a:rPr>
              <a:t>Ústav lesnické a dřevařské politiky a ekonomiky</a:t>
            </a:r>
            <a:r>
              <a:rPr lang="cs-CZ" sz="1800" dirty="0">
                <a:effectLst/>
                <a:latin typeface="+mn-lt"/>
                <a:ea typeface="Times New Roman" panose="02020603050405020304" pitchFamily="18" charset="0"/>
                <a:cs typeface="Times New Roman" panose="02020603050405020304" pitchFamily="18" charset="0"/>
              </a:rPr>
              <a:t/>
            </a:r>
            <a:br>
              <a:rPr lang="cs-CZ" sz="1800" dirty="0">
                <a:effectLst/>
                <a:latin typeface="+mn-lt"/>
                <a:ea typeface="Times New Roman" panose="02020603050405020304" pitchFamily="18" charset="0"/>
                <a:cs typeface="Times New Roman" panose="02020603050405020304" pitchFamily="18" charset="0"/>
              </a:rPr>
            </a:br>
            <a:r>
              <a:rPr kumimoji="0" lang="cs-CZ" altLang="cs-CZ" sz="1800" i="0" u="none" strike="noStrike" cap="none" normalizeH="0" baseline="0" dirty="0">
                <a:ln>
                  <a:noFill/>
                </a:ln>
                <a:solidFill>
                  <a:srgbClr val="000000"/>
                </a:solidFill>
                <a:effectLst/>
                <a:latin typeface="+mn-lt"/>
                <a:ea typeface="Times New Roman" panose="02020603050405020304" pitchFamily="18" charset="0"/>
                <a:cs typeface="Calibri Light" panose="020F0302020204030204" pitchFamily="34" charset="0"/>
              </a:rPr>
              <a:t/>
            </a:r>
            <a:br>
              <a:rPr kumimoji="0" lang="cs-CZ" altLang="cs-CZ" sz="1800" i="0" u="none" strike="noStrike" cap="none" normalizeH="0" baseline="0" dirty="0">
                <a:ln>
                  <a:noFill/>
                </a:ln>
                <a:solidFill>
                  <a:srgbClr val="000000"/>
                </a:solidFill>
                <a:effectLst/>
                <a:latin typeface="+mn-lt"/>
                <a:ea typeface="Times New Roman" panose="02020603050405020304" pitchFamily="18" charset="0"/>
                <a:cs typeface="Calibri Light" panose="020F0302020204030204" pitchFamily="34" charset="0"/>
              </a:rPr>
            </a:br>
            <a:r>
              <a:rPr kumimoji="0" lang="cs-CZ" altLang="cs-CZ" sz="3600" b="1" i="0" u="none" strike="noStrike" cap="none" normalizeH="0" baseline="0" dirty="0">
                <a:ln>
                  <a:noFill/>
                </a:ln>
                <a:solidFill>
                  <a:srgbClr val="000000"/>
                </a:solidFill>
                <a:effectLst/>
                <a:latin typeface="+mn-lt"/>
                <a:ea typeface="Times New Roman" panose="02020603050405020304" pitchFamily="18" charset="0"/>
                <a:cs typeface="Calibri Light" panose="020F0302020204030204" pitchFamily="34" charset="0"/>
              </a:rPr>
              <a:t>KURZ OCEŇOVÁNÍ LESA A ROSTLINSTVA</a:t>
            </a:r>
            <a:r>
              <a:rPr kumimoji="0" lang="cs-CZ" altLang="cs-CZ" sz="2400" b="1" i="0" u="none" strike="noStrike" cap="none" normalizeH="0" baseline="0" dirty="0">
                <a:ln>
                  <a:noFill/>
                </a:ln>
                <a:solidFill>
                  <a:srgbClr val="000000"/>
                </a:solidFill>
                <a:effectLst/>
                <a:latin typeface="+mn-lt"/>
                <a:ea typeface="Times New Roman" panose="02020603050405020304" pitchFamily="18" charset="0"/>
                <a:cs typeface="Calibri Light" panose="020F0302020204030204" pitchFamily="34" charset="0"/>
              </a:rPr>
              <a:t/>
            </a:r>
            <a:br>
              <a:rPr kumimoji="0" lang="cs-CZ" altLang="cs-CZ" sz="2400" b="1" i="0" u="none" strike="noStrike" cap="none" normalizeH="0" baseline="0" dirty="0">
                <a:ln>
                  <a:noFill/>
                </a:ln>
                <a:solidFill>
                  <a:srgbClr val="000000"/>
                </a:solidFill>
                <a:effectLst/>
                <a:latin typeface="+mn-lt"/>
                <a:ea typeface="Times New Roman" panose="02020603050405020304" pitchFamily="18" charset="0"/>
                <a:cs typeface="Calibri Light" panose="020F0302020204030204" pitchFamily="34" charset="0"/>
              </a:rPr>
            </a:br>
            <a:r>
              <a:rPr kumimoji="0" lang="cs-CZ" altLang="cs-CZ" sz="2400" b="1" i="0" u="none" strike="noStrike" cap="none" normalizeH="0" baseline="0" dirty="0">
                <a:ln>
                  <a:noFill/>
                </a:ln>
                <a:solidFill>
                  <a:srgbClr val="000000"/>
                </a:solidFill>
                <a:effectLst/>
                <a:latin typeface="+mn-lt"/>
                <a:ea typeface="Times New Roman" panose="02020603050405020304" pitchFamily="18" charset="0"/>
                <a:cs typeface="Calibri Light" panose="020F0302020204030204" pitchFamily="34" charset="0"/>
              </a:rPr>
              <a:t/>
            </a:r>
            <a:br>
              <a:rPr kumimoji="0" lang="cs-CZ" altLang="cs-CZ" sz="2400" b="1" i="0" u="none" strike="noStrike" cap="none" normalizeH="0" baseline="0" dirty="0">
                <a:ln>
                  <a:noFill/>
                </a:ln>
                <a:solidFill>
                  <a:srgbClr val="000000"/>
                </a:solidFill>
                <a:effectLst/>
                <a:latin typeface="+mn-lt"/>
                <a:ea typeface="Times New Roman" panose="02020603050405020304" pitchFamily="18" charset="0"/>
                <a:cs typeface="Calibri Light" panose="020F0302020204030204" pitchFamily="34" charset="0"/>
              </a:rPr>
            </a:br>
            <a:r>
              <a:rPr lang="cs-CZ" altLang="cs-CZ" sz="1800" b="1" dirty="0">
                <a:solidFill>
                  <a:srgbClr val="000000"/>
                </a:solidFill>
                <a:latin typeface="+mn-lt"/>
                <a:ea typeface="Times New Roman" panose="02020603050405020304" pitchFamily="18" charset="0"/>
                <a:cs typeface="Calibri Light" panose="020F0302020204030204" pitchFamily="34" charset="0"/>
              </a:rPr>
              <a:t>Požadavky na znalce, soudní znalectví a výkon znalecké </a:t>
            </a:r>
            <a:r>
              <a:rPr lang="cs-CZ" altLang="cs-CZ" sz="1800" b="1" dirty="0" smtClean="0">
                <a:solidFill>
                  <a:srgbClr val="000000"/>
                </a:solidFill>
                <a:latin typeface="+mn-lt"/>
                <a:ea typeface="Times New Roman" panose="02020603050405020304" pitchFamily="18" charset="0"/>
                <a:cs typeface="Calibri Light" panose="020F0302020204030204" pitchFamily="34" charset="0"/>
              </a:rPr>
              <a:t>činnosti, vstupní zkouška znalce </a:t>
            </a:r>
            <a:endParaRPr lang="cs-CZ" sz="1800" dirty="0"/>
          </a:p>
        </p:txBody>
      </p:sp>
      <p:sp>
        <p:nvSpPr>
          <p:cNvPr id="3" name="Podnadpis 2">
            <a:extLst>
              <a:ext uri="{FF2B5EF4-FFF2-40B4-BE49-F238E27FC236}">
                <a16:creationId xmlns:a16="http://schemas.microsoft.com/office/drawing/2014/main" id="{26874878-A225-E10F-8BB9-2635F3AE42AC}"/>
              </a:ext>
            </a:extLst>
          </p:cNvPr>
          <p:cNvSpPr>
            <a:spLocks noGrp="1"/>
          </p:cNvSpPr>
          <p:nvPr>
            <p:ph type="subTitle" idx="1"/>
          </p:nvPr>
        </p:nvSpPr>
        <p:spPr>
          <a:xfrm>
            <a:off x="1524000" y="4389120"/>
            <a:ext cx="9144000" cy="1072342"/>
          </a:xfrm>
        </p:spPr>
        <p:txBody>
          <a:bodyPr>
            <a:normAutofit fontScale="85000" lnSpcReduction="20000"/>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cs-CZ"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cs-CZ" sz="2400" b="0" i="0" u="none" strike="noStrike" kern="1200" cap="none" spc="0" normalizeH="0" baseline="0" noProof="0" dirty="0" smtClean="0">
                <a:ln>
                  <a:noFill/>
                </a:ln>
                <a:solidFill>
                  <a:prstClr val="black"/>
                </a:solidFill>
                <a:effectLst/>
                <a:uLnTx/>
                <a:uFillTx/>
                <a:latin typeface="Calibri" panose="020F0502020204030204"/>
                <a:ea typeface="+mn-ea"/>
                <a:cs typeface="+mn-cs"/>
              </a:rPr>
              <a:t>Ing</a:t>
            </a:r>
            <a:r>
              <a:rPr kumimoji="0" lang="cs-CZ" sz="2400" b="0" i="0" u="none" strike="noStrike" kern="1200" cap="none" spc="0" normalizeH="0" baseline="0" noProof="0" dirty="0">
                <a:ln>
                  <a:noFill/>
                </a:ln>
                <a:solidFill>
                  <a:prstClr val="black"/>
                </a:solidFill>
                <a:effectLst/>
                <a:uLnTx/>
                <a:uFillTx/>
                <a:latin typeface="Calibri" panose="020F0502020204030204"/>
                <a:ea typeface="+mn-ea"/>
                <a:cs typeface="+mn-cs"/>
              </a:rPr>
              <a:t>. Vlastimil Vala, CSc.</a:t>
            </a:r>
          </a:p>
          <a:p>
            <a:endParaRPr lang="cs-CZ" dirty="0"/>
          </a:p>
        </p:txBody>
      </p:sp>
    </p:spTree>
    <p:extLst>
      <p:ext uri="{BB962C8B-B14F-4D97-AF65-F5344CB8AC3E}">
        <p14:creationId xmlns:p14="http://schemas.microsoft.com/office/powerpoint/2010/main" val="4003418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normAutofit/>
          </a:bodyPr>
          <a:lstStyle/>
          <a:p>
            <a:r>
              <a:rPr kumimoji="0" lang="cs-CZ" b="0" i="0" u="none" strike="noStrike" kern="1200" cap="none" spc="0" normalizeH="0" baseline="0" noProof="0" dirty="0">
                <a:ln>
                  <a:noFill/>
                </a:ln>
                <a:solidFill>
                  <a:prstClr val="black"/>
                </a:solidFill>
                <a:effectLst/>
                <a:uLnTx/>
                <a:uFillTx/>
                <a:latin typeface="Calibri Light" panose="020F0302020204030204" pitchFamily="34" charset="0"/>
                <a:ea typeface="Calibri" panose="020F0502020204030204" pitchFamily="34" charset="0"/>
                <a:cs typeface="Calibri Light" panose="020F0302020204030204" pitchFamily="34" charset="0"/>
              </a:rPr>
              <a:t>Znalec</a:t>
            </a: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p:txBody>
          <a:bodyPr>
            <a:normAutofit/>
          </a:bodyPr>
          <a:lstStyle/>
          <a:p>
            <a:pPr indent="0" algn="just">
              <a:lnSpc>
                <a:spcPct val="107000"/>
              </a:lnSpc>
              <a:spcAft>
                <a:spcPts val="800"/>
              </a:spcAft>
              <a:buNone/>
            </a:pPr>
            <a:r>
              <a:rPr lang="cs-CZ" sz="3200" dirty="0">
                <a:effectLst/>
                <a:latin typeface="Calibri" panose="020F0502020204030204" pitchFamily="34" charset="0"/>
                <a:ea typeface="Calibri" panose="020F0502020204030204" pitchFamily="34" charset="0"/>
                <a:cs typeface="Times New Roman" panose="02020603050405020304" pitchFamily="18" charset="0"/>
              </a:rPr>
              <a:t>Znalec je povinen vykonávat znaleckou činnost pouze v </a:t>
            </a:r>
            <a:r>
              <a:rPr lang="cs-CZ" sz="3200" dirty="0" smtClean="0">
                <a:effectLst/>
                <a:latin typeface="Calibri" panose="020F0502020204030204" pitchFamily="34" charset="0"/>
                <a:ea typeface="Calibri" panose="020F0502020204030204" pitchFamily="34" charset="0"/>
                <a:cs typeface="Times New Roman" panose="02020603050405020304" pitchFamily="18" charset="0"/>
              </a:rPr>
              <a:t>oboru a </a:t>
            </a:r>
            <a:r>
              <a:rPr lang="cs-CZ" sz="3200" dirty="0">
                <a:effectLst/>
                <a:latin typeface="Calibri" panose="020F0502020204030204" pitchFamily="34" charset="0"/>
                <a:ea typeface="Calibri" panose="020F0502020204030204" pitchFamily="34" charset="0"/>
                <a:cs typeface="Times New Roman" panose="02020603050405020304" pitchFamily="18" charset="0"/>
              </a:rPr>
              <a:t>odvětví a specializaci, pro které má oprávnění vykonávat znaleckou činnost, s odbornou péčí, nezávisle, nestranně a ve sjednané nebo stanovené době. Znalec vykonává znaleckou činnost osobně, to platí i v případě, </a:t>
            </a:r>
            <a:r>
              <a:rPr lang="cs-CZ" sz="3200" dirty="0" smtClean="0">
                <a:effectLst/>
                <a:latin typeface="Calibri" panose="020F0502020204030204" pitchFamily="34" charset="0"/>
                <a:ea typeface="Calibri" panose="020F0502020204030204" pitchFamily="34" charset="0"/>
                <a:cs typeface="Times New Roman" panose="02020603050405020304" pitchFamily="18" charset="0"/>
              </a:rPr>
              <a:t>          že </a:t>
            </a:r>
            <a:r>
              <a:rPr lang="cs-CZ" sz="3200" dirty="0">
                <a:effectLst/>
                <a:latin typeface="Calibri" panose="020F0502020204030204" pitchFamily="34" charset="0"/>
                <a:ea typeface="Calibri" panose="020F0502020204030204" pitchFamily="34" charset="0"/>
                <a:cs typeface="Times New Roman" panose="02020603050405020304" pitchFamily="18" charset="0"/>
              </a:rPr>
              <a:t>znaleckou činnost vykonává ve znalecké kanceláři. </a:t>
            </a:r>
          </a:p>
          <a:p>
            <a:pPr marL="0" indent="0">
              <a:buNone/>
            </a:pPr>
            <a:endParaRPr lang="cs-CZ" sz="3200"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10</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539514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normAutofit fontScale="90000"/>
          </a:bodyPr>
          <a:lstStyle/>
          <a:p>
            <a:pPr marL="228600" marR="0" lvl="0" indent="0" algn="l" defTabSz="914400" rtl="0" eaLnBrk="1" fontAlgn="auto" latinLnBrk="0" hangingPunct="1">
              <a:lnSpc>
                <a:spcPct val="107000"/>
              </a:lnSpc>
              <a:spcBef>
                <a:spcPts val="1000"/>
              </a:spcBef>
              <a:spcAft>
                <a:spcPts val="0"/>
              </a:spcAft>
              <a:buClrTx/>
              <a:buSzTx/>
              <a:buFont typeface="Arial" panose="020B0604020202020204" pitchFamily="34" charset="0"/>
              <a:buNone/>
              <a:tabLst/>
              <a:defRPr/>
            </a:pPr>
            <a:r>
              <a:rPr kumimoji="0" lang="cs-CZ"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r>
            <a:br>
              <a:rPr kumimoji="0" lang="cs-CZ"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cs-CZ"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r>
            <a:br>
              <a:rPr kumimoji="0" lang="cs-CZ"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cs-CZ"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r>
            <a:br>
              <a:rPr kumimoji="0" lang="cs-CZ"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r>
              <a:rPr lang="cs-CZ" dirty="0">
                <a:latin typeface="Calibri Light" panose="020F0302020204030204" pitchFamily="34" charset="0"/>
                <a:cs typeface="Calibri Light" panose="020F0302020204030204" pitchFamily="34" charset="0"/>
              </a:rPr>
              <a:t>Znalcem může být fyzická osoba, která</a:t>
            </a:r>
            <a:br>
              <a:rPr lang="cs-CZ" dirty="0">
                <a:latin typeface="Calibri Light" panose="020F0302020204030204" pitchFamily="34" charset="0"/>
                <a:cs typeface="Calibri Light" panose="020F0302020204030204" pitchFamily="34" charset="0"/>
              </a:rPr>
            </a:br>
            <a:r>
              <a:rPr lang="cs-CZ" dirty="0">
                <a:latin typeface="Calibri Light" panose="020F0302020204030204" pitchFamily="34" charset="0"/>
                <a:cs typeface="Calibri Light" panose="020F0302020204030204" pitchFamily="34" charset="0"/>
              </a:rPr>
              <a:t/>
            </a:r>
            <a:br>
              <a:rPr lang="cs-CZ" dirty="0">
                <a:latin typeface="Calibri Light" panose="020F03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p:txBody>
          <a:bodyPr/>
          <a:lstStyle/>
          <a:p>
            <a:pPr marL="342900" lvl="0" indent="-342900">
              <a:lnSpc>
                <a:spcPct val="107000"/>
              </a:lnSpc>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je odborně způsobilá k výkonu znalecké činnosti v daném oboru a odvětví a případně specializaci, pro které má být zapsána,</a:t>
            </a:r>
          </a:p>
          <a:p>
            <a:pPr marL="342900" lvl="0" indent="-342900" algn="just">
              <a:lnSpc>
                <a:spcPct val="107000"/>
              </a:lnSpc>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je bezúhonná,</a:t>
            </a:r>
          </a:p>
          <a:p>
            <a:pPr marL="342900" lvl="0" indent="-342900" algn="just">
              <a:lnSpc>
                <a:spcPct val="107000"/>
              </a:lnSpc>
              <a:spcAft>
                <a:spcPts val="800"/>
              </a:spcAft>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má odpovídající materiálně technické zázemí a přístrojové vybavení, které dává záruku řádného výkonu znalecké činnosti,</a:t>
            </a:r>
          </a:p>
          <a:p>
            <a:pPr marL="0" indent="0">
              <a:buNone/>
            </a:pPr>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11</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13627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normAutofit fontScale="90000"/>
          </a:bodyPr>
          <a:lstStyle/>
          <a:p>
            <a:pPr marL="228600" marR="0" lvl="0" indent="0" defTabSz="914400" rtl="0" eaLnBrk="1" fontAlgn="auto" latinLnBrk="0" hangingPunct="1">
              <a:lnSpc>
                <a:spcPct val="107000"/>
              </a:lnSpc>
              <a:spcBef>
                <a:spcPts val="1000"/>
              </a:spcBef>
              <a:spcAft>
                <a:spcPts val="0"/>
              </a:spcAft>
              <a:tabLst/>
              <a:defRPr/>
            </a:pPr>
            <a:r>
              <a:rPr kumimoji="0" lang="cs-CZ"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r>
            <a:br>
              <a:rPr kumimoji="0" lang="cs-CZ" sz="2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cs-CZ"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r>
            <a:br>
              <a:rPr kumimoji="0" lang="cs-CZ"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r>
              <a:rPr lang="cs-CZ" dirty="0">
                <a:latin typeface="Calibri Light" panose="020F0302020204030204" pitchFamily="34" charset="0"/>
                <a:cs typeface="Calibri Light" panose="020F0302020204030204" pitchFamily="34" charset="0"/>
              </a:rPr>
              <a:t>Znalcem může být fyzická osoba, která</a:t>
            </a:r>
            <a:br>
              <a:rPr lang="cs-CZ" dirty="0">
                <a:latin typeface="Calibri Light" panose="020F03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a:xfrm>
            <a:off x="838200" y="1524000"/>
            <a:ext cx="10515600" cy="4652963"/>
          </a:xfrm>
        </p:spPr>
        <p:txBody>
          <a:bodyPr>
            <a:normAutofit fontScale="92500" lnSpcReduction="10000"/>
          </a:bodyPr>
          <a:lstStyle/>
          <a:p>
            <a:pPr marL="342900" lvl="0" indent="-342900" algn="just">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je plně svéprávná,</a:t>
            </a:r>
          </a:p>
          <a:p>
            <a:pPr marL="342900" lvl="0" indent="-342900" algn="just">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nebyla v posledních 3 letech před podáním žádosti o zápis potrestána pokutou ve výši vyjmenované v § 5 odst.1), zákona o znalcích, </a:t>
            </a:r>
          </a:p>
          <a:p>
            <a:pPr marL="342900" lvl="0" indent="-342900" algn="just">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 které v posledních 5 letech před podáním žádosti o zápis nebylo zrušeno oprávnění vykonávat znaleckou činnost podle § 14 odst. 1 písm. e),</a:t>
            </a:r>
            <a:r>
              <a:rPr lang="cs-CZ" sz="2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cs-CZ" sz="2800" dirty="0">
                <a:effectLst/>
                <a:latin typeface="Calibri" panose="020F0502020204030204" pitchFamily="34" charset="0"/>
                <a:ea typeface="Calibri" panose="020F0502020204030204" pitchFamily="34" charset="0"/>
                <a:cs typeface="Times New Roman" panose="02020603050405020304" pitchFamily="18" charset="0"/>
              </a:rPr>
              <a:t>zákona o znalcích, </a:t>
            </a:r>
          </a:p>
          <a:p>
            <a:pPr marL="342900" lvl="0" indent="-342900" algn="just">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není na základě pravomocného rozhodnutí soudu v úpadku,</a:t>
            </a:r>
          </a:p>
          <a:p>
            <a:pPr marL="342900" lvl="0" indent="-342900" algn="just">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má kontaktní adresu na území České republiky v případě, že nemá sídlo nebo místo trvalého pobytu nebo místo pobytu podle druhu pobytu cizince na území České republiky, a</a:t>
            </a:r>
          </a:p>
          <a:p>
            <a:pPr marL="0" indent="0">
              <a:buNone/>
            </a:pPr>
            <a:endParaRPr lang="cs-CZ"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12</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17580320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normAutofit fontScale="90000"/>
          </a:bodyPr>
          <a:lstStyle/>
          <a:p>
            <a:r>
              <a:rPr lang="cs-CZ" dirty="0">
                <a:latin typeface="Calibri Light" panose="020F0302020204030204" pitchFamily="34" charset="0"/>
                <a:cs typeface="Calibri Light" panose="020F0302020204030204" pitchFamily="34" charset="0"/>
              </a:rPr>
              <a:t/>
            </a:r>
            <a:br>
              <a:rPr lang="cs-CZ" dirty="0">
                <a:latin typeface="Calibri Light" panose="020F0302020204030204" pitchFamily="34" charset="0"/>
                <a:cs typeface="Calibri Light" panose="020F0302020204030204" pitchFamily="34" charset="0"/>
              </a:rPr>
            </a:br>
            <a:r>
              <a:rPr lang="cs-CZ" dirty="0">
                <a:latin typeface="Calibri Light" panose="020F0302020204030204" pitchFamily="34" charset="0"/>
                <a:cs typeface="Calibri Light" panose="020F0302020204030204" pitchFamily="34" charset="0"/>
              </a:rPr>
              <a:t>Znalcem může být fyzická osoba, která</a:t>
            </a:r>
            <a:br>
              <a:rPr lang="cs-CZ" dirty="0">
                <a:latin typeface="Calibri Light" panose="020F03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a:xfrm>
            <a:off x="838200" y="1611086"/>
            <a:ext cx="10515600" cy="4565877"/>
          </a:xfrm>
        </p:spPr>
        <p:txBody>
          <a:bodyPr>
            <a:normAutofit lnSpcReduction="10000"/>
          </a:bodyPr>
          <a:lstStyle/>
          <a:p>
            <a:pPr algn="just"/>
            <a:r>
              <a:rPr lang="cs-CZ" sz="3200" dirty="0">
                <a:effectLst/>
                <a:latin typeface="Calibri" panose="020F0502020204030204" pitchFamily="34" charset="0"/>
                <a:ea typeface="Calibri" panose="020F0502020204030204" pitchFamily="34" charset="0"/>
                <a:cs typeface="Times New Roman" panose="02020603050405020304" pitchFamily="18" charset="0"/>
              </a:rPr>
              <a:t>po splnění podmínek uvedených pod písmeny a) až g) složila bez výhrady do rukou ministra spravedlnosti slib podle odstavce 2.</a:t>
            </a:r>
          </a:p>
          <a:p>
            <a:pPr algn="just"/>
            <a:r>
              <a:rPr lang="cs-CZ" sz="3200" dirty="0">
                <a:effectLst/>
                <a:latin typeface="Calibri" panose="020F0502020204030204" pitchFamily="34" charset="0"/>
                <a:ea typeface="Calibri" panose="020F0502020204030204" pitchFamily="34" charset="0"/>
                <a:cs typeface="Times New Roman" panose="02020603050405020304" pitchFamily="18" charset="0"/>
              </a:rPr>
              <a:t>Slib znalce zní: „Slibuji, že při své znalecké činnosti budu dodržovat právní předpisy, že znaleckou činnost budu vykonávat podle svého nejlepšího vědomí a svědomí, nezávisle a nestranně, že budu plně využívat všech svých znalostí a dbát o jejich rozvoj a že zachovám mlčenlivost </a:t>
            </a:r>
            <a:r>
              <a:rPr lang="cs-CZ" sz="3200" dirty="0" smtClean="0">
                <a:effectLst/>
                <a:latin typeface="Calibri" panose="020F0502020204030204" pitchFamily="34" charset="0"/>
                <a:ea typeface="Calibri" panose="020F0502020204030204" pitchFamily="34" charset="0"/>
                <a:cs typeface="Times New Roman" panose="02020603050405020304" pitchFamily="18" charset="0"/>
              </a:rPr>
              <a:t>         o </a:t>
            </a:r>
            <a:r>
              <a:rPr lang="cs-CZ" sz="3200" dirty="0">
                <a:effectLst/>
                <a:latin typeface="Calibri" panose="020F0502020204030204" pitchFamily="34" charset="0"/>
                <a:ea typeface="Calibri" panose="020F0502020204030204" pitchFamily="34" charset="0"/>
                <a:cs typeface="Times New Roman" panose="02020603050405020304" pitchFamily="18" charset="0"/>
              </a:rPr>
              <a:t>skutečnostech, o nichž jsem se při výkonu znalecké činnosti dozvěděl.“</a:t>
            </a:r>
          </a:p>
          <a:p>
            <a:pPr marL="0" indent="0">
              <a:buNone/>
            </a:pP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13</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336098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normAutofit fontScale="90000"/>
          </a:bodyPr>
          <a:lstStyle/>
          <a:p>
            <a:pPr>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400" dirty="0">
                <a:effectLst/>
                <a:ea typeface="Calibri" panose="020F0502020204030204" pitchFamily="34" charset="0"/>
                <a:cs typeface="Calibri Light" panose="020F0302020204030204" pitchFamily="34" charset="0"/>
              </a:rPr>
              <a:t>Znaleckou kanceláří </a:t>
            </a:r>
            <a:r>
              <a:rPr lang="cs-CZ" sz="4400" dirty="0" smtClean="0">
                <a:effectLst/>
                <a:ea typeface="Calibri" panose="020F0502020204030204" pitchFamily="34" charset="0"/>
                <a:cs typeface="Calibri Light" panose="020F0302020204030204" pitchFamily="34" charset="0"/>
              </a:rPr>
              <a:t/>
            </a:r>
            <a:br>
              <a:rPr lang="cs-CZ" sz="4400" dirty="0" smtClean="0">
                <a:effectLst/>
                <a:ea typeface="Calibri" panose="020F0502020204030204" pitchFamily="34" charset="0"/>
                <a:cs typeface="Calibri Light" panose="020F0302020204030204" pitchFamily="34" charset="0"/>
              </a:rPr>
            </a:br>
            <a:r>
              <a:rPr lang="cs-CZ" sz="4400" dirty="0" smtClean="0">
                <a:effectLst/>
                <a:ea typeface="Calibri" panose="020F0502020204030204" pitchFamily="34" charset="0"/>
                <a:cs typeface="Calibri Light" panose="020F0302020204030204" pitchFamily="34" charset="0"/>
              </a:rPr>
              <a:t>může </a:t>
            </a:r>
            <a:r>
              <a:rPr lang="cs-CZ" sz="4400" dirty="0">
                <a:effectLst/>
                <a:ea typeface="Calibri" panose="020F0502020204030204" pitchFamily="34" charset="0"/>
                <a:cs typeface="Calibri Light" panose="020F0302020204030204" pitchFamily="34" charset="0"/>
              </a:rPr>
              <a:t>být </a:t>
            </a:r>
            <a:r>
              <a:rPr lang="cs-CZ" sz="4400" dirty="0" smtClean="0">
                <a:effectLst/>
                <a:ea typeface="Calibri" panose="020F0502020204030204" pitchFamily="34" charset="0"/>
                <a:cs typeface="Calibri Light" panose="020F0302020204030204" pitchFamily="34" charset="0"/>
              </a:rPr>
              <a:t>obchodní </a:t>
            </a:r>
            <a:r>
              <a:rPr lang="cs-CZ" sz="4400" dirty="0">
                <a:effectLst/>
                <a:ea typeface="Calibri" panose="020F0502020204030204" pitchFamily="34" charset="0"/>
                <a:cs typeface="Calibri Light" panose="020F0302020204030204" pitchFamily="34" charset="0"/>
              </a:rPr>
              <a:t>korporace, která</a:t>
            </a:r>
            <a:r>
              <a:rPr lang="cs-CZ" sz="4400" dirty="0">
                <a:effectLst/>
                <a:ea typeface="Calibri" panose="020F0502020204030204" pitchFamily="34" charset="0"/>
                <a:cs typeface="Times New Roman" panose="02020603050405020304" pitchFamily="18" charset="0"/>
              </a:rPr>
              <a:t/>
            </a:r>
            <a:br>
              <a:rPr lang="cs-CZ" sz="4400" dirty="0">
                <a:effectLst/>
                <a:ea typeface="Calibri" panose="020F0502020204030204" pitchFamily="34"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a:xfrm>
            <a:off x="838200" y="1619794"/>
            <a:ext cx="10515600" cy="4557169"/>
          </a:xfrm>
        </p:spPr>
        <p:txBody>
          <a:bodyPr>
            <a:normAutofit fontScale="70000" lnSpcReduction="20000"/>
          </a:bodyPr>
          <a:lstStyle/>
          <a:p>
            <a:pPr marL="342900" lvl="0" indent="-342900" algn="just">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bude vykonávat znaleckou činnost prostřednictvím alespoň 2 znalců oprávněných k výkonu znalecké činnosti ve stejném oboru a odvětví a případně specializaci, pro které si podala žádost o zápis do seznamu znalců,</a:t>
            </a:r>
          </a:p>
          <a:p>
            <a:pPr marL="342900" lvl="0" indent="-342900" algn="just">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má vypracována pravidla pracovních postupů zajišťujících řádný výkon znalecké činnosti,</a:t>
            </a:r>
          </a:p>
          <a:p>
            <a:pPr marL="342900" lvl="0" indent="-342900" algn="just">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má odpovídající materiálně technické zázemí, přístrojové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vybavení a </a:t>
            </a:r>
            <a:r>
              <a:rPr lang="cs-CZ" sz="2800" dirty="0">
                <a:effectLst/>
                <a:latin typeface="Calibri" panose="020F0502020204030204" pitchFamily="34" charset="0"/>
                <a:ea typeface="Calibri" panose="020F0502020204030204" pitchFamily="34" charset="0"/>
                <a:cs typeface="Times New Roman" panose="02020603050405020304" pitchFamily="18" charset="0"/>
              </a:rPr>
              <a:t>personální zázemí, které dává záruku řádného výkonu znalecké činnosti,</a:t>
            </a:r>
          </a:p>
          <a:p>
            <a:pPr marL="342900" lvl="0" indent="-342900" algn="just">
              <a:lnSpc>
                <a:spcPct val="107000"/>
              </a:lnSpc>
              <a:spcAft>
                <a:spcPts val="800"/>
              </a:spcAft>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je bezúhonná</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gn="just">
              <a:lnSpc>
                <a:spcPct val="107000"/>
              </a:lnSpc>
              <a:spcAft>
                <a:spcPts val="800"/>
              </a:spcAft>
              <a:buFont typeface="Symbol" panose="05050102010706020507" pitchFamily="18" charset="2"/>
              <a:buChar char=""/>
            </a:pPr>
            <a:r>
              <a:rPr lang="cs-CZ" dirty="0">
                <a:latin typeface="Calibri" panose="020F0502020204030204" pitchFamily="34" charset="0"/>
                <a:ea typeface="Calibri" panose="020F0502020204030204" pitchFamily="34" charset="0"/>
                <a:cs typeface="Times New Roman" panose="02020603050405020304" pitchFamily="18" charset="0"/>
              </a:rPr>
              <a:t>n</a:t>
            </a:r>
            <a:r>
              <a:rPr lang="cs-CZ" dirty="0" smtClean="0">
                <a:latin typeface="Calibri" panose="020F0502020204030204" pitchFamily="34" charset="0"/>
                <a:ea typeface="Calibri" panose="020F0502020204030204" pitchFamily="34" charset="0"/>
                <a:cs typeface="Times New Roman" panose="02020603050405020304" pitchFamily="18" charset="0"/>
              </a:rPr>
              <a:t>ení na základě pravomocného rozhodnutí soudu v úpadku,</a:t>
            </a:r>
          </a:p>
          <a:p>
            <a:pPr marL="342900" lvl="0" indent="-342900" algn="just">
              <a:lnSpc>
                <a:spcPct val="107000"/>
              </a:lnSpc>
              <a:spcAft>
                <a:spcPts val="800"/>
              </a:spcAft>
              <a:buFont typeface="Symbol" panose="05050102010706020507" pitchFamily="18" charset="2"/>
              <a:buChar char=""/>
            </a:pPr>
            <a:r>
              <a:rPr lang="cs-CZ" dirty="0">
                <a:latin typeface="Calibri" panose="020F0502020204030204" pitchFamily="34" charset="0"/>
                <a:ea typeface="Calibri" panose="020F0502020204030204" pitchFamily="34" charset="0"/>
                <a:cs typeface="Times New Roman" panose="02020603050405020304" pitchFamily="18" charset="0"/>
              </a:rPr>
              <a:t>m</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á kontaktní adresu na území </a:t>
            </a:r>
            <a:r>
              <a:rPr lang="cs-CZ" dirty="0">
                <a:latin typeface="Calibri" panose="020F0502020204030204" pitchFamily="34" charset="0"/>
                <a:ea typeface="Calibri" panose="020F0502020204030204" pitchFamily="34" charset="0"/>
                <a:cs typeface="Times New Roman" panose="02020603050405020304" pitchFamily="18" charset="0"/>
              </a:rPr>
              <a:t>Č</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eské republiky v případě, že nemá sídlo v </a:t>
            </a:r>
            <a:r>
              <a:rPr lang="cs-CZ" dirty="0">
                <a:latin typeface="Calibri" panose="020F0502020204030204" pitchFamily="34" charset="0"/>
                <a:ea typeface="Calibri" panose="020F0502020204030204" pitchFamily="34" charset="0"/>
                <a:cs typeface="Times New Roman" panose="02020603050405020304" pitchFamily="18" charset="0"/>
              </a:rPr>
              <a:t>Č</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eské republice,</a:t>
            </a:r>
          </a:p>
          <a:p>
            <a:pPr marL="342900" lvl="0" indent="-342900" algn="just">
              <a:lnSpc>
                <a:spcPct val="107000"/>
              </a:lnSpc>
              <a:spcAft>
                <a:spcPts val="800"/>
              </a:spcAft>
              <a:buFont typeface="Symbol" panose="05050102010706020507" pitchFamily="18" charset="2"/>
              <a:buChar char=""/>
            </a:pPr>
            <a:r>
              <a:rPr lang="cs-CZ" dirty="0">
                <a:latin typeface="Calibri" panose="020F0502020204030204" pitchFamily="34" charset="0"/>
                <a:ea typeface="Calibri" panose="020F0502020204030204" pitchFamily="34" charset="0"/>
                <a:cs typeface="Times New Roman" panose="02020603050405020304" pitchFamily="18" charset="0"/>
              </a:rPr>
              <a:t>n</a:t>
            </a:r>
            <a:r>
              <a:rPr lang="cs-CZ" dirty="0" smtClean="0">
                <a:latin typeface="Calibri" panose="020F0502020204030204" pitchFamily="34" charset="0"/>
                <a:ea typeface="Calibri" panose="020F0502020204030204" pitchFamily="34" charset="0"/>
                <a:cs typeface="Times New Roman" panose="02020603050405020304" pitchFamily="18" charset="0"/>
              </a:rPr>
              <a:t>ebyla v posledních třech letech před podáním žádosti o zápis potrestána pokutou…………</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14</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3871706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lstStyle/>
          <a:p>
            <a:r>
              <a:rPr lang="cs-CZ" dirty="0"/>
              <a:t>Znalec v kanceláři</a:t>
            </a:r>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p:txBody>
          <a:bodyPr>
            <a:normAutofit/>
          </a:bodyPr>
          <a:lstStyle/>
          <a:p>
            <a:pPr marL="0" lvl="0" indent="0" algn="just">
              <a:lnSpc>
                <a:spcPct val="107000"/>
              </a:lnSpc>
              <a:spcAft>
                <a:spcPts val="800"/>
              </a:spcAft>
              <a:buNone/>
            </a:pPr>
            <a:r>
              <a:rPr lang="cs-CZ" sz="3200" dirty="0">
                <a:effectLst/>
                <a:latin typeface="Calibri" panose="020F0502020204030204" pitchFamily="34" charset="0"/>
                <a:ea typeface="Calibri" panose="020F0502020204030204" pitchFamily="34" charset="0"/>
                <a:cs typeface="Times New Roman" panose="02020603050405020304" pitchFamily="18" charset="0"/>
              </a:rPr>
              <a:t>Znalec může být zaměstnancem, společníkem nebo členem pouze jedné znalecké kanceláře; takový znalec není oprávněn vykonávat současně znaleckou činnost samostatně.</a:t>
            </a:r>
          </a:p>
          <a:p>
            <a:pPr marL="0" indent="0">
              <a:buNone/>
            </a:pPr>
            <a:endParaRPr lang="cs-CZ"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15</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674006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normAutofit fontScale="90000"/>
          </a:bodyPr>
          <a:lstStyle/>
          <a:p>
            <a:pPr>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400" dirty="0">
                <a:effectLst/>
                <a:latin typeface="Calibri Light" panose="020F0302020204030204" pitchFamily="34" charset="0"/>
                <a:ea typeface="Calibri" panose="020F0502020204030204" pitchFamily="34" charset="0"/>
                <a:cs typeface="Calibri Light" panose="020F0302020204030204" pitchFamily="34" charset="0"/>
              </a:rPr>
              <a:t>Znaleckým ústavem může být ten, kdo</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a:xfrm>
            <a:off x="838200" y="1402080"/>
            <a:ext cx="10515600" cy="4774883"/>
          </a:xfrm>
        </p:spPr>
        <p:txBody>
          <a:bodyPr>
            <a:normAutofit fontScale="92500" lnSpcReduction="10000"/>
          </a:bodyPr>
          <a:lstStyle/>
          <a:p>
            <a:pPr marL="342900" lvl="0" indent="-342900" algn="just">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je vysokou školou nebo její součástí, veřejnou výzkumnou institucí, státním podnikem, ústavem, organizační složkou státu, vnitřní organizační jednotkou této složky nebo osobou veřejného práva,</a:t>
            </a:r>
          </a:p>
          <a:p>
            <a:pPr marL="342900" lvl="0" indent="-342900" algn="just">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vykonává vědeckovýzkumnou činnost v příslušném oboru a odvětví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a </a:t>
            </a:r>
            <a:r>
              <a:rPr lang="cs-CZ" sz="2800" dirty="0">
                <a:effectLst/>
                <a:latin typeface="Calibri" panose="020F0502020204030204" pitchFamily="34" charset="0"/>
                <a:ea typeface="Calibri" panose="020F0502020204030204" pitchFamily="34" charset="0"/>
                <a:cs typeface="Times New Roman" panose="02020603050405020304" pitchFamily="18" charset="0"/>
              </a:rPr>
              <a:t>případně specializaci alespoň po dobu 3 let bezprostředně předcházejících dni podání žádosti o zápis do seznamu znalců,</a:t>
            </a:r>
          </a:p>
          <a:p>
            <a:pPr marL="342900" lvl="0" indent="-342900" algn="just">
              <a:lnSpc>
                <a:spcPct val="107000"/>
              </a:lnSpc>
              <a:spcAft>
                <a:spcPts val="800"/>
              </a:spcAft>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bude vykonávat znaleckou činnost pomocí alespoň 1 znalce oprávněného k výkonu znalecké činnosti ve stejném oboru a odvětví a případně specializaci, pro které si podal žádost o zápis do seznamu znalců, nebo prostřednictvím osob zapojených do vědeckovýzkumné činnosti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v </a:t>
            </a:r>
            <a:r>
              <a:rPr lang="cs-CZ" sz="2800" dirty="0">
                <a:effectLst/>
                <a:latin typeface="Calibri" panose="020F0502020204030204" pitchFamily="34" charset="0"/>
                <a:ea typeface="Calibri" panose="020F0502020204030204" pitchFamily="34" charset="0"/>
                <a:cs typeface="Times New Roman" panose="02020603050405020304" pitchFamily="18" charset="0"/>
              </a:rPr>
              <a:t>příslušném oboru, odvětví, případně specializaci,</a:t>
            </a:r>
          </a:p>
          <a:p>
            <a:pPr marL="0" indent="0">
              <a:buNone/>
            </a:pPr>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16</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854582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normAutofit fontScale="90000"/>
          </a:bodyPr>
          <a:lstStyle/>
          <a:p>
            <a:r>
              <a:rPr lang="cs-CZ" sz="4400" b="1" dirty="0">
                <a:effectLst/>
                <a:latin typeface="Calibri Light" panose="020F0302020204030204" pitchFamily="34" charset="0"/>
                <a:ea typeface="Calibri" panose="020F0502020204030204" pitchFamily="34" charset="0"/>
                <a:cs typeface="Calibri Light" panose="020F0302020204030204" pitchFamily="34" charset="0"/>
              </a:rPr>
              <a:t/>
            </a:r>
            <a:br>
              <a:rPr lang="cs-CZ" sz="4400" b="1" dirty="0">
                <a:effectLst/>
                <a:latin typeface="Calibri Light" panose="020F0302020204030204" pitchFamily="34" charset="0"/>
                <a:ea typeface="Calibri" panose="020F0502020204030204" pitchFamily="34" charset="0"/>
                <a:cs typeface="Calibri Light" panose="020F0302020204030204" pitchFamily="34" charset="0"/>
              </a:rPr>
            </a:br>
            <a:r>
              <a:rPr lang="cs-CZ" sz="4400" dirty="0">
                <a:effectLst/>
                <a:latin typeface="Calibri Light" panose="020F0302020204030204" pitchFamily="34" charset="0"/>
                <a:ea typeface="Calibri" panose="020F0502020204030204" pitchFamily="34" charset="0"/>
                <a:cs typeface="Calibri Light" panose="020F0302020204030204" pitchFamily="34" charset="0"/>
              </a:rPr>
              <a:t>Znaleckým ústavem může být ten, kdo</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a:xfrm>
            <a:off x="838200" y="1690688"/>
            <a:ext cx="10515600" cy="4665662"/>
          </a:xfrm>
        </p:spPr>
        <p:txBody>
          <a:bodyPr>
            <a:noAutofit/>
          </a:bodyPr>
          <a:lstStyle/>
          <a:p>
            <a:pPr marL="342900" lvl="0" indent="-342900" algn="just">
              <a:lnSpc>
                <a:spcPct val="100000"/>
              </a:lnSpc>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má odpovídající materiálně technické zázemí, přístrojové </a:t>
            </a:r>
            <a:r>
              <a:rPr lang="cs-CZ" sz="3200" dirty="0" smtClean="0">
                <a:effectLst/>
                <a:latin typeface="Calibri" panose="020F0502020204030204" pitchFamily="34" charset="0"/>
                <a:ea typeface="Calibri" panose="020F0502020204030204" pitchFamily="34" charset="0"/>
                <a:cs typeface="Times New Roman" panose="02020603050405020304" pitchFamily="18" charset="0"/>
              </a:rPr>
              <a:t>vybavení a </a:t>
            </a:r>
            <a:r>
              <a:rPr lang="cs-CZ" sz="3200" dirty="0">
                <a:effectLst/>
                <a:latin typeface="Calibri" panose="020F0502020204030204" pitchFamily="34" charset="0"/>
                <a:ea typeface="Calibri" panose="020F0502020204030204" pitchFamily="34" charset="0"/>
                <a:cs typeface="Times New Roman" panose="02020603050405020304" pitchFamily="18" charset="0"/>
              </a:rPr>
              <a:t>personální zázemí, které dává záruku řádného výkonu znalecké činnosti,</a:t>
            </a:r>
          </a:p>
          <a:p>
            <a:pPr marL="342900" lvl="0" indent="-342900" algn="just">
              <a:lnSpc>
                <a:spcPct val="100000"/>
              </a:lnSpc>
              <a:spcAft>
                <a:spcPts val="800"/>
              </a:spcAft>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má vypracována pravidla pracovních postupů zajišťujících řádný výkon znalecké činnosti,</a:t>
            </a:r>
          </a:p>
          <a:p>
            <a:pPr marL="342900" lvl="0" indent="-342900" algn="just">
              <a:lnSpc>
                <a:spcPct val="100000"/>
              </a:lnSpc>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má vnitřními předpisy stanoven postup, jak bude znalecké posudky v souladu s § 28 odst. 4 brát na vědomí,</a:t>
            </a:r>
          </a:p>
          <a:p>
            <a:pPr marL="342900" lvl="0" indent="-342900" algn="just">
              <a:lnSpc>
                <a:spcPct val="100000"/>
              </a:lnSpc>
              <a:spcAft>
                <a:spcPts val="800"/>
              </a:spcAft>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není na základě pravomocného rozhodnutí soudu v úpadku,</a:t>
            </a:r>
          </a:p>
          <a:p>
            <a:pPr marL="342900" lvl="0" indent="-342900" algn="just">
              <a:lnSpc>
                <a:spcPct val="107000"/>
              </a:lnSpc>
              <a:spcAft>
                <a:spcPts val="800"/>
              </a:spcAft>
              <a:buFont typeface="Symbol" panose="05050102010706020507" pitchFamily="18" charset="2"/>
              <a:buChar char=""/>
            </a:pPr>
            <a:endParaRPr lang="cs-CZ"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sz="3200"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17</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462589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normAutofit fontScale="90000"/>
          </a:bodyPr>
          <a:lstStyle/>
          <a:p>
            <a:r>
              <a:rPr lang="cs-CZ" sz="4400" b="1" dirty="0">
                <a:effectLst/>
                <a:latin typeface="Calibri Light" panose="020F0302020204030204" pitchFamily="34" charset="0"/>
                <a:ea typeface="Calibri" panose="020F0502020204030204" pitchFamily="34" charset="0"/>
                <a:cs typeface="Calibri Light" panose="020F0302020204030204" pitchFamily="34" charset="0"/>
              </a:rPr>
              <a:t/>
            </a:r>
            <a:br>
              <a:rPr lang="cs-CZ" sz="4400" b="1" dirty="0">
                <a:effectLst/>
                <a:latin typeface="Calibri Light" panose="020F0302020204030204" pitchFamily="34" charset="0"/>
                <a:ea typeface="Calibri" panose="020F0502020204030204" pitchFamily="34" charset="0"/>
                <a:cs typeface="Calibri Light" panose="020F0302020204030204" pitchFamily="34" charset="0"/>
              </a:rPr>
            </a:br>
            <a:r>
              <a:rPr lang="cs-CZ" sz="4400" dirty="0">
                <a:effectLst/>
                <a:latin typeface="Calibri Light" panose="020F0302020204030204" pitchFamily="34" charset="0"/>
                <a:ea typeface="Calibri" panose="020F0502020204030204" pitchFamily="34" charset="0"/>
                <a:cs typeface="Calibri Light" panose="020F0302020204030204" pitchFamily="34" charset="0"/>
              </a:rPr>
              <a:t>Znaleckým ústavem může být ten, kdo</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a:xfrm>
            <a:off x="838200" y="1576251"/>
            <a:ext cx="10515600" cy="4600712"/>
          </a:xfrm>
        </p:spPr>
        <p:txBody>
          <a:bodyPr>
            <a:normAutofit lnSpcReduction="10000"/>
          </a:bodyPr>
          <a:lstStyle/>
          <a:p>
            <a:pPr marL="342900" lvl="0" indent="-342900" algn="just">
              <a:lnSpc>
                <a:spcPct val="107000"/>
              </a:lnSpc>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má kontaktní adresu na území České republiky v případě, že nemá sídlo v České republice, a</a:t>
            </a:r>
          </a:p>
          <a:p>
            <a:pPr marL="342900" lvl="0" indent="-342900" algn="just">
              <a:lnSpc>
                <a:spcPct val="107000"/>
              </a:lnSpc>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nebyl v posledních 3 letech před podáním žádosti o zápis potrestán pokutou ve výši vyjmenované v § 7 odst. 1.</a:t>
            </a:r>
            <a:r>
              <a:rPr lang="cs-CZ" sz="3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cs-CZ" sz="3200" dirty="0">
                <a:effectLst/>
                <a:latin typeface="Calibri" panose="020F0502020204030204" pitchFamily="34" charset="0"/>
                <a:ea typeface="Calibri" panose="020F0502020204030204" pitchFamily="34" charset="0"/>
                <a:cs typeface="Times New Roman" panose="02020603050405020304" pitchFamily="18" charset="0"/>
              </a:rPr>
              <a:t>zákona o znalcích,</a:t>
            </a:r>
          </a:p>
          <a:p>
            <a:pPr marL="342900" lvl="0" indent="-342900" algn="just">
              <a:lnSpc>
                <a:spcPct val="107000"/>
              </a:lnSpc>
              <a:spcAft>
                <a:spcPts val="800"/>
              </a:spcAft>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kterému v posledních 5 letech před podáním žádosti o zápis nebylo zrušeno oprávnění vykonávat znaleckou činnost podle § 14 odst. 1 písm. e). zákona o znalcích,</a:t>
            </a:r>
          </a:p>
          <a:p>
            <a:pPr marL="0" indent="0">
              <a:buNone/>
            </a:pPr>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18</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536391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normAutofit fontScale="90000"/>
          </a:bodyPr>
          <a:lstStyle/>
          <a:p>
            <a:r>
              <a:rPr lang="cs-CZ" sz="4400" b="1" dirty="0">
                <a:effectLst/>
                <a:latin typeface="Calibri Light" panose="020F0302020204030204" pitchFamily="34" charset="0"/>
                <a:ea typeface="Calibri" panose="020F0502020204030204" pitchFamily="34" charset="0"/>
                <a:cs typeface="Calibri Light" panose="020F0302020204030204" pitchFamily="34" charset="0"/>
              </a:rPr>
              <a:t/>
            </a:r>
            <a:br>
              <a:rPr lang="cs-CZ" sz="4400" b="1" dirty="0">
                <a:effectLst/>
                <a:latin typeface="Calibri Light" panose="020F0302020204030204" pitchFamily="34" charset="0"/>
                <a:ea typeface="Calibri" panose="020F0502020204030204" pitchFamily="34" charset="0"/>
                <a:cs typeface="Calibri Light" panose="020F0302020204030204" pitchFamily="34" charset="0"/>
              </a:rPr>
            </a:br>
            <a:r>
              <a:rPr lang="cs-CZ" sz="4400" dirty="0">
                <a:effectLst/>
                <a:latin typeface="Calibri Light" panose="020F0302020204030204" pitchFamily="34" charset="0"/>
                <a:ea typeface="Calibri" panose="020F0502020204030204" pitchFamily="34" charset="0"/>
                <a:cs typeface="Calibri Light" panose="020F0302020204030204" pitchFamily="34" charset="0"/>
              </a:rPr>
              <a:t>Znaleckým ústavem může být ten, kdo</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p:txBody>
          <a:bodyPr/>
          <a:lstStyle/>
          <a:p>
            <a:pPr marL="342900" lvl="0" indent="-342900" algn="just">
              <a:lnSpc>
                <a:spcPct val="107000"/>
              </a:lnSpc>
              <a:spcAft>
                <a:spcPts val="800"/>
              </a:spcAft>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Je-li žadatelem o zápis do seznamu znalců organizační složka státu nebo vnitřní organizační jednotka této složky, je podmínka pro výkon znalecké činnosti uvedená v odstavci 1 písm. b) splněna, pokud prokáže dostatečnou odbornost nezbytnou k výkonu znalecké činnosti s odbornou péčí v daném oboru a odvětví a případně specializaci jiným způsobem; podmínka pro výkon znalecké činnosti uvedená v odstavci 1 písm. c) je splněna, pokud bude činnost vykonávat prostřednictvím osob ve služebním poměru, u kterých prokáže nezbytnou odbornost podle věty první.</a:t>
            </a:r>
          </a:p>
          <a:p>
            <a:pPr marL="0" indent="0">
              <a:buNone/>
            </a:pPr>
            <a:endParaRPr lang="cs-CZ"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19</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861300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Cíle prezentace</a:t>
            </a:r>
            <a:endParaRPr lang="cs-CZ" dirty="0"/>
          </a:p>
        </p:txBody>
      </p:sp>
      <p:sp>
        <p:nvSpPr>
          <p:cNvPr id="3" name="Zástupný symbol pro obsah 2"/>
          <p:cNvSpPr>
            <a:spLocks noGrp="1"/>
          </p:cNvSpPr>
          <p:nvPr>
            <p:ph idx="1"/>
          </p:nvPr>
        </p:nvSpPr>
        <p:spPr/>
        <p:txBody>
          <a:bodyPr/>
          <a:lstStyle/>
          <a:p>
            <a:pPr marL="0" indent="0">
              <a:buNone/>
            </a:pPr>
            <a:r>
              <a:rPr lang="cs-CZ" altLang="cs-CZ" sz="3200" b="1" u="sng" dirty="0" smtClean="0">
                <a:solidFill>
                  <a:srgbClr val="000000"/>
                </a:solidFill>
                <a:ea typeface="Times New Roman" panose="02020603050405020304" pitchFamily="18" charset="0"/>
                <a:cs typeface="Calibri Light" panose="020F0302020204030204" pitchFamily="34" charset="0"/>
              </a:rPr>
              <a:t>Rámcové informace:</a:t>
            </a:r>
            <a:endParaRPr lang="cs-CZ" altLang="cs-CZ" sz="3200" b="1" u="sng" dirty="0" smtClean="0">
              <a:solidFill>
                <a:srgbClr val="000000"/>
              </a:solidFill>
              <a:ea typeface="Times New Roman" panose="02020603050405020304" pitchFamily="18" charset="0"/>
              <a:cs typeface="Calibri Light" panose="020F0302020204030204" pitchFamily="34" charset="0"/>
            </a:endParaRPr>
          </a:p>
          <a:p>
            <a:r>
              <a:rPr lang="cs-CZ" altLang="cs-CZ" sz="3200" dirty="0" smtClean="0">
                <a:solidFill>
                  <a:srgbClr val="000000"/>
                </a:solidFill>
                <a:ea typeface="Times New Roman" panose="02020603050405020304" pitchFamily="18" charset="0"/>
                <a:cs typeface="Calibri Light" panose="020F0302020204030204" pitchFamily="34" charset="0"/>
              </a:rPr>
              <a:t> P</a:t>
            </a:r>
            <a:r>
              <a:rPr lang="cs-CZ" altLang="cs-CZ" sz="3200" dirty="0" smtClean="0">
                <a:solidFill>
                  <a:srgbClr val="000000"/>
                </a:solidFill>
                <a:ea typeface="Times New Roman" panose="02020603050405020304" pitchFamily="18" charset="0"/>
                <a:cs typeface="Calibri Light" panose="020F0302020204030204" pitchFamily="34" charset="0"/>
              </a:rPr>
              <a:t>ožadavky </a:t>
            </a:r>
            <a:r>
              <a:rPr lang="cs-CZ" altLang="cs-CZ" sz="3200" dirty="0">
                <a:solidFill>
                  <a:srgbClr val="000000"/>
                </a:solidFill>
                <a:ea typeface="Times New Roman" panose="02020603050405020304" pitchFamily="18" charset="0"/>
                <a:cs typeface="Calibri Light" panose="020F0302020204030204" pitchFamily="34" charset="0"/>
              </a:rPr>
              <a:t>na </a:t>
            </a:r>
            <a:r>
              <a:rPr lang="cs-CZ" altLang="cs-CZ" sz="3200" dirty="0" smtClean="0">
                <a:solidFill>
                  <a:srgbClr val="000000"/>
                </a:solidFill>
                <a:ea typeface="Times New Roman" panose="02020603050405020304" pitchFamily="18" charset="0"/>
                <a:cs typeface="Calibri Light" panose="020F0302020204030204" pitchFamily="34" charset="0"/>
              </a:rPr>
              <a:t>znalce- odborná způsobilost. </a:t>
            </a:r>
          </a:p>
          <a:p>
            <a:r>
              <a:rPr lang="cs-CZ" altLang="cs-CZ" sz="3200" dirty="0" smtClean="0">
                <a:solidFill>
                  <a:srgbClr val="000000"/>
                </a:solidFill>
                <a:ea typeface="Times New Roman" panose="02020603050405020304" pitchFamily="18" charset="0"/>
                <a:cs typeface="Calibri Light" panose="020F0302020204030204" pitchFamily="34" charset="0"/>
              </a:rPr>
              <a:t> Podmínky </a:t>
            </a:r>
            <a:r>
              <a:rPr lang="cs-CZ" altLang="cs-CZ" sz="3200" dirty="0" smtClean="0">
                <a:solidFill>
                  <a:srgbClr val="000000"/>
                </a:solidFill>
                <a:ea typeface="Times New Roman" panose="02020603050405020304" pitchFamily="18" charset="0"/>
                <a:cs typeface="Calibri Light" panose="020F0302020204030204" pitchFamily="34" charset="0"/>
              </a:rPr>
              <a:t>výkonu znalecké </a:t>
            </a:r>
            <a:r>
              <a:rPr lang="cs-CZ" altLang="cs-CZ" sz="3200" dirty="0" smtClean="0">
                <a:solidFill>
                  <a:srgbClr val="000000"/>
                </a:solidFill>
                <a:ea typeface="Times New Roman" panose="02020603050405020304" pitchFamily="18" charset="0"/>
                <a:cs typeface="Calibri Light" panose="020F0302020204030204" pitchFamily="34" charset="0"/>
              </a:rPr>
              <a:t>činnosti.</a:t>
            </a:r>
          </a:p>
          <a:p>
            <a:r>
              <a:rPr lang="cs-CZ" altLang="cs-CZ" sz="3200" dirty="0" smtClean="0">
                <a:solidFill>
                  <a:srgbClr val="000000"/>
                </a:solidFill>
                <a:ea typeface="Times New Roman" panose="02020603050405020304" pitchFamily="18" charset="0"/>
                <a:cs typeface="Calibri Light" panose="020F0302020204030204" pitchFamily="34" charset="0"/>
              </a:rPr>
              <a:t> Organizace </a:t>
            </a:r>
            <a:r>
              <a:rPr lang="cs-CZ" altLang="cs-CZ" sz="3200" dirty="0" smtClean="0">
                <a:solidFill>
                  <a:srgbClr val="000000"/>
                </a:solidFill>
                <a:ea typeface="Times New Roman" panose="02020603050405020304" pitchFamily="18" charset="0"/>
                <a:cs typeface="Calibri Light" panose="020F0302020204030204" pitchFamily="34" charset="0"/>
              </a:rPr>
              <a:t>znalecké </a:t>
            </a:r>
            <a:r>
              <a:rPr lang="cs-CZ" altLang="cs-CZ" sz="3200" dirty="0" smtClean="0">
                <a:solidFill>
                  <a:srgbClr val="000000"/>
                </a:solidFill>
                <a:ea typeface="Times New Roman" panose="02020603050405020304" pitchFamily="18" charset="0"/>
                <a:cs typeface="Calibri Light" panose="020F0302020204030204" pitchFamily="34" charset="0"/>
              </a:rPr>
              <a:t>činnosti. </a:t>
            </a:r>
          </a:p>
          <a:p>
            <a:r>
              <a:rPr lang="cs-CZ" altLang="cs-CZ" sz="3200" dirty="0" smtClean="0">
                <a:solidFill>
                  <a:srgbClr val="000000"/>
                </a:solidFill>
                <a:ea typeface="Times New Roman" panose="02020603050405020304" pitchFamily="18" charset="0"/>
                <a:cs typeface="Calibri Light" panose="020F0302020204030204" pitchFamily="34" charset="0"/>
              </a:rPr>
              <a:t>Vstupní zkouška znalce, obecná  </a:t>
            </a:r>
            <a:r>
              <a:rPr lang="cs-CZ" altLang="cs-CZ" sz="3200" dirty="0" smtClean="0">
                <a:solidFill>
                  <a:srgbClr val="000000"/>
                </a:solidFill>
                <a:ea typeface="Times New Roman" panose="02020603050405020304" pitchFamily="18" charset="0"/>
                <a:cs typeface="Calibri Light" panose="020F0302020204030204" pitchFamily="34" charset="0"/>
              </a:rPr>
              <a:t>a zvláštní </a:t>
            </a:r>
            <a:r>
              <a:rPr lang="cs-CZ" altLang="cs-CZ" sz="3200" dirty="0" smtClean="0">
                <a:solidFill>
                  <a:srgbClr val="000000"/>
                </a:solidFill>
                <a:ea typeface="Times New Roman" panose="02020603050405020304" pitchFamily="18" charset="0"/>
                <a:cs typeface="Calibri Light" panose="020F0302020204030204" pitchFamily="34" charset="0"/>
              </a:rPr>
              <a:t>část.</a:t>
            </a:r>
            <a:endParaRPr lang="cs-CZ" altLang="cs-CZ" sz="3200" dirty="0">
              <a:solidFill>
                <a:srgbClr val="000000"/>
              </a:solidFill>
              <a:ea typeface="Times New Roman" panose="02020603050405020304" pitchFamily="18" charset="0"/>
              <a:cs typeface="Calibri Light" panose="020F0302020204030204" pitchFamily="34" charset="0"/>
            </a:endParaRP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2</a:t>
            </a:fld>
            <a:endParaRPr lang="cs-CZ"/>
          </a:p>
        </p:txBody>
      </p:sp>
    </p:spTree>
    <p:extLst>
      <p:ext uri="{BB962C8B-B14F-4D97-AF65-F5344CB8AC3E}">
        <p14:creationId xmlns:p14="http://schemas.microsoft.com/office/powerpoint/2010/main" val="23567736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normAutofit fontScale="90000"/>
          </a:bodyPr>
          <a:lstStyle/>
          <a:p>
            <a:pPr marL="457200">
              <a:lnSpc>
                <a:spcPct val="107000"/>
              </a:lnSpc>
              <a:spcAft>
                <a:spcPts val="800"/>
              </a:spcAft>
            </a:pPr>
            <a:r>
              <a:rPr lang="cs-CZ" b="1" dirty="0">
                <a:latin typeface="Calibri" panose="020F0502020204030204" pitchFamily="34" charset="0"/>
                <a:ea typeface="Calibri" panose="020F0502020204030204" pitchFamily="34" charset="0"/>
                <a:cs typeface="Times New Roman" panose="02020603050405020304" pitchFamily="18" charset="0"/>
              </a:rPr>
              <a:t/>
            </a:r>
            <a:br>
              <a:rPr lang="cs-CZ" b="1" dirty="0">
                <a:latin typeface="Calibri" panose="020F0502020204030204" pitchFamily="34" charset="0"/>
                <a:ea typeface="Calibri" panose="020F0502020204030204" pitchFamily="34" charset="0"/>
                <a:cs typeface="Times New Roman" panose="02020603050405020304" pitchFamily="18" charset="0"/>
              </a:rPr>
            </a:br>
            <a:r>
              <a:rPr lang="cs-CZ" sz="4400" b="1" dirty="0">
                <a:solidFill>
                  <a:schemeClr val="accent6">
                    <a:lumMod val="75000"/>
                  </a:schemeClr>
                </a:solidFill>
                <a:effectLst/>
                <a:latin typeface="Calibri Light" panose="020F0302020204030204" pitchFamily="34" charset="0"/>
                <a:ea typeface="Calibri" panose="020F0502020204030204" pitchFamily="34" charset="0"/>
                <a:cs typeface="Calibri Light" panose="020F0302020204030204" pitchFamily="34" charset="0"/>
              </a:rPr>
              <a:t>Odborná </a:t>
            </a:r>
            <a:r>
              <a:rPr lang="cs-CZ" sz="4400" b="1" dirty="0" smtClean="0">
                <a:solidFill>
                  <a:schemeClr val="accent6">
                    <a:lumMod val="75000"/>
                  </a:schemeClr>
                </a:solidFill>
                <a:effectLst/>
                <a:latin typeface="Calibri Light" panose="020F0302020204030204" pitchFamily="34" charset="0"/>
                <a:ea typeface="Calibri" panose="020F0502020204030204" pitchFamily="34" charset="0"/>
                <a:cs typeface="Calibri Light" panose="020F0302020204030204" pitchFamily="34" charset="0"/>
              </a:rPr>
              <a:t>způsobilost (§ 8)</a:t>
            </a:r>
            <a:r>
              <a:rPr lang="cs-CZ" sz="44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endParaRPr lang="cs-CZ" b="1" dirty="0">
              <a:solidFill>
                <a:schemeClr val="accent6">
                  <a:lumMod val="75000"/>
                </a:schemeClr>
              </a:solidFill>
            </a:endParaRPr>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p:txBody>
          <a:bodyPr/>
          <a:lstStyle/>
          <a:p>
            <a:pPr indent="0" algn="just">
              <a:lnSpc>
                <a:spcPct val="107000"/>
              </a:lnSpc>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Za odborně způsobilou podle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5 </a:t>
            </a:r>
            <a:r>
              <a:rPr lang="cs-CZ" sz="2800" dirty="0">
                <a:effectLst/>
                <a:latin typeface="Calibri" panose="020F0502020204030204" pitchFamily="34" charset="0"/>
                <a:ea typeface="Calibri" panose="020F0502020204030204" pitchFamily="34" charset="0"/>
                <a:cs typeface="Times New Roman" panose="02020603050405020304" pitchFamily="18" charset="0"/>
              </a:rPr>
              <a:t>odst. 1 písm. a) zákona o znalcích,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se </a:t>
            </a:r>
            <a:r>
              <a:rPr lang="cs-CZ" sz="2800" dirty="0">
                <a:effectLst/>
                <a:latin typeface="Calibri" panose="020F0502020204030204" pitchFamily="34" charset="0"/>
                <a:ea typeface="Calibri" panose="020F0502020204030204" pitchFamily="34" charset="0"/>
                <a:cs typeface="Times New Roman" panose="02020603050405020304" pitchFamily="18" charset="0"/>
              </a:rPr>
              <a:t>považuje osoba, která</a:t>
            </a:r>
          </a:p>
          <a:p>
            <a:pPr marL="342900" lvl="0" indent="-342900" algn="just">
              <a:lnSpc>
                <a:spcPct val="107000"/>
              </a:lnSpc>
              <a:buFont typeface="Symbol" panose="05050102010706020507" pitchFamily="18" charset="2"/>
              <a:buChar char=""/>
            </a:pPr>
            <a:r>
              <a:rPr lang="cs-CZ" sz="2800" b="1" u="sng"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získala vysokoškolské vzdělání odpovídajícího směru zaměřené         na daný obor a dané odvětví nejméně v magisterském studijním programu, pokud je lze získat, jinak nejvyšší možné dosažitelné vzdělání zaměřené </a:t>
            </a:r>
            <a:r>
              <a:rPr lang="cs-CZ" sz="2800" b="1" u="sng"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na daný obor a dané odvětví,</a:t>
            </a:r>
          </a:p>
          <a:p>
            <a:pPr marL="342900" lvl="0" indent="-342900" algn="just">
              <a:lnSpc>
                <a:spcPct val="107000"/>
              </a:lnSpc>
              <a:spcAft>
                <a:spcPts val="800"/>
              </a:spcAft>
              <a:buFont typeface="Symbol" panose="05050102010706020507" pitchFamily="18" charset="2"/>
              <a:buChar char=""/>
            </a:pPr>
            <a:r>
              <a:rPr lang="cs-CZ" sz="2800" b="1" u="sng"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získala 5 let aktivní odborné praxe zaměřené na daný obor a dané odvětví,</a:t>
            </a:r>
          </a:p>
          <a:p>
            <a:pPr marL="0" indent="0">
              <a:buNone/>
            </a:pPr>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20</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4664052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lstStyle/>
          <a:p>
            <a:r>
              <a:rPr lang="cs-CZ" sz="4400" dirty="0">
                <a:effectLst/>
                <a:latin typeface="Calibri Light" panose="020F0302020204030204" pitchFamily="34" charset="0"/>
                <a:ea typeface="Calibri" panose="020F0502020204030204" pitchFamily="34" charset="0"/>
                <a:cs typeface="Calibri Light" panose="020F0302020204030204" pitchFamily="34" charset="0"/>
              </a:rPr>
              <a:t>Odborná způsobilost</a:t>
            </a:r>
            <a:endParaRPr lang="cs-CZ" dirty="0"/>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p:txBody>
          <a:bodyPr>
            <a:normAutofit lnSpcReduction="10000"/>
          </a:bodyPr>
          <a:lstStyle/>
          <a:p>
            <a:pPr marL="342900" lvl="0" indent="-342900">
              <a:lnSpc>
                <a:spcPct val="107000"/>
              </a:lnSpc>
              <a:buFont typeface="Symbol" panose="05050102010706020507" pitchFamily="18" charset="2"/>
              <a:buChar char=""/>
            </a:pPr>
            <a:r>
              <a:rPr lang="cs-CZ" sz="28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získala jiné osvědčení o odborné způsobilosti zaměřené na daný obor a dané odvětví, </a:t>
            </a:r>
            <a:r>
              <a:rPr lang="cs-CZ" sz="2800" dirty="0">
                <a:effectLst/>
                <a:latin typeface="Calibri" panose="020F0502020204030204" pitchFamily="34" charset="0"/>
                <a:ea typeface="Calibri" panose="020F0502020204030204" pitchFamily="34" charset="0"/>
                <a:cs typeface="Times New Roman" panose="02020603050405020304" pitchFamily="18" charset="0"/>
              </a:rPr>
              <a:t>nebo absolvovala specializační studium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zaměřené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na </a:t>
            </a:r>
            <a:r>
              <a:rPr lang="cs-CZ" sz="2800" dirty="0">
                <a:effectLst/>
                <a:latin typeface="Calibri" panose="020F0502020204030204" pitchFamily="34" charset="0"/>
                <a:ea typeface="Calibri" panose="020F0502020204030204" pitchFamily="34" charset="0"/>
                <a:cs typeface="Times New Roman" panose="02020603050405020304" pitchFamily="18" charset="0"/>
              </a:rPr>
              <a:t>daný obor a dané odvětví, pokud je to nezbytné k výkonu znalecké činnosti s odbornou péčí,</a:t>
            </a:r>
          </a:p>
          <a:p>
            <a:pPr marL="342900" lvl="0" indent="-342900">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získala osvědčení o odborné způsobilosti vydané příslušnou komorou zřízenou ze zákona, jde-li o znalecké odvětví v odbornostech,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ve </a:t>
            </a:r>
            <a:r>
              <a:rPr lang="cs-CZ" sz="2800" dirty="0">
                <a:effectLst/>
                <a:latin typeface="Calibri" panose="020F0502020204030204" pitchFamily="34" charset="0"/>
                <a:ea typeface="Calibri" panose="020F0502020204030204" pitchFamily="34" charset="0"/>
                <a:cs typeface="Times New Roman" panose="02020603050405020304" pitchFamily="18" charset="0"/>
              </a:rPr>
              <a:t>kterých o odbornost a etiku výkonu povolání dbá profesní komora zřízená zákonem, a</a:t>
            </a:r>
          </a:p>
          <a:p>
            <a:pPr marL="342900" lvl="0" indent="-342900">
              <a:lnSpc>
                <a:spcPct val="107000"/>
              </a:lnSpc>
              <a:spcAft>
                <a:spcPts val="800"/>
              </a:spcAft>
              <a:buFont typeface="Symbol" panose="05050102010706020507" pitchFamily="18" charset="2"/>
              <a:buChar char=""/>
            </a:pPr>
            <a:r>
              <a:rPr lang="cs-CZ" sz="28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úspěšně složila vstupní zkoušku podle § 10 zákona o znalcích,</a:t>
            </a:r>
          </a:p>
          <a:p>
            <a:pPr marL="0" indent="0">
              <a:buNone/>
            </a:pPr>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21</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586652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lstStyle/>
          <a:p>
            <a:r>
              <a:rPr lang="cs-CZ" sz="4400" dirty="0">
                <a:effectLst/>
                <a:latin typeface="Calibri Light" panose="020F0302020204030204" pitchFamily="34" charset="0"/>
                <a:ea typeface="Calibri" panose="020F0502020204030204" pitchFamily="34" charset="0"/>
                <a:cs typeface="Calibri Light" panose="020F0302020204030204" pitchFamily="34" charset="0"/>
              </a:rPr>
              <a:t>Odborná způsobilost</a:t>
            </a:r>
            <a:endParaRPr lang="cs-CZ" dirty="0"/>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p:txBody>
          <a:bodyPr/>
          <a:lstStyle/>
          <a:p>
            <a:pPr marL="0" indent="0">
              <a:lnSpc>
                <a:spcPct val="107000"/>
              </a:lnSpc>
              <a:spcAft>
                <a:spcPts val="800"/>
              </a:spcAft>
              <a:buNone/>
            </a:pPr>
            <a:r>
              <a:rPr lang="cs-CZ" sz="28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Aktivní odbornou praxí zaměřenou na daný obor a dané odvětví </a:t>
            </a:r>
            <a:r>
              <a:rPr lang="cs-CZ" sz="28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se </a:t>
            </a:r>
            <a:r>
              <a:rPr lang="cs-CZ" sz="28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rozumí pro účely tohoto zákona výkon odborných činností náležejících do daného oboru a daného odvětví po ukončení vysokoškolského studia, případně nejvyššího možného dosažitelného vzdělání, bezprostředně předcházející podání žádosti o zápis do seznamu znalců.</a:t>
            </a:r>
          </a:p>
          <a:p>
            <a:pPr marL="0" indent="0">
              <a:buNone/>
            </a:pPr>
            <a:endParaRPr lang="cs-CZ"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22</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4198589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lstStyle/>
          <a:p>
            <a:r>
              <a:rPr lang="cs-CZ" sz="4400" dirty="0">
                <a:effectLst/>
                <a:latin typeface="Calibri Light" panose="020F0302020204030204" pitchFamily="34" charset="0"/>
                <a:ea typeface="Calibri" panose="020F0502020204030204" pitchFamily="34" charset="0"/>
                <a:cs typeface="Calibri Light" panose="020F0302020204030204" pitchFamily="34" charset="0"/>
              </a:rPr>
              <a:t>Odborná způsobilost</a:t>
            </a:r>
            <a:endParaRPr lang="cs-CZ" dirty="0"/>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p:txBody>
          <a:bodyPr/>
          <a:lstStyle/>
          <a:p>
            <a:pPr algn="just">
              <a:lnSpc>
                <a:spcPct val="107000"/>
              </a:lnSpc>
              <a:spcAft>
                <a:spcPts val="800"/>
              </a:spcAft>
            </a:pPr>
            <a:r>
              <a:rPr lang="cs-CZ" sz="2800" dirty="0">
                <a:effectLst/>
                <a:latin typeface="Calibri" panose="020F0502020204030204" pitchFamily="34" charset="0"/>
                <a:ea typeface="Calibri" panose="020F0502020204030204" pitchFamily="34" charset="0"/>
                <a:cs typeface="Times New Roman" panose="02020603050405020304" pitchFamily="18" charset="0"/>
              </a:rPr>
              <a:t> Za osvědčení o odborné způsobilosti podle odstavce 1 písm. c) a d)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se </a:t>
            </a:r>
            <a:r>
              <a:rPr lang="cs-CZ" sz="2800" dirty="0">
                <a:effectLst/>
                <a:latin typeface="Calibri" panose="020F0502020204030204" pitchFamily="34" charset="0"/>
                <a:ea typeface="Calibri" panose="020F0502020204030204" pitchFamily="34" charset="0"/>
                <a:cs typeface="Times New Roman" panose="02020603050405020304" pitchFamily="18" charset="0"/>
              </a:rPr>
              <a:t>považuje také osvědčení o odborné způsobilosti získané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v </a:t>
            </a:r>
            <a:r>
              <a:rPr lang="cs-CZ" sz="2800" dirty="0">
                <a:effectLst/>
                <a:latin typeface="Calibri" panose="020F0502020204030204" pitchFamily="34" charset="0"/>
                <a:ea typeface="Calibri" panose="020F0502020204030204" pitchFamily="34" charset="0"/>
                <a:cs typeface="Times New Roman" panose="02020603050405020304" pitchFamily="18" charset="0"/>
              </a:rPr>
              <a:t>některém z členských států Evropské unie nebo v jiném smluvním státě Dohody o Evropském hospodářském prostoru nebo Švýcarské konfederaci.</a:t>
            </a:r>
          </a:p>
          <a:p>
            <a:pPr algn="just">
              <a:lnSpc>
                <a:spcPct val="107000"/>
              </a:lnSpc>
              <a:spcAft>
                <a:spcPts val="800"/>
              </a:spcAft>
            </a:pPr>
            <a:r>
              <a:rPr lang="cs-CZ" sz="28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Splnění podmínek podle odstavce 1 se posuzuje též s </a:t>
            </a:r>
            <a:r>
              <a:rPr lang="cs-CZ" sz="28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přihlédnutím         ke </a:t>
            </a:r>
            <a:r>
              <a:rPr lang="cs-CZ" sz="28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specializaci, pokud byla zvolena.</a:t>
            </a:r>
          </a:p>
          <a:p>
            <a:pPr algn="just">
              <a:lnSpc>
                <a:spcPct val="107000"/>
              </a:lnSpc>
              <a:spcAft>
                <a:spcPts val="800"/>
              </a:spcAft>
            </a:pP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23</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12131749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lstStyle/>
          <a:p>
            <a:r>
              <a:rPr lang="cs-CZ" sz="4400" dirty="0">
                <a:effectLst/>
                <a:latin typeface="Calibri Light" panose="020F0302020204030204" pitchFamily="34" charset="0"/>
                <a:ea typeface="Calibri" panose="020F0502020204030204" pitchFamily="34" charset="0"/>
                <a:cs typeface="Calibri Light" panose="020F0302020204030204" pitchFamily="34" charset="0"/>
              </a:rPr>
              <a:t>Odborná způsobilost</a:t>
            </a:r>
            <a:endParaRPr lang="cs-CZ" dirty="0"/>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p:txBody>
          <a:bodyPr/>
          <a:lstStyle/>
          <a:p>
            <a:pPr indent="0">
              <a:lnSpc>
                <a:spcPct val="107000"/>
              </a:lnSpc>
              <a:spcAft>
                <a:spcPts val="800"/>
              </a:spcAft>
              <a:buNone/>
            </a:pPr>
            <a:r>
              <a:rPr lang="cs-CZ" sz="28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V odůvodněných případech může ministerstvo na žádost žadatele </a:t>
            </a:r>
            <a:r>
              <a:rPr lang="cs-CZ" sz="28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o </a:t>
            </a:r>
            <a:r>
              <a:rPr lang="cs-CZ" sz="28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zápis do seznamu znalců splnění některé z podmínek podle odstavce 1 prominout, pokud jsou ostatní podmínky splněny v takové míře, která dává dostatečnou záruku, že znalecká činnost bude vykonávána s odbornou péčí; zejména lze prominout nesplnění podmínky podle odstavce 1 písm. a</a:t>
            </a:r>
            <a:r>
              <a:rPr lang="cs-CZ" sz="28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a:t>
            </a:r>
            <a:r>
              <a:rPr lang="cs-CZ" sz="2400" b="1" i="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(Vysokoškolské vzdělání v magisterském studijním programu)</a:t>
            </a:r>
            <a:r>
              <a:rPr lang="cs-CZ" sz="28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a:t>
            </a:r>
            <a:r>
              <a:rPr lang="cs-CZ" sz="28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získáním delší aktivní odborné praxe.</a:t>
            </a:r>
          </a:p>
          <a:p>
            <a:pPr marL="0" indent="0">
              <a:buNone/>
            </a:pPr>
            <a:endParaRPr lang="cs-CZ"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24</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7871554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normAutofit/>
          </a:bodyPr>
          <a:lstStyle/>
          <a:p>
            <a:r>
              <a:rPr lang="cs-CZ" sz="4400" dirty="0">
                <a:effectLst/>
                <a:latin typeface="Calibri Light" panose="020F0302020204030204" pitchFamily="34" charset="0"/>
                <a:ea typeface="Calibri" panose="020F0502020204030204" pitchFamily="34" charset="0"/>
                <a:cs typeface="Calibri Light" panose="020F0302020204030204" pitchFamily="34" charset="0"/>
              </a:rPr>
              <a:t>Ministerstvo </a:t>
            </a:r>
            <a:r>
              <a:rPr lang="cs-CZ" sz="4400" dirty="0" smtClean="0">
                <a:effectLst/>
                <a:latin typeface="Calibri Light" panose="020F0302020204030204" pitchFamily="34" charset="0"/>
                <a:ea typeface="Calibri" panose="020F0502020204030204" pitchFamily="34" charset="0"/>
                <a:cs typeface="Calibri Light" panose="020F0302020204030204" pitchFamily="34" charset="0"/>
              </a:rPr>
              <a:t/>
            </a:r>
            <a:br>
              <a:rPr lang="cs-CZ" sz="4400" dirty="0" smtClean="0">
                <a:effectLst/>
                <a:latin typeface="Calibri Light" panose="020F0302020204030204" pitchFamily="34" charset="0"/>
                <a:ea typeface="Calibri" panose="020F0502020204030204" pitchFamily="34" charset="0"/>
                <a:cs typeface="Calibri Light" panose="020F0302020204030204" pitchFamily="34" charset="0"/>
              </a:rPr>
            </a:br>
            <a:r>
              <a:rPr lang="cs-CZ" sz="4400" dirty="0" smtClean="0">
                <a:effectLst/>
                <a:latin typeface="Calibri Light" panose="020F0302020204030204" pitchFamily="34" charset="0"/>
                <a:ea typeface="Calibri" panose="020F0502020204030204" pitchFamily="34" charset="0"/>
                <a:cs typeface="Calibri Light" panose="020F0302020204030204" pitchFamily="34" charset="0"/>
              </a:rPr>
              <a:t>stanoví </a:t>
            </a:r>
            <a:r>
              <a:rPr lang="cs-CZ" sz="4400" dirty="0">
                <a:effectLst/>
                <a:latin typeface="Calibri Light" panose="020F0302020204030204" pitchFamily="34" charset="0"/>
                <a:ea typeface="Calibri" panose="020F0502020204030204" pitchFamily="34" charset="0"/>
                <a:cs typeface="Calibri Light" panose="020F0302020204030204" pitchFamily="34" charset="0"/>
              </a:rPr>
              <a:t>vyhláškou výčet oborů </a:t>
            </a:r>
            <a:r>
              <a:rPr lang="cs-CZ" sz="4400" dirty="0" smtClean="0">
                <a:effectLst/>
                <a:latin typeface="Calibri Light" panose="020F0302020204030204" pitchFamily="34" charset="0"/>
                <a:ea typeface="Calibri" panose="020F0502020204030204" pitchFamily="34" charset="0"/>
                <a:cs typeface="Calibri Light" panose="020F0302020204030204" pitchFamily="34" charset="0"/>
              </a:rPr>
              <a:t>a </a:t>
            </a:r>
            <a:r>
              <a:rPr lang="cs-CZ" sz="4400" dirty="0">
                <a:effectLst/>
                <a:latin typeface="Calibri Light" panose="020F0302020204030204" pitchFamily="34" charset="0"/>
                <a:ea typeface="Calibri" panose="020F0502020204030204" pitchFamily="34" charset="0"/>
                <a:cs typeface="Calibri Light" panose="020F0302020204030204" pitchFamily="34" charset="0"/>
              </a:rPr>
              <a:t>odvětví</a:t>
            </a: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p:txBody>
          <a:bodyPr/>
          <a:lstStyle/>
          <a:p>
            <a:pPr marL="342900" lvl="0" indent="-342900" algn="just">
              <a:lnSpc>
                <a:spcPct val="107000"/>
              </a:lnSpc>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pro které je nutné doložit získání jiného osvědčení o odborné způsobilosti, nebo absolvovat specializační studium podle odstavce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1 </a:t>
            </a:r>
            <a:r>
              <a:rPr lang="cs-CZ" sz="2800" dirty="0">
                <a:effectLst/>
                <a:latin typeface="Calibri" panose="020F0502020204030204" pitchFamily="34" charset="0"/>
                <a:ea typeface="Calibri" panose="020F0502020204030204" pitchFamily="34" charset="0"/>
                <a:cs typeface="Times New Roman" panose="02020603050405020304" pitchFamily="18" charset="0"/>
              </a:rPr>
              <a:t>písm. c), včetně uvedení toho, o jaké osvědčení nebo specializační studium se jedná, a</a:t>
            </a:r>
          </a:p>
          <a:p>
            <a:pPr marL="342900" lvl="0" indent="-342900" algn="just">
              <a:lnSpc>
                <a:spcPct val="107000"/>
              </a:lnSpc>
              <a:spcAft>
                <a:spcPts val="800"/>
              </a:spcAft>
              <a:buFont typeface="Symbol" panose="05050102010706020507" pitchFamily="18" charset="2"/>
              <a:buChar char=""/>
            </a:pPr>
            <a:r>
              <a:rPr lang="cs-CZ" sz="2800" dirty="0">
                <a:effectLst/>
                <a:latin typeface="Calibri" panose="020F0502020204030204" pitchFamily="34" charset="0"/>
                <a:ea typeface="Calibri" panose="020F0502020204030204" pitchFamily="34" charset="0"/>
                <a:cs typeface="Times New Roman" panose="02020603050405020304" pitchFamily="18" charset="0"/>
              </a:rPr>
              <a:t>pro které je nutno doložit osvědčení vydané profesní komorou podle odstavce 1 písm. d) včetně uvedení toho, o jakou komoru se jedná.</a:t>
            </a:r>
          </a:p>
          <a:p>
            <a:pPr marL="0" indent="0">
              <a:buNone/>
            </a:pPr>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25</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069285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normAutofit fontScale="90000"/>
          </a:bodyPr>
          <a:lstStyle/>
          <a:p>
            <a:pPr>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900" dirty="0">
                <a:latin typeface="Calibri Light" panose="020F0302020204030204" pitchFamily="34" charset="0"/>
                <a:cs typeface="Calibri Light" panose="020F0302020204030204" pitchFamily="34" charset="0"/>
              </a:rPr>
              <a:t>Bezúhonnost</a:t>
            </a:r>
            <a:br>
              <a:rPr lang="cs-CZ" sz="4900" dirty="0">
                <a:latin typeface="Calibri Light" panose="020F0302020204030204" pitchFamily="34" charset="0"/>
                <a:cs typeface="Calibri Light" panose="020F0302020204030204" pitchFamily="34" charset="0"/>
              </a:rPr>
            </a:br>
            <a:endParaRPr lang="cs-CZ" sz="4900"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p:txBody>
          <a:bodyPr/>
          <a:lstStyle/>
          <a:p>
            <a:pPr marL="0" lv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Podmínku bezúhonnosti nesplňuje osoba, která byla pravomocně odsouzena za úmyslný trestný čin nebo trestný čin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spáchaný                              z </a:t>
            </a:r>
            <a:r>
              <a:rPr lang="cs-CZ" sz="2800" dirty="0">
                <a:effectLst/>
                <a:latin typeface="Calibri" panose="020F0502020204030204" pitchFamily="34" charset="0"/>
                <a:ea typeface="Calibri" panose="020F0502020204030204" pitchFamily="34" charset="0"/>
                <a:cs typeface="Times New Roman" panose="02020603050405020304" pitchFamily="18" charset="0"/>
              </a:rPr>
              <a:t>nedbalosti v souvislosti s výkonem znalecké nebo podnikatelské činnosti, nehledí-li se na ni, jako by nebyla odsouzena. Za účelem doložení bezúhonnosti si ministerstvo vyžádá výpis z evidence Rejstříku trestů.  </a:t>
            </a:r>
          </a:p>
          <a:p>
            <a:pPr marL="0" indent="0">
              <a:buNone/>
            </a:pPr>
            <a:endParaRPr lang="cs-CZ"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26</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0255718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lstStyle/>
          <a:p>
            <a:r>
              <a:rPr lang="cs-CZ" sz="4400" dirty="0">
                <a:latin typeface="Calibri Light" panose="020F0302020204030204" pitchFamily="34" charset="0"/>
                <a:cs typeface="Calibri Light" panose="020F0302020204030204" pitchFamily="34" charset="0"/>
              </a:rPr>
              <a:t>Bezúhonnost</a:t>
            </a: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p:txBody>
          <a:bodyPr/>
          <a:lstStyle/>
          <a:p>
            <a:pPr marL="0" lv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Je-li žadatelem právnická osoba, musí podmínku bezúhonnosti splňovat rovněž fyzická osoba, která je členem jejího statutárního orgánu nebo vykonává činnost člena jejího statutárního orgánu.</a:t>
            </a:r>
          </a:p>
          <a:p>
            <a:pPr marL="0" indent="0">
              <a:buNone/>
            </a:pPr>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27</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5932426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normAutofit fontScale="90000"/>
          </a:bodyPr>
          <a:lstStyle/>
          <a:p>
            <a:pPr marL="457200">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900" dirty="0">
                <a:latin typeface="Calibri Light" panose="020F0302020204030204" pitchFamily="34" charset="0"/>
                <a:cs typeface="Calibri Light" panose="020F0302020204030204" pitchFamily="34" charset="0"/>
              </a:rPr>
              <a:t>Konzultant</a:t>
            </a:r>
            <a:r>
              <a:rPr lang="cs-CZ" sz="4900" dirty="0">
                <a:latin typeface="Calibri" panose="020F0502020204030204" pitchFamily="34" charset="0"/>
                <a:cs typeface="Times New Roman" panose="02020603050405020304" pitchFamily="18" charset="0"/>
              </a:rPr>
              <a:t/>
            </a:r>
            <a:br>
              <a:rPr lang="cs-CZ" sz="4900" dirty="0">
                <a:latin typeface="Calibri" panose="020F0502020204030204" pitchFamily="34" charset="0"/>
                <a:cs typeface="Times New Roman" panose="02020603050405020304" pitchFamily="18" charset="0"/>
              </a:rPr>
            </a:br>
            <a:endParaRPr lang="cs-CZ" sz="4900" dirty="0">
              <a:latin typeface="Calibri" panose="020F0502020204030204" pitchFamily="34" charset="0"/>
              <a:cs typeface="Times New Roman" panose="02020603050405020304" pitchFamily="18" charset="0"/>
            </a:endParaRPr>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p:txBody>
          <a:bodyPr/>
          <a:lstStyle/>
          <a:p>
            <a:pPr marL="457200" algn="just">
              <a:lnSpc>
                <a:spcPct val="107000"/>
              </a:lnSpc>
            </a:pPr>
            <a:r>
              <a:rPr lang="cs-CZ" sz="2800" dirty="0">
                <a:effectLst/>
                <a:latin typeface="Calibri" panose="020F0502020204030204" pitchFamily="34" charset="0"/>
                <a:ea typeface="Calibri" panose="020F0502020204030204" pitchFamily="34" charset="0"/>
                <a:cs typeface="Times New Roman" panose="02020603050405020304" pitchFamily="18" charset="0"/>
              </a:rPr>
              <a:t>Dle § 23 zákona o znalcích, vyžaduje-li to povaha věci, je znalec oprávněn přibrat se souhlasem zadavatele konzultanta k posuzování dílčích otázek. Tato okolnost spolu s důvody, které k ní vedly, musí být uvedena ve znaleckém posudku. </a:t>
            </a:r>
          </a:p>
          <a:p>
            <a:pPr marL="457200" algn="just">
              <a:lnSpc>
                <a:spcPct val="107000"/>
              </a:lnSpc>
              <a:spcAft>
                <a:spcPts val="800"/>
              </a:spcAft>
            </a:pPr>
            <a:r>
              <a:rPr lang="cs-CZ" sz="2800" b="1" dirty="0">
                <a:effectLst/>
                <a:latin typeface="Calibri" panose="020F0502020204030204" pitchFamily="34" charset="0"/>
                <a:ea typeface="Calibri" panose="020F0502020204030204" pitchFamily="34" charset="0"/>
                <a:cs typeface="Times New Roman" panose="02020603050405020304" pitchFamily="18" charset="0"/>
              </a:rPr>
              <a:t>Neumožňuje se však tím nahradit chybějící oprávnění.</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28</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4483897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p:txBody>
          <a:bodyPr>
            <a:normAutofit fontScale="90000"/>
          </a:bodyPr>
          <a:lstStyle/>
          <a:p>
            <a:pPr marL="457200">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900" b="1" dirty="0">
                <a:solidFill>
                  <a:schemeClr val="accent6">
                    <a:lumMod val="75000"/>
                  </a:schemeClr>
                </a:solidFill>
                <a:latin typeface="Calibri Light" panose="020F0302020204030204" pitchFamily="34" charset="0"/>
                <a:cs typeface="Calibri Light" panose="020F0302020204030204" pitchFamily="34" charset="0"/>
              </a:rPr>
              <a:t>Vstupní zkouška znalce</a:t>
            </a:r>
            <a:br>
              <a:rPr lang="cs-CZ" sz="4900" b="1" dirty="0">
                <a:solidFill>
                  <a:schemeClr val="accent6">
                    <a:lumMod val="75000"/>
                  </a:schemeClr>
                </a:solidFill>
                <a:latin typeface="Calibri Light" panose="020F0302020204030204" pitchFamily="34" charset="0"/>
                <a:cs typeface="Calibri Light" panose="020F0302020204030204" pitchFamily="34" charset="0"/>
              </a:rPr>
            </a:br>
            <a:endParaRPr lang="cs-CZ" sz="4900" b="1" dirty="0">
              <a:solidFill>
                <a:schemeClr val="accent6">
                  <a:lumMod val="75000"/>
                </a:schemeClr>
              </a:solidFill>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lstStyle/>
          <a:p>
            <a:pPr indent="0" algn="just">
              <a:lnSpc>
                <a:spcPct val="107000"/>
              </a:lnSpc>
              <a:buNone/>
            </a:pPr>
            <a:r>
              <a:rPr lang="cs-CZ" sz="2800" b="1" dirty="0">
                <a:effectLst/>
                <a:latin typeface="Calibri" panose="020F0502020204030204" pitchFamily="34" charset="0"/>
                <a:ea typeface="Calibri" panose="020F0502020204030204" pitchFamily="34" charset="0"/>
                <a:cs typeface="Times New Roman" panose="02020603050405020304" pitchFamily="18" charset="0"/>
              </a:rPr>
              <a:t>Obecná část vstupní zkoušky</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Ověřují se zejména znalosti právních předpisů upravujících výkon znalecké činnosti a řízení, v nichž se znalecká činnost vykonává</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cs-CZ" sz="2800" dirty="0">
                <a:effectLst/>
                <a:latin typeface="Calibri" panose="020F0502020204030204" pitchFamily="34" charset="0"/>
                <a:ea typeface="Calibri" panose="020F0502020204030204" pitchFamily="34" charset="0"/>
                <a:cs typeface="Times New Roman" panose="02020603050405020304" pitchFamily="18" charset="0"/>
              </a:rPr>
              <a:t>a náležitostí znaleckého posudku. Obecná část vstupní zkoušky se koná formou písemného testu (trvá nejdéle 150 minut) a je neveřejná. </a:t>
            </a:r>
            <a:r>
              <a:rPr lang="cs-CZ" sz="2800" b="1" dirty="0">
                <a:effectLst/>
                <a:latin typeface="Calibri" panose="020F0502020204030204" pitchFamily="34" charset="0"/>
                <a:ea typeface="Calibri" panose="020F0502020204030204" pitchFamily="34" charset="0"/>
                <a:cs typeface="Times New Roman" panose="02020603050405020304" pitchFamily="18" charset="0"/>
              </a:rPr>
              <a:t>Poplatek 3 000 Kč.</a:t>
            </a:r>
          </a:p>
          <a:p>
            <a:pPr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 Zajišťuje a organizuje ji Justiční akademie.</a:t>
            </a:r>
          </a:p>
          <a:p>
            <a:pPr marL="0" indent="0">
              <a:buNone/>
            </a:pP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29</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696345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365125"/>
            <a:ext cx="10515600" cy="848533"/>
          </a:xfrm>
        </p:spPr>
        <p:txBody>
          <a:bodyPr/>
          <a:lstStyle/>
          <a:p>
            <a:r>
              <a:rPr lang="cs-CZ" dirty="0" smtClean="0"/>
              <a:t>Zdroje: </a:t>
            </a:r>
            <a:r>
              <a:rPr lang="cs-CZ" dirty="0">
                <a:hlinkClick r:id="rId2"/>
              </a:rPr>
              <a:t>Znalci</a:t>
            </a:r>
            <a:r>
              <a:rPr lang="cs-CZ" dirty="0"/>
              <a:t> </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3</a:t>
            </a:fld>
            <a:endParaRPr lang="cs-CZ"/>
          </a:p>
        </p:txBody>
      </p:sp>
      <p:pic>
        <p:nvPicPr>
          <p:cNvPr id="6" name="Obrázek 5"/>
          <p:cNvPicPr>
            <a:picLocks noChangeAspect="1"/>
          </p:cNvPicPr>
          <p:nvPr/>
        </p:nvPicPr>
        <p:blipFill>
          <a:blip r:embed="rId3"/>
          <a:stretch>
            <a:fillRect/>
          </a:stretch>
        </p:blipFill>
        <p:spPr>
          <a:xfrm>
            <a:off x="1087583" y="1150004"/>
            <a:ext cx="9444644" cy="5206346"/>
          </a:xfrm>
          <a:prstGeom prst="rect">
            <a:avLst/>
          </a:prstGeom>
        </p:spPr>
      </p:pic>
    </p:spTree>
    <p:extLst>
      <p:ext uri="{BB962C8B-B14F-4D97-AF65-F5344CB8AC3E}">
        <p14:creationId xmlns:p14="http://schemas.microsoft.com/office/powerpoint/2010/main" val="38930851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p:txBody>
          <a:bodyPr>
            <a:normAutofit fontScale="90000"/>
          </a:bodyPr>
          <a:lstStyle/>
          <a:p>
            <a:pPr marL="457200" algn="ctr">
              <a:lnSpc>
                <a:spcPct val="107000"/>
              </a:lnSpc>
            </a:pPr>
            <a:r>
              <a:rPr lang="cs-CZ" sz="44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
            </a:r>
            <a:br>
              <a:rPr lang="cs-CZ" sz="44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br>
            <a:r>
              <a:rPr lang="cs-CZ" sz="44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
            </a:r>
            <a:br>
              <a:rPr lang="cs-CZ" sz="44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br>
            <a:r>
              <a:rPr lang="cs-CZ" sz="44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Oznámení k průběhu obecné části vstupní zkoušky znalce – Znalci (justice.cz)</a:t>
            </a:r>
            <a:r>
              <a:rPr lang="cs-CZ" sz="4400" dirty="0">
                <a:effectLst/>
                <a:latin typeface="Calibri" panose="020F0502020204030204" pitchFamily="34" charset="0"/>
                <a:ea typeface="Calibri" panose="020F0502020204030204" pitchFamily="34" charset="0"/>
                <a:cs typeface="Times New Roman" panose="02020603050405020304" pitchFamily="18" charset="0"/>
              </a:rPr>
              <a:t/>
            </a:r>
            <a:br>
              <a:rPr lang="cs-CZ" sz="4400" dirty="0">
                <a:effectLst/>
                <a:latin typeface="Calibri" panose="020F0502020204030204" pitchFamily="34" charset="0"/>
                <a:ea typeface="Calibri" panose="020F0502020204030204" pitchFamily="34" charset="0"/>
                <a:cs typeface="Times New Roman" panose="02020603050405020304" pitchFamily="18" charset="0"/>
              </a:rPr>
            </a:br>
            <a:r>
              <a:rPr lang="cs-CZ" sz="4400" dirty="0">
                <a:effectLst/>
                <a:latin typeface="Calibri" panose="020F0502020204030204" pitchFamily="34" charset="0"/>
                <a:ea typeface="Calibri" panose="020F0502020204030204" pitchFamily="34" charset="0"/>
                <a:cs typeface="Times New Roman" panose="02020603050405020304" pitchFamily="18" charset="0"/>
              </a:rPr>
              <a:t> </a:t>
            </a:r>
            <a:br>
              <a:rPr lang="cs-CZ" sz="4400" dirty="0">
                <a:effectLst/>
                <a:latin typeface="Calibri" panose="020F0502020204030204" pitchFamily="34" charset="0"/>
                <a:ea typeface="Calibri" panose="020F0502020204030204" pitchFamily="34"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normAutofit fontScale="77500" lnSpcReduction="20000"/>
          </a:bodyPr>
          <a:lstStyle/>
          <a:p>
            <a:pPr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Ministerstvo spravedlnosti v součinnosti s Justiční akademií přistupuje, na základě zhodnocení dosavadního průběhu obecné části vstupní zkoušky žadatelů o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zápis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do seznamu znalců, k úpravě počtu testových otázek a času vyhrazeného pro písemný test.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Počínaje dnem</a:t>
            </a:r>
            <a:r>
              <a:rPr lang="cs-CZ" sz="2800" i="1" dirty="0">
                <a:effectLst/>
                <a:latin typeface="Calibri" panose="020F0502020204030204" pitchFamily="34" charset="0"/>
                <a:ea typeface="Calibri" panose="020F0502020204030204" pitchFamily="34" charset="0"/>
                <a:cs typeface="Times New Roman" panose="02020603050405020304" pitchFamily="18" charset="0"/>
              </a:rPr>
              <a:t>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1. 1. 2023 bude písemný test obsahovat 12 testových otázek</a:t>
            </a:r>
            <a:r>
              <a:rPr lang="cs-CZ" sz="2800" i="1" dirty="0">
                <a:effectLst/>
                <a:latin typeface="Calibri" panose="020F0502020204030204" pitchFamily="34" charset="0"/>
                <a:ea typeface="Calibri" panose="020F0502020204030204" pitchFamily="34" charset="0"/>
                <a:cs typeface="Times New Roman" panose="02020603050405020304" pitchFamily="18" charset="0"/>
              </a:rPr>
              <a:t> (namísto dosavadních 10 otázek).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Celkový čas vyhrazený pro písemný test se prodlouží na 90 minut</a:t>
            </a:r>
            <a:r>
              <a:rPr lang="cs-CZ" sz="2800" i="1" dirty="0">
                <a:effectLst/>
                <a:latin typeface="Calibri" panose="020F0502020204030204" pitchFamily="34" charset="0"/>
                <a:ea typeface="Calibri" panose="020F0502020204030204" pitchFamily="34" charset="0"/>
                <a:cs typeface="Times New Roman" panose="02020603050405020304" pitchFamily="18" charset="0"/>
              </a:rPr>
              <a:t> (z dosavadních 75 minut), přičemž časová dotace pro zodpovězení otázek bude činit 50 minut (namísto dosavadních 45 minut) a časová dotace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pro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odůvodnění nesprávných odpovědí bude činit 40 minut (namísto dosavadních 30 minut). Hranice úspěšnosti zůstává v souladu s § 9 vyhlášky č. 503/2020 Sb., o výkonu znalecké činnosti, na úrovni 75% testových otázek. Žadatel tedy splní obecnou část vstupní zkoušky, pokud</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 zodpoví správně alespoň 9 testových otázek</a:t>
            </a:r>
            <a:r>
              <a:rPr lang="cs-CZ" sz="2800" i="1" dirty="0">
                <a:effectLst/>
                <a:latin typeface="Calibri" panose="020F0502020204030204" pitchFamily="34" charset="0"/>
                <a:ea typeface="Calibri" panose="020F0502020204030204" pitchFamily="34" charset="0"/>
                <a:cs typeface="Times New Roman" panose="02020603050405020304" pitchFamily="18" charset="0"/>
              </a:rPr>
              <a:t> (namísto dosavadních 8 otázek). Provedená úprava má zejména za cíl nastavit počet správných odpovědí tak, aby zřetelně korespondoval s hranicí úspěšnosti 75% testových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otázek.</a:t>
            </a: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30</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7581112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a:xfrm>
            <a:off x="838200" y="365126"/>
            <a:ext cx="10515600" cy="898410"/>
          </a:xfrm>
        </p:spPr>
        <p:txBody>
          <a:bodyPr>
            <a:normAutofit fontScale="90000"/>
          </a:bodyPr>
          <a:lstStyle/>
          <a:p>
            <a:pPr marL="457200">
              <a:lnSpc>
                <a:spcPct val="107000"/>
              </a:lnSpc>
            </a:pPr>
            <a:r>
              <a:rPr lang="cs-CZ" dirty="0" smtClean="0">
                <a:latin typeface="Calibri Light" panose="020F0302020204030204" pitchFamily="34" charset="0"/>
                <a:cs typeface="Calibri Light" panose="020F0302020204030204" pitchFamily="34" charset="0"/>
              </a:rPr>
              <a:t/>
            </a:r>
            <a:br>
              <a:rPr lang="cs-CZ" dirty="0" smtClean="0">
                <a:latin typeface="Calibri Light" panose="020F0302020204030204" pitchFamily="34" charset="0"/>
                <a:cs typeface="Calibri Light" panose="020F0302020204030204" pitchFamily="34" charset="0"/>
              </a:rPr>
            </a:br>
            <a:r>
              <a:rPr lang="cs-CZ" b="1" dirty="0" smtClean="0">
                <a:solidFill>
                  <a:schemeClr val="accent6">
                    <a:lumMod val="75000"/>
                  </a:schemeClr>
                </a:solidFill>
                <a:latin typeface="Calibri Light" panose="020F0302020204030204" pitchFamily="34" charset="0"/>
                <a:cs typeface="Calibri Light" panose="020F0302020204030204" pitchFamily="34" charset="0"/>
              </a:rPr>
              <a:t>Vstupní </a:t>
            </a:r>
            <a:r>
              <a:rPr lang="cs-CZ" b="1" dirty="0">
                <a:solidFill>
                  <a:schemeClr val="accent6">
                    <a:lumMod val="75000"/>
                  </a:schemeClr>
                </a:solidFill>
                <a:latin typeface="Calibri Light" panose="020F0302020204030204" pitchFamily="34" charset="0"/>
                <a:cs typeface="Calibri Light" panose="020F0302020204030204" pitchFamily="34" charset="0"/>
              </a:rPr>
              <a:t>zkouška </a:t>
            </a:r>
            <a:r>
              <a:rPr lang="cs-CZ" b="1" dirty="0" smtClean="0">
                <a:solidFill>
                  <a:schemeClr val="accent6">
                    <a:lumMod val="75000"/>
                  </a:schemeClr>
                </a:solidFill>
                <a:latin typeface="Calibri Light" panose="020F0302020204030204" pitchFamily="34" charset="0"/>
                <a:cs typeface="Calibri Light" panose="020F0302020204030204" pitchFamily="34" charset="0"/>
              </a:rPr>
              <a:t>znalce</a:t>
            </a:r>
            <a:r>
              <a:rPr lang="cs-CZ" sz="4400" dirty="0">
                <a:effectLst/>
                <a:latin typeface="Calibri Light" panose="020F0302020204030204" pitchFamily="34" charset="0"/>
                <a:ea typeface="Calibri" panose="020F0502020204030204" pitchFamily="34" charset="0"/>
                <a:cs typeface="Calibri Light" panose="020F0302020204030204" pitchFamily="34" charset="0"/>
              </a:rPr>
              <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lstStyle/>
          <a:p>
            <a:pPr marL="0" indent="0" algn="just">
              <a:buNone/>
            </a:pPr>
            <a:r>
              <a:rPr lang="cs-CZ" b="1" dirty="0">
                <a:latin typeface="Calibri" panose="020F0502020204030204" pitchFamily="34" charset="0"/>
                <a:ea typeface="Calibri" panose="020F0502020204030204" pitchFamily="34" charset="0"/>
                <a:cs typeface="Times New Roman" panose="02020603050405020304" pitchFamily="18" charset="0"/>
              </a:rPr>
              <a:t>Zvláštní část vstupní zkoušky</a:t>
            </a:r>
          </a:p>
          <a:p>
            <a:pPr marL="0" indent="0" algn="just">
              <a:buNone/>
            </a:pP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Může </a:t>
            </a:r>
            <a:r>
              <a:rPr lang="cs-CZ" sz="2800" dirty="0">
                <a:effectLst/>
                <a:latin typeface="Calibri" panose="020F0502020204030204" pitchFamily="34" charset="0"/>
                <a:ea typeface="Calibri" panose="020F0502020204030204" pitchFamily="34" charset="0"/>
                <a:cs typeface="Times New Roman" panose="02020603050405020304" pitchFamily="18" charset="0"/>
              </a:rPr>
              <a:t>vykonat žadatel, který splnil obecnou část vstupní zkoušky. </a:t>
            </a:r>
            <a:r>
              <a:rPr lang="cs-CZ" sz="2800" b="1" dirty="0">
                <a:effectLst/>
                <a:latin typeface="Calibri" panose="020F0502020204030204" pitchFamily="34" charset="0"/>
                <a:ea typeface="Calibri" panose="020F0502020204030204" pitchFamily="34" charset="0"/>
                <a:cs typeface="Times New Roman" panose="02020603050405020304" pitchFamily="18" charset="0"/>
              </a:rPr>
              <a:t>Ověřuje se schopnost vypracovat znalecký posudek a znalosti z </a:t>
            </a:r>
            <a:r>
              <a:rPr lang="cs-CZ" sz="2800" b="1" dirty="0" smtClean="0">
                <a:effectLst/>
                <a:latin typeface="Calibri" panose="020F0502020204030204" pitchFamily="34" charset="0"/>
                <a:ea typeface="Calibri" panose="020F0502020204030204" pitchFamily="34" charset="0"/>
                <a:cs typeface="Times New Roman" panose="02020603050405020304" pitchFamily="18" charset="0"/>
              </a:rPr>
              <a:t>oboru       </a:t>
            </a:r>
            <a:r>
              <a:rPr lang="cs-CZ" sz="2800" b="1" dirty="0">
                <a:effectLst/>
                <a:latin typeface="Calibri" panose="020F0502020204030204" pitchFamily="34" charset="0"/>
                <a:ea typeface="Calibri" panose="020F0502020204030204" pitchFamily="34" charset="0"/>
                <a:cs typeface="Times New Roman" panose="02020603050405020304" pitchFamily="18" charset="0"/>
              </a:rPr>
              <a:t>a odvětví, s přihlédnutím ke specializaci, pokud byla zvolena. </a:t>
            </a:r>
          </a:p>
          <a:p>
            <a:pPr marL="0" indent="0" algn="just">
              <a:buNone/>
            </a:pPr>
            <a:r>
              <a:rPr lang="cs-CZ" sz="2800" b="1" dirty="0">
                <a:effectLst/>
                <a:latin typeface="Calibri" panose="020F0502020204030204" pitchFamily="34" charset="0"/>
                <a:ea typeface="Calibri" panose="020F0502020204030204" pitchFamily="34" charset="0"/>
                <a:cs typeface="Times New Roman" panose="02020603050405020304" pitchFamily="18" charset="0"/>
              </a:rPr>
              <a:t>Poplatek 5 000 Kč</a:t>
            </a:r>
            <a:r>
              <a:rPr lang="cs-CZ" sz="28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lgn="jus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Zvláštní část zkoušky se koná před zkušební komisí formou ústního pohovoru (trvá nejdéle 120 min), při kterém žadatel též obhajuje zkušební znalecký posudek zpracovaný v listinné nebo elektronické podobě. </a:t>
            </a: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31</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3864780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365125"/>
            <a:ext cx="10515600" cy="1639521"/>
          </a:xfrm>
        </p:spPr>
        <p:txBody>
          <a:bodyPr>
            <a:normAutofit fontScale="90000"/>
          </a:bodyPr>
          <a:lstStyle/>
          <a:p>
            <a:pPr marL="0" indent="0" algn="ctr"/>
            <a:r>
              <a:rPr lang="cs-CZ" dirty="0" smtClean="0"/>
              <a:t/>
            </a:r>
            <a:br>
              <a:rPr lang="cs-CZ" dirty="0" smtClean="0"/>
            </a:br>
            <a:r>
              <a:rPr lang="cs-CZ" b="1" dirty="0" smtClean="0"/>
              <a:t>Vyhláška č. 503/2020 Sb.</a:t>
            </a:r>
            <a:br>
              <a:rPr lang="cs-CZ" b="1" dirty="0" smtClean="0"/>
            </a:br>
            <a:r>
              <a:rPr lang="cs-CZ" b="1" dirty="0" smtClean="0"/>
              <a:t>HLAVA </a:t>
            </a:r>
            <a:r>
              <a:rPr lang="cs-CZ" b="1" dirty="0"/>
              <a:t>II </a:t>
            </a:r>
            <a:br>
              <a:rPr lang="cs-CZ" b="1" dirty="0"/>
            </a:br>
            <a:r>
              <a:rPr lang="cs-CZ" b="1" dirty="0">
                <a:solidFill>
                  <a:schemeClr val="accent6">
                    <a:lumMod val="75000"/>
                  </a:schemeClr>
                </a:solidFill>
              </a:rPr>
              <a:t>VSTUPNÍ ZKOUŠKA ZNALCE</a:t>
            </a:r>
            <a:br>
              <a:rPr lang="cs-CZ" b="1" dirty="0">
                <a:solidFill>
                  <a:schemeClr val="accent6">
                    <a:lumMod val="75000"/>
                  </a:schemeClr>
                </a:solidFill>
              </a:rPr>
            </a:br>
            <a:endParaRPr lang="cs-CZ" b="1" dirty="0">
              <a:solidFill>
                <a:schemeClr val="accent6">
                  <a:lumMod val="75000"/>
                </a:schemeClr>
              </a:solidFill>
            </a:endParaRPr>
          </a:p>
        </p:txBody>
      </p:sp>
      <p:sp>
        <p:nvSpPr>
          <p:cNvPr id="3" name="Zástupný symbol pro obsah 2"/>
          <p:cNvSpPr>
            <a:spLocks noGrp="1"/>
          </p:cNvSpPr>
          <p:nvPr>
            <p:ph idx="1"/>
          </p:nvPr>
        </p:nvSpPr>
        <p:spPr>
          <a:xfrm>
            <a:off x="838200" y="2004645"/>
            <a:ext cx="10515600" cy="4172317"/>
          </a:xfrm>
        </p:spPr>
        <p:txBody>
          <a:bodyPr>
            <a:normAutofit fontScale="77500" lnSpcReduction="20000"/>
          </a:bodyPr>
          <a:lstStyle/>
          <a:p>
            <a:pPr marL="0" indent="0" algn="ctr">
              <a:buNone/>
            </a:pPr>
            <a:endParaRPr lang="cs-CZ" dirty="0" smtClean="0"/>
          </a:p>
          <a:p>
            <a:pPr marL="0" indent="0" algn="ctr">
              <a:buNone/>
            </a:pPr>
            <a:r>
              <a:rPr lang="cs-CZ" dirty="0" smtClean="0"/>
              <a:t>Díl 1</a:t>
            </a:r>
          </a:p>
          <a:p>
            <a:pPr marL="0" indent="0" algn="ctr">
              <a:buNone/>
            </a:pPr>
            <a:r>
              <a:rPr lang="cs-CZ" dirty="0" smtClean="0"/>
              <a:t>Obecná </a:t>
            </a:r>
            <a:r>
              <a:rPr lang="cs-CZ" dirty="0"/>
              <a:t>část vstupní zkoušky </a:t>
            </a:r>
            <a:r>
              <a:rPr lang="cs-CZ" dirty="0" smtClean="0"/>
              <a:t>znalce</a:t>
            </a:r>
          </a:p>
          <a:p>
            <a:pPr marL="0" indent="0" algn="ctr">
              <a:buNone/>
            </a:pPr>
            <a:r>
              <a:rPr lang="cs-CZ" dirty="0"/>
              <a:t>Díl </a:t>
            </a:r>
            <a:r>
              <a:rPr lang="cs-CZ" dirty="0" smtClean="0"/>
              <a:t>2</a:t>
            </a:r>
          </a:p>
          <a:p>
            <a:pPr marL="0" indent="0" algn="ctr">
              <a:buNone/>
            </a:pPr>
            <a:r>
              <a:rPr lang="cs-CZ" dirty="0" smtClean="0"/>
              <a:t> </a:t>
            </a:r>
            <a:r>
              <a:rPr lang="cs-CZ" dirty="0"/>
              <a:t>Zvláštní část vstupní zkoušky </a:t>
            </a:r>
            <a:r>
              <a:rPr lang="cs-CZ" dirty="0" smtClean="0"/>
              <a:t>znalce</a:t>
            </a:r>
          </a:p>
          <a:p>
            <a:pPr marL="0" indent="0" algn="ctr">
              <a:buNone/>
            </a:pPr>
            <a:r>
              <a:rPr lang="cs-CZ" dirty="0"/>
              <a:t>Díl 3 </a:t>
            </a:r>
            <a:endParaRPr lang="cs-CZ" dirty="0" smtClean="0"/>
          </a:p>
          <a:p>
            <a:pPr marL="0" indent="0" algn="ctr">
              <a:buNone/>
            </a:pPr>
            <a:r>
              <a:rPr lang="cs-CZ" dirty="0" smtClean="0"/>
              <a:t>Výsledek </a:t>
            </a:r>
            <a:r>
              <a:rPr lang="cs-CZ" dirty="0"/>
              <a:t>vstupní zkoušky </a:t>
            </a:r>
            <a:r>
              <a:rPr lang="cs-CZ" dirty="0" smtClean="0"/>
              <a:t>znalce</a:t>
            </a:r>
          </a:p>
          <a:p>
            <a:pPr marL="0" indent="0" algn="ctr">
              <a:buNone/>
            </a:pPr>
            <a:r>
              <a:rPr lang="cs-CZ" dirty="0"/>
              <a:t>Díl 4 </a:t>
            </a:r>
            <a:endParaRPr lang="cs-CZ" dirty="0" smtClean="0"/>
          </a:p>
          <a:p>
            <a:pPr marL="0" indent="0" algn="ctr">
              <a:buNone/>
            </a:pPr>
            <a:r>
              <a:rPr lang="cs-CZ" dirty="0" smtClean="0"/>
              <a:t>Některá </a:t>
            </a:r>
            <a:r>
              <a:rPr lang="cs-CZ" dirty="0"/>
              <a:t>ustanovení o zkušební </a:t>
            </a:r>
            <a:r>
              <a:rPr lang="cs-CZ" dirty="0" smtClean="0"/>
              <a:t>komisi</a:t>
            </a:r>
          </a:p>
          <a:p>
            <a:pPr marL="0" indent="0" algn="ctr">
              <a:buNone/>
            </a:pPr>
            <a:r>
              <a:rPr lang="cs-CZ" dirty="0"/>
              <a:t>Díl 5 </a:t>
            </a:r>
            <a:endParaRPr lang="cs-CZ" dirty="0" smtClean="0"/>
          </a:p>
          <a:p>
            <a:pPr marL="0" indent="0" algn="ctr">
              <a:buNone/>
            </a:pPr>
            <a:r>
              <a:rPr lang="cs-CZ" dirty="0" smtClean="0"/>
              <a:t>Společná </a:t>
            </a:r>
            <a:r>
              <a:rPr lang="cs-CZ" dirty="0"/>
              <a:t>ustanovení o vstupní zkoušce znalce</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32</a:t>
            </a:fld>
            <a:endParaRPr lang="cs-CZ"/>
          </a:p>
        </p:txBody>
      </p:sp>
    </p:spTree>
    <p:extLst>
      <p:ext uri="{BB962C8B-B14F-4D97-AF65-F5344CB8AC3E}">
        <p14:creationId xmlns:p14="http://schemas.microsoft.com/office/powerpoint/2010/main" val="6398322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Obecná část vstupní zkoušky </a:t>
            </a:r>
            <a:r>
              <a:rPr lang="cs-CZ" dirty="0" smtClean="0"/>
              <a:t>znalce</a:t>
            </a:r>
            <a:endParaRPr lang="cs-CZ" dirty="0"/>
          </a:p>
        </p:txBody>
      </p:sp>
      <p:sp>
        <p:nvSpPr>
          <p:cNvPr id="3" name="Zástupný symbol pro obsah 2"/>
          <p:cNvSpPr>
            <a:spLocks noGrp="1"/>
          </p:cNvSpPr>
          <p:nvPr>
            <p:ph idx="1"/>
          </p:nvPr>
        </p:nvSpPr>
        <p:spPr/>
        <p:txBody>
          <a:bodyPr/>
          <a:lstStyle/>
          <a:p>
            <a:pPr marL="0" indent="0">
              <a:buNone/>
            </a:pPr>
            <a:r>
              <a:rPr lang="cs-CZ" dirty="0"/>
              <a:t>§ </a:t>
            </a:r>
            <a:r>
              <a:rPr lang="cs-CZ" dirty="0" smtClean="0"/>
              <a:t>5</a:t>
            </a:r>
          </a:p>
          <a:p>
            <a:pPr marL="514350" indent="-514350">
              <a:buAutoNum type="arabicParenBoth"/>
            </a:pPr>
            <a:r>
              <a:rPr lang="cs-CZ" dirty="0" smtClean="0"/>
              <a:t>Obecná </a:t>
            </a:r>
            <a:r>
              <a:rPr lang="cs-CZ" dirty="0"/>
              <a:t>část vstupní zkoušky se koná </a:t>
            </a:r>
            <a:r>
              <a:rPr lang="cs-CZ" dirty="0" smtClean="0"/>
              <a:t>formou </a:t>
            </a:r>
            <a:r>
              <a:rPr lang="cs-CZ" dirty="0"/>
              <a:t>písemného testu. </a:t>
            </a:r>
            <a:endParaRPr lang="cs-CZ" dirty="0" smtClean="0"/>
          </a:p>
          <a:p>
            <a:pPr marL="0" indent="0">
              <a:buNone/>
            </a:pPr>
            <a:r>
              <a:rPr lang="cs-CZ" dirty="0" smtClean="0"/>
              <a:t>(</a:t>
            </a:r>
            <a:r>
              <a:rPr lang="cs-CZ" dirty="0"/>
              <a:t>2) Obecná část vstupní zkoušky je neveřejná. </a:t>
            </a:r>
            <a:endParaRPr lang="cs-CZ" dirty="0" smtClean="0"/>
          </a:p>
          <a:p>
            <a:pPr marL="0" indent="0">
              <a:buNone/>
            </a:pPr>
            <a:r>
              <a:rPr lang="cs-CZ" dirty="0" smtClean="0"/>
              <a:t>(</a:t>
            </a:r>
            <a:r>
              <a:rPr lang="cs-CZ" dirty="0"/>
              <a:t>3) Pokud žadatel podal žádost o zápis do seznamu znalců souhrnně pro více oborů, odvětví nebo specializací, obecná část vstupní zkoušky se skládá z jednoho písemného testu.</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33</a:t>
            </a:fld>
            <a:endParaRPr lang="cs-CZ"/>
          </a:p>
        </p:txBody>
      </p:sp>
    </p:spTree>
    <p:extLst>
      <p:ext uri="{BB962C8B-B14F-4D97-AF65-F5344CB8AC3E}">
        <p14:creationId xmlns:p14="http://schemas.microsoft.com/office/powerpoint/2010/main" val="16207424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Obecná část vstupní zkoušky znalce</a:t>
            </a:r>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a:t>§ 6 </a:t>
            </a:r>
            <a:endParaRPr lang="cs-CZ" dirty="0" smtClean="0"/>
          </a:p>
          <a:p>
            <a:pPr marL="514350" indent="-514350">
              <a:buAutoNum type="arabicParenBoth"/>
            </a:pPr>
            <a:r>
              <a:rPr lang="cs-CZ" dirty="0" smtClean="0"/>
              <a:t>Testovými </a:t>
            </a:r>
            <a:r>
              <a:rPr lang="cs-CZ" dirty="0"/>
              <a:t>otázkami se v rozsahu </a:t>
            </a:r>
            <a:r>
              <a:rPr lang="cs-CZ" dirty="0" smtClean="0"/>
              <a:t>potřebném </a:t>
            </a:r>
            <a:r>
              <a:rPr lang="cs-CZ" dirty="0"/>
              <a:t>pro výkon znalecké činnosti ověřuje zejména </a:t>
            </a:r>
            <a:endParaRPr lang="cs-CZ" dirty="0" smtClean="0"/>
          </a:p>
          <a:p>
            <a:pPr marL="514350" indent="-514350">
              <a:buAutoNum type="alphaLcParenR"/>
            </a:pPr>
            <a:r>
              <a:rPr lang="cs-CZ" dirty="0" smtClean="0"/>
              <a:t>znalost </a:t>
            </a:r>
            <a:r>
              <a:rPr lang="cs-CZ" dirty="0"/>
              <a:t>právních předpisů upravujících výkon znalecké činnosti a řízení, ve kterých se </a:t>
            </a:r>
            <a:r>
              <a:rPr lang="cs-CZ" dirty="0" smtClean="0"/>
              <a:t>znalecká </a:t>
            </a:r>
            <a:r>
              <a:rPr lang="cs-CZ" dirty="0"/>
              <a:t>činnost vykonává, </a:t>
            </a:r>
            <a:endParaRPr lang="cs-CZ" dirty="0" smtClean="0"/>
          </a:p>
          <a:p>
            <a:pPr marL="0" indent="0">
              <a:buNone/>
            </a:pPr>
            <a:r>
              <a:rPr lang="cs-CZ" dirty="0" smtClean="0"/>
              <a:t>b</a:t>
            </a:r>
            <a:r>
              <a:rPr lang="cs-CZ" dirty="0"/>
              <a:t>) schopnost předpisy podle písmene a) </a:t>
            </a:r>
            <a:r>
              <a:rPr lang="cs-CZ" dirty="0" smtClean="0"/>
              <a:t>aplikovat a</a:t>
            </a:r>
          </a:p>
          <a:p>
            <a:pPr marL="0" indent="0">
              <a:buNone/>
            </a:pPr>
            <a:r>
              <a:rPr lang="cs-CZ" dirty="0" smtClean="0"/>
              <a:t>c</a:t>
            </a:r>
            <a:r>
              <a:rPr lang="cs-CZ" dirty="0"/>
              <a:t>) znalost náležitostí znaleckého posudku. </a:t>
            </a:r>
            <a:endParaRPr lang="cs-CZ" dirty="0" smtClean="0"/>
          </a:p>
          <a:p>
            <a:pPr marL="0" indent="0">
              <a:buNone/>
            </a:pPr>
            <a:r>
              <a:rPr lang="cs-CZ" dirty="0" smtClean="0"/>
              <a:t>(</a:t>
            </a:r>
            <a:r>
              <a:rPr lang="cs-CZ" dirty="0"/>
              <a:t>2) Řízeními, ve kterých se vykonává znalecká činnost, se rozumí občanské soudní řízení, trestní řízení, soudní řízení správní a řízení před správním orgánem. </a:t>
            </a:r>
            <a:endParaRPr lang="cs-CZ" dirty="0" smtClean="0"/>
          </a:p>
          <a:p>
            <a:pPr marL="0" indent="0">
              <a:buNone/>
            </a:pPr>
            <a:r>
              <a:rPr lang="cs-CZ" dirty="0" smtClean="0"/>
              <a:t>(</a:t>
            </a:r>
            <a:r>
              <a:rPr lang="cs-CZ" dirty="0"/>
              <a:t>3) Testové otázky jsou neveřejné, ledaže je </a:t>
            </a:r>
            <a:r>
              <a:rPr lang="cs-CZ" dirty="0" smtClean="0"/>
              <a:t>ministerstvo </a:t>
            </a:r>
            <a:r>
              <a:rPr lang="cs-CZ" dirty="0"/>
              <a:t>vyřadilo z užívání</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34</a:t>
            </a:fld>
            <a:endParaRPr lang="cs-CZ"/>
          </a:p>
        </p:txBody>
      </p:sp>
    </p:spTree>
    <p:extLst>
      <p:ext uri="{BB962C8B-B14F-4D97-AF65-F5344CB8AC3E}">
        <p14:creationId xmlns:p14="http://schemas.microsoft.com/office/powerpoint/2010/main" val="10459131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Obecná část vstupní zkoušky znalce</a:t>
            </a:r>
          </a:p>
        </p:txBody>
      </p:sp>
      <p:sp>
        <p:nvSpPr>
          <p:cNvPr id="3" name="Zástupný symbol pro obsah 2"/>
          <p:cNvSpPr>
            <a:spLocks noGrp="1"/>
          </p:cNvSpPr>
          <p:nvPr>
            <p:ph idx="1"/>
          </p:nvPr>
        </p:nvSpPr>
        <p:spPr/>
        <p:txBody>
          <a:bodyPr/>
          <a:lstStyle/>
          <a:p>
            <a:pPr marL="0" indent="0">
              <a:buNone/>
            </a:pPr>
            <a:r>
              <a:rPr lang="cs-CZ" dirty="0"/>
              <a:t>§ </a:t>
            </a:r>
            <a:r>
              <a:rPr lang="cs-CZ" dirty="0" smtClean="0"/>
              <a:t>7</a:t>
            </a:r>
          </a:p>
          <a:p>
            <a:pPr marL="514350" indent="-514350">
              <a:buAutoNum type="arabicParenBoth"/>
            </a:pPr>
            <a:r>
              <a:rPr lang="cs-CZ" dirty="0" smtClean="0"/>
              <a:t>Ministerstvo </a:t>
            </a:r>
            <a:r>
              <a:rPr lang="cs-CZ" dirty="0"/>
              <a:t>písemně oznámí žadateli den, čas a místo konání obecné části vstupní zkoušky. </a:t>
            </a:r>
            <a:endParaRPr lang="cs-CZ" dirty="0" smtClean="0"/>
          </a:p>
          <a:p>
            <a:pPr marL="0" indent="0">
              <a:buNone/>
            </a:pPr>
            <a:r>
              <a:rPr lang="cs-CZ" dirty="0" smtClean="0"/>
              <a:t>(</a:t>
            </a:r>
            <a:r>
              <a:rPr lang="cs-CZ" dirty="0"/>
              <a:t>2) Obecná část vstupní zkoušky se nemůže konat před uplynutím 30 dnů od odeslání oznámení, ledaže žadatel souhlasí s jejím dřívějším konáním.</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35</a:t>
            </a:fld>
            <a:endParaRPr lang="cs-CZ"/>
          </a:p>
        </p:txBody>
      </p:sp>
    </p:spTree>
    <p:extLst>
      <p:ext uri="{BB962C8B-B14F-4D97-AF65-F5344CB8AC3E}">
        <p14:creationId xmlns:p14="http://schemas.microsoft.com/office/powerpoint/2010/main" val="1668268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Obecná část vstupní zkoušky znalce</a:t>
            </a:r>
          </a:p>
        </p:txBody>
      </p:sp>
      <p:sp>
        <p:nvSpPr>
          <p:cNvPr id="3" name="Zástupný symbol pro obsah 2"/>
          <p:cNvSpPr>
            <a:spLocks noGrp="1"/>
          </p:cNvSpPr>
          <p:nvPr>
            <p:ph idx="1"/>
          </p:nvPr>
        </p:nvSpPr>
        <p:spPr/>
        <p:txBody>
          <a:bodyPr/>
          <a:lstStyle/>
          <a:p>
            <a:pPr marL="0" indent="0">
              <a:buNone/>
            </a:pPr>
            <a:r>
              <a:rPr lang="cs-CZ" dirty="0"/>
              <a:t>§ 8 </a:t>
            </a:r>
            <a:endParaRPr lang="cs-CZ" dirty="0" smtClean="0"/>
          </a:p>
          <a:p>
            <a:pPr marL="514350" indent="-514350">
              <a:buAutoNum type="arabicParenBoth"/>
            </a:pPr>
            <a:r>
              <a:rPr lang="cs-CZ" dirty="0" smtClean="0"/>
              <a:t>Žadatel </a:t>
            </a:r>
            <a:r>
              <a:rPr lang="cs-CZ" dirty="0"/>
              <a:t>může použít během písemného </a:t>
            </a:r>
            <a:r>
              <a:rPr lang="cs-CZ" dirty="0" smtClean="0"/>
              <a:t>testu </a:t>
            </a:r>
            <a:r>
              <a:rPr lang="cs-CZ" dirty="0"/>
              <a:t>jako pomůcky pouze právní informační systém a další programové vybavení zpřístupněné </a:t>
            </a:r>
            <a:r>
              <a:rPr lang="cs-CZ" dirty="0" smtClean="0"/>
              <a:t>ministerstvem </a:t>
            </a:r>
            <a:r>
              <a:rPr lang="cs-CZ" dirty="0"/>
              <a:t>a psací potřeby. </a:t>
            </a:r>
            <a:endParaRPr lang="cs-CZ" dirty="0" smtClean="0"/>
          </a:p>
          <a:p>
            <a:pPr marL="0" indent="0">
              <a:buNone/>
            </a:pPr>
            <a:r>
              <a:rPr lang="cs-CZ" dirty="0" smtClean="0"/>
              <a:t>(</a:t>
            </a:r>
            <a:r>
              <a:rPr lang="cs-CZ" dirty="0"/>
              <a:t>2) Písemný test trvá nejdéle 150 minut.</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36</a:t>
            </a:fld>
            <a:endParaRPr lang="cs-CZ"/>
          </a:p>
        </p:txBody>
      </p:sp>
    </p:spTree>
    <p:extLst>
      <p:ext uri="{BB962C8B-B14F-4D97-AF65-F5344CB8AC3E}">
        <p14:creationId xmlns:p14="http://schemas.microsoft.com/office/powerpoint/2010/main" val="27853262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Obecná část vstupní zkoušky znalce</a:t>
            </a:r>
          </a:p>
        </p:txBody>
      </p:sp>
      <p:sp>
        <p:nvSpPr>
          <p:cNvPr id="3" name="Zástupný symbol pro obsah 2"/>
          <p:cNvSpPr>
            <a:spLocks noGrp="1"/>
          </p:cNvSpPr>
          <p:nvPr>
            <p:ph idx="1"/>
          </p:nvPr>
        </p:nvSpPr>
        <p:spPr/>
        <p:txBody>
          <a:bodyPr/>
          <a:lstStyle/>
          <a:p>
            <a:pPr marL="0" indent="0">
              <a:buNone/>
            </a:pPr>
            <a:r>
              <a:rPr lang="cs-CZ" dirty="0"/>
              <a:t>§ </a:t>
            </a:r>
            <a:r>
              <a:rPr lang="cs-CZ" dirty="0" smtClean="0"/>
              <a:t>9</a:t>
            </a:r>
          </a:p>
          <a:p>
            <a:pPr marL="0" indent="0">
              <a:buNone/>
            </a:pPr>
            <a:r>
              <a:rPr lang="cs-CZ" dirty="0" smtClean="0"/>
              <a:t>Žadatel </a:t>
            </a:r>
            <a:r>
              <a:rPr lang="cs-CZ" dirty="0"/>
              <a:t>splnil obecnou část vstupní zkoušky, pokud odpověděl správně na alespoň 75 % testových otázek, neodstoupil od vstupní zkoušky a nebyl z ní </a:t>
            </a:r>
            <a:r>
              <a:rPr lang="cs-CZ" dirty="0" smtClean="0"/>
              <a:t>vyloučen.</a:t>
            </a: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37</a:t>
            </a:fld>
            <a:endParaRPr lang="cs-CZ"/>
          </a:p>
        </p:txBody>
      </p:sp>
    </p:spTree>
    <p:extLst>
      <p:ext uri="{BB962C8B-B14F-4D97-AF65-F5344CB8AC3E}">
        <p14:creationId xmlns:p14="http://schemas.microsoft.com/office/powerpoint/2010/main" val="16208415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Obecná část vstupní zkoušky znalce</a:t>
            </a:r>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a:t>§ 10 </a:t>
            </a:r>
            <a:endParaRPr lang="cs-CZ" dirty="0" smtClean="0"/>
          </a:p>
          <a:p>
            <a:pPr marL="514350" indent="-514350">
              <a:buAutoNum type="arabicParenBoth"/>
            </a:pPr>
            <a:r>
              <a:rPr lang="cs-CZ" dirty="0" smtClean="0"/>
              <a:t>Ministerstvo </a:t>
            </a:r>
            <a:r>
              <a:rPr lang="cs-CZ" dirty="0"/>
              <a:t>vyrozumí žadatele o hodnocení písemného testu nejpozději po uplynutí 90 minut od jeho zahájení. </a:t>
            </a:r>
            <a:endParaRPr lang="cs-CZ" dirty="0" smtClean="0"/>
          </a:p>
          <a:p>
            <a:pPr marL="0" indent="0">
              <a:buNone/>
            </a:pPr>
            <a:r>
              <a:rPr lang="cs-CZ" dirty="0" smtClean="0"/>
              <a:t>(</a:t>
            </a:r>
            <a:r>
              <a:rPr lang="cs-CZ" dirty="0"/>
              <a:t>2) Pokud žadatel podle hodnocení písemného testu splnil obecnou část vstupní zkoušky, </a:t>
            </a:r>
            <a:r>
              <a:rPr lang="cs-CZ" dirty="0" smtClean="0"/>
              <a:t>hodnocení </a:t>
            </a:r>
            <a:r>
              <a:rPr lang="cs-CZ" dirty="0"/>
              <a:t>písemného testu je konečné. </a:t>
            </a:r>
            <a:endParaRPr lang="cs-CZ" dirty="0" smtClean="0"/>
          </a:p>
          <a:p>
            <a:pPr marL="0" indent="0">
              <a:buNone/>
            </a:pPr>
            <a:r>
              <a:rPr lang="cs-CZ" dirty="0" smtClean="0"/>
              <a:t>(</a:t>
            </a:r>
            <a:r>
              <a:rPr lang="cs-CZ" dirty="0"/>
              <a:t>3) Pokud žadatel podle hodnocení písemného Částka 207 Sbírka zákonů č. 503 / 2020 Strana 5619 testu nesplnil obecnou část vstupní zkoušky, </a:t>
            </a:r>
            <a:r>
              <a:rPr lang="cs-CZ" dirty="0" smtClean="0"/>
              <a:t>hodnocení </a:t>
            </a:r>
            <a:r>
              <a:rPr lang="cs-CZ" dirty="0"/>
              <a:t>písemného testu je prozatímní. Ministerstvo zpřístupní žadateli současně s vyrozuměním o </a:t>
            </a:r>
            <a:r>
              <a:rPr lang="cs-CZ" dirty="0" smtClean="0"/>
              <a:t>prozatímním </a:t>
            </a:r>
            <a:r>
              <a:rPr lang="cs-CZ" dirty="0"/>
              <a:t>hodnocení písemného testu též testové otázky, na které žadatel podle prozatímního </a:t>
            </a:r>
            <a:r>
              <a:rPr lang="cs-CZ" dirty="0" smtClean="0"/>
              <a:t>hodnocení </a:t>
            </a:r>
            <a:r>
              <a:rPr lang="cs-CZ" dirty="0"/>
              <a:t>odpověděl nesprávně, včetně nabídky odpovědí s označením správné odpovědi a odpovědi </a:t>
            </a:r>
            <a:r>
              <a:rPr lang="cs-CZ" dirty="0" smtClean="0"/>
              <a:t>žadatele.</a:t>
            </a: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38</a:t>
            </a:fld>
            <a:endParaRPr lang="cs-CZ"/>
          </a:p>
        </p:txBody>
      </p:sp>
    </p:spTree>
    <p:extLst>
      <p:ext uri="{BB962C8B-B14F-4D97-AF65-F5344CB8AC3E}">
        <p14:creationId xmlns:p14="http://schemas.microsoft.com/office/powerpoint/2010/main" val="39505619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Obecná část vstupní zkoušky znalce</a:t>
            </a:r>
          </a:p>
        </p:txBody>
      </p:sp>
      <p:sp>
        <p:nvSpPr>
          <p:cNvPr id="3" name="Zástupný symbol pro obsah 2"/>
          <p:cNvSpPr>
            <a:spLocks noGrp="1"/>
          </p:cNvSpPr>
          <p:nvPr>
            <p:ph idx="1"/>
          </p:nvPr>
        </p:nvSpPr>
        <p:spPr/>
        <p:txBody>
          <a:bodyPr/>
          <a:lstStyle/>
          <a:p>
            <a:pPr marL="0" indent="0">
              <a:buNone/>
            </a:pPr>
            <a:r>
              <a:rPr lang="cs-CZ" dirty="0" smtClean="0"/>
              <a:t> </a:t>
            </a:r>
            <a:r>
              <a:rPr lang="cs-CZ" dirty="0"/>
              <a:t>Doplnění odpovědi </a:t>
            </a:r>
            <a:endParaRPr lang="cs-CZ" dirty="0" smtClean="0"/>
          </a:p>
          <a:p>
            <a:pPr marL="0" indent="0">
              <a:buNone/>
            </a:pPr>
            <a:r>
              <a:rPr lang="cs-CZ" dirty="0" smtClean="0"/>
              <a:t>§ </a:t>
            </a:r>
            <a:r>
              <a:rPr lang="cs-CZ" dirty="0"/>
              <a:t>11 </a:t>
            </a:r>
            <a:endParaRPr lang="cs-CZ" dirty="0" smtClean="0"/>
          </a:p>
          <a:p>
            <a:pPr marL="514350" indent="-514350">
              <a:buAutoNum type="arabicParenBoth"/>
            </a:pPr>
            <a:r>
              <a:rPr lang="cs-CZ" dirty="0" smtClean="0"/>
              <a:t>Žadatel</a:t>
            </a:r>
            <a:r>
              <a:rPr lang="cs-CZ" dirty="0"/>
              <a:t>, který podle prozatímního </a:t>
            </a:r>
            <a:r>
              <a:rPr lang="cs-CZ" dirty="0" smtClean="0"/>
              <a:t>hodnocení </a:t>
            </a:r>
            <a:r>
              <a:rPr lang="cs-CZ" dirty="0"/>
              <a:t>písemného testu nesplnil obecnou část vstupní zkoušky, může v písemném testu pokračovat nebo se může práva pokračovat v písemném testu vzdát. </a:t>
            </a:r>
            <a:endParaRPr lang="cs-CZ" dirty="0" smtClean="0"/>
          </a:p>
          <a:p>
            <a:pPr marL="0" indent="0">
              <a:buNone/>
            </a:pPr>
            <a:r>
              <a:rPr lang="cs-CZ" dirty="0" smtClean="0"/>
              <a:t>(</a:t>
            </a:r>
            <a:r>
              <a:rPr lang="cs-CZ" dirty="0"/>
              <a:t>2) V písemném testu lze pokračovat nejdéle 60 minut. </a:t>
            </a:r>
            <a:endParaRPr lang="cs-CZ" dirty="0" smtClean="0"/>
          </a:p>
          <a:p>
            <a:pPr marL="0" indent="0">
              <a:buNone/>
            </a:pPr>
            <a:r>
              <a:rPr lang="cs-CZ" dirty="0" smtClean="0"/>
              <a:t>(</a:t>
            </a:r>
            <a:r>
              <a:rPr lang="cs-CZ" dirty="0"/>
              <a:t>3) Pokud se žadatel vzdal práva pokračovat v písemném testu, prozatímní hodnocení písemného testu se stává konečným hodnocením písemného </a:t>
            </a:r>
            <a:r>
              <a:rPr lang="cs-CZ" dirty="0" smtClean="0"/>
              <a:t>testu.</a:t>
            </a: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39</a:t>
            </a:fld>
            <a:endParaRPr lang="cs-CZ"/>
          </a:p>
        </p:txBody>
      </p:sp>
    </p:spTree>
    <p:extLst>
      <p:ext uri="{BB962C8B-B14F-4D97-AF65-F5344CB8AC3E}">
        <p14:creationId xmlns:p14="http://schemas.microsoft.com/office/powerpoint/2010/main" val="3480811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normAutofit fontScale="90000"/>
          </a:bodyPr>
          <a:lstStyle/>
          <a:p>
            <a:pPr marL="342900" lvl="0" indent="-342900">
              <a:lnSpc>
                <a:spcPct val="107000"/>
              </a:lnSpc>
              <a:spcBef>
                <a:spcPts val="1200"/>
              </a:spcBef>
            </a:pPr>
            <a:r>
              <a:rPr lang="cs-CZ" sz="4400" b="1" kern="0" dirty="0">
                <a:effectLst/>
                <a:latin typeface="Calibri Light" panose="020F0302020204030204" pitchFamily="34" charset="0"/>
                <a:ea typeface="Times New Roman" panose="02020603050405020304" pitchFamily="18" charset="0"/>
                <a:cs typeface="Times New Roman" panose="02020603050405020304" pitchFamily="18" charset="0"/>
              </a:rPr>
              <a:t/>
            </a:r>
            <a:br>
              <a:rPr lang="cs-CZ" sz="4400" b="1" kern="0" dirty="0">
                <a:effectLst/>
                <a:latin typeface="Calibri Light" panose="020F0302020204030204" pitchFamily="34" charset="0"/>
                <a:ea typeface="Times New Roman" panose="02020603050405020304" pitchFamily="18" charset="0"/>
                <a:cs typeface="Times New Roman" panose="02020603050405020304" pitchFamily="18" charset="0"/>
              </a:rPr>
            </a:br>
            <a:r>
              <a:rPr lang="cs-CZ" sz="4400" kern="0" dirty="0">
                <a:effectLst/>
                <a:latin typeface="Calibri Light" panose="020F0302020204030204" pitchFamily="34" charset="0"/>
                <a:ea typeface="Times New Roman" panose="02020603050405020304" pitchFamily="18" charset="0"/>
                <a:cs typeface="Times New Roman" panose="02020603050405020304" pitchFamily="18" charset="0"/>
              </a:rPr>
              <a:t>Soudní znalectví a výkon znalecké činnosti</a:t>
            </a:r>
            <a:br>
              <a:rPr lang="cs-CZ" sz="4400" kern="0" dirty="0">
                <a:effectLst/>
                <a:latin typeface="Calibri Light" panose="020F0302020204030204" pitchFamily="34" charset="0"/>
                <a:ea typeface="Times New Roman" panose="02020603050405020304" pitchFamily="18"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p:txBody>
          <a:bodyPr/>
          <a:lstStyle/>
          <a:p>
            <a:pPr marL="0" indent="0" algn="just">
              <a:lnSpc>
                <a:spcPct val="107000"/>
              </a:lnSpc>
              <a:spcAft>
                <a:spcPts val="800"/>
              </a:spcAft>
              <a:buNone/>
            </a:pPr>
            <a:r>
              <a:rPr lang="cs-CZ" sz="3200" dirty="0">
                <a:effectLst/>
                <a:latin typeface="Calibri" panose="020F0502020204030204" pitchFamily="34" charset="0"/>
                <a:ea typeface="Calibri" panose="020F0502020204030204" pitchFamily="34" charset="0"/>
                <a:cs typeface="Times New Roman" panose="02020603050405020304" pitchFamily="18" charset="0"/>
              </a:rPr>
              <a:t>Soudní znalectví je službou, kterou odborníci z různých oborů a oblastí lidské činnosti poskytují: </a:t>
            </a:r>
          </a:p>
          <a:p>
            <a:pPr marL="342900" lvl="0" indent="-342900" algn="just">
              <a:lnSpc>
                <a:spcPct val="107000"/>
              </a:lnSpc>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Orgánům veřejné moci (soudům, policii, státní správě</a:t>
            </a:r>
            <a:r>
              <a:rPr lang="cs-CZ" sz="3200" dirty="0" smtClean="0">
                <a:effectLst/>
                <a:latin typeface="Calibri" panose="020F0502020204030204" pitchFamily="34" charset="0"/>
                <a:ea typeface="Calibri" panose="020F0502020204030204" pitchFamily="34" charset="0"/>
                <a:cs typeface="Times New Roman" panose="02020603050405020304" pitchFamily="18" charset="0"/>
              </a:rPr>
              <a:t>) potřebné </a:t>
            </a:r>
            <a:r>
              <a:rPr lang="cs-CZ" sz="3200" dirty="0">
                <a:effectLst/>
                <a:latin typeface="Calibri" panose="020F0502020204030204" pitchFamily="34" charset="0"/>
                <a:ea typeface="Calibri" panose="020F0502020204030204" pitchFamily="34" charset="0"/>
                <a:cs typeface="Times New Roman" panose="02020603050405020304" pitchFamily="18" charset="0"/>
              </a:rPr>
              <a:t>vědomosti ze svého oboru pro účely jejich rozhodování. </a:t>
            </a:r>
          </a:p>
          <a:p>
            <a:pPr marL="342900" lvl="0" indent="-342900" algn="just">
              <a:lnSpc>
                <a:spcPct val="107000"/>
              </a:lnSpc>
              <a:spcAft>
                <a:spcPts val="800"/>
              </a:spcAft>
              <a:buFont typeface="Symbol" panose="05050102010706020507" pitchFamily="18" charset="2"/>
              <a:buChar char=""/>
            </a:pPr>
            <a:r>
              <a:rPr lang="cs-CZ" sz="3200" dirty="0">
                <a:effectLst/>
                <a:latin typeface="Calibri" panose="020F0502020204030204" pitchFamily="34" charset="0"/>
                <a:ea typeface="Calibri" panose="020F0502020204030204" pitchFamily="34" charset="0"/>
                <a:cs typeface="Times New Roman" panose="02020603050405020304" pitchFamily="18" charset="0"/>
              </a:rPr>
              <a:t>Občanům a organizacím (fyzickým a právnickým osobám) pro potřeby jejich právních úkonů.</a:t>
            </a:r>
          </a:p>
          <a:p>
            <a:pPr marL="0" indent="0">
              <a:buNone/>
            </a:pPr>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4</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0213488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Obecná část vstupní zkoušky znalce</a:t>
            </a:r>
          </a:p>
        </p:txBody>
      </p:sp>
      <p:sp>
        <p:nvSpPr>
          <p:cNvPr id="3" name="Zástupný symbol pro obsah 2"/>
          <p:cNvSpPr>
            <a:spLocks noGrp="1"/>
          </p:cNvSpPr>
          <p:nvPr>
            <p:ph idx="1"/>
          </p:nvPr>
        </p:nvSpPr>
        <p:spPr/>
        <p:txBody>
          <a:bodyPr/>
          <a:lstStyle/>
          <a:p>
            <a:pPr marL="0" indent="0">
              <a:buNone/>
            </a:pPr>
            <a:r>
              <a:rPr lang="cs-CZ" dirty="0" smtClean="0"/>
              <a:t>§ </a:t>
            </a:r>
            <a:r>
              <a:rPr lang="cs-CZ" dirty="0"/>
              <a:t>12 </a:t>
            </a:r>
            <a:endParaRPr lang="cs-CZ" dirty="0" smtClean="0"/>
          </a:p>
          <a:p>
            <a:pPr marL="514350" indent="-514350">
              <a:buAutoNum type="arabicParenBoth"/>
            </a:pPr>
            <a:r>
              <a:rPr lang="cs-CZ" dirty="0" smtClean="0"/>
              <a:t>Pokud </a:t>
            </a:r>
            <a:r>
              <a:rPr lang="cs-CZ" dirty="0"/>
              <a:t>žadatel pokračuje v písemném testu, může doplnit svou odpověď na otázku, na kterou podle prozatímního hodnocení písemného testu </a:t>
            </a:r>
            <a:r>
              <a:rPr lang="cs-CZ" dirty="0" smtClean="0"/>
              <a:t>odpověděl </a:t>
            </a:r>
            <a:r>
              <a:rPr lang="cs-CZ" dirty="0"/>
              <a:t>nesprávně, o její odůvodnění. </a:t>
            </a:r>
            <a:endParaRPr lang="cs-CZ" dirty="0" smtClean="0"/>
          </a:p>
          <a:p>
            <a:pPr marL="0" indent="0">
              <a:buNone/>
            </a:pPr>
            <a:r>
              <a:rPr lang="cs-CZ" dirty="0" smtClean="0"/>
              <a:t>(</a:t>
            </a:r>
            <a:r>
              <a:rPr lang="cs-CZ" dirty="0"/>
              <a:t>2) Ministerstvo posoudí doplnění odpovědi a provede konečné hodnocení písemného testu, o kterém žadatele písemně vyrozumí. Ministerstvo ve vyrozumění též stručně uvede důvody </a:t>
            </a:r>
            <a:r>
              <a:rPr lang="cs-CZ" dirty="0" smtClean="0"/>
              <a:t>posouzení.</a:t>
            </a: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40</a:t>
            </a:fld>
            <a:endParaRPr lang="cs-CZ"/>
          </a:p>
        </p:txBody>
      </p:sp>
    </p:spTree>
    <p:extLst>
      <p:ext uri="{BB962C8B-B14F-4D97-AF65-F5344CB8AC3E}">
        <p14:creationId xmlns:p14="http://schemas.microsoft.com/office/powerpoint/2010/main" val="14099442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Obecná část vstupní zkoušky znalce</a:t>
            </a:r>
          </a:p>
        </p:txBody>
      </p:sp>
      <p:sp>
        <p:nvSpPr>
          <p:cNvPr id="3" name="Zástupný symbol pro obsah 2"/>
          <p:cNvSpPr>
            <a:spLocks noGrp="1"/>
          </p:cNvSpPr>
          <p:nvPr>
            <p:ph idx="1"/>
          </p:nvPr>
        </p:nvSpPr>
        <p:spPr/>
        <p:txBody>
          <a:bodyPr>
            <a:normAutofit fontScale="85000" lnSpcReduction="20000"/>
          </a:bodyPr>
          <a:lstStyle/>
          <a:p>
            <a:pPr marL="0" indent="0">
              <a:buNone/>
            </a:pPr>
            <a:r>
              <a:rPr lang="cs-CZ" dirty="0"/>
              <a:t>§ 13 </a:t>
            </a:r>
            <a:endParaRPr lang="cs-CZ" dirty="0" smtClean="0"/>
          </a:p>
          <a:p>
            <a:pPr marL="0" indent="0">
              <a:buNone/>
            </a:pPr>
            <a:r>
              <a:rPr lang="cs-CZ" dirty="0" smtClean="0"/>
              <a:t>Výsledek </a:t>
            </a:r>
            <a:r>
              <a:rPr lang="cs-CZ" dirty="0"/>
              <a:t>obecné části vstupní </a:t>
            </a:r>
            <a:r>
              <a:rPr lang="cs-CZ" dirty="0" smtClean="0"/>
              <a:t>zkoušky</a:t>
            </a:r>
          </a:p>
          <a:p>
            <a:pPr marL="0" indent="0">
              <a:buNone/>
            </a:pPr>
            <a:r>
              <a:rPr lang="cs-CZ" dirty="0" smtClean="0"/>
              <a:t>(1) Ministerstvo </a:t>
            </a:r>
            <a:r>
              <a:rPr lang="cs-CZ" dirty="0"/>
              <a:t>vyrozumí žadatele o výsledku obecné části vstupní </a:t>
            </a:r>
            <a:r>
              <a:rPr lang="cs-CZ" dirty="0" smtClean="0"/>
              <a:t>zkoušky bezprostředně </a:t>
            </a:r>
            <a:r>
              <a:rPr lang="cs-CZ" dirty="0"/>
              <a:t>poté, kdy se prozatímní hodnocení písemného testu stalo konečným hodnocením. </a:t>
            </a:r>
            <a:endParaRPr lang="cs-CZ" dirty="0" smtClean="0"/>
          </a:p>
          <a:p>
            <a:pPr marL="0" indent="0">
              <a:buNone/>
            </a:pPr>
            <a:r>
              <a:rPr lang="cs-CZ" dirty="0" smtClean="0"/>
              <a:t>(</a:t>
            </a:r>
            <a:r>
              <a:rPr lang="cs-CZ" dirty="0"/>
              <a:t>2) Pokud žadatel odstoupil od vstupní zkoušky bezprostředně před zahájením obecné části vstupní zkoušky nebo v jejím průběhu nebo pokud byl ze vstupní zkoušky vyloučen v průběhu obecné části vstupní zkoušky, ministerstvo jej vyrozumí o výsledku obecné části vstupní zkoušky </a:t>
            </a:r>
            <a:r>
              <a:rPr lang="cs-CZ" dirty="0" smtClean="0"/>
              <a:t>bezprostředně </a:t>
            </a:r>
            <a:r>
              <a:rPr lang="cs-CZ" dirty="0"/>
              <a:t>po odstoupení nebo vyloučení. </a:t>
            </a:r>
            <a:endParaRPr lang="cs-CZ" dirty="0" smtClean="0"/>
          </a:p>
          <a:p>
            <a:pPr marL="0" indent="0">
              <a:buNone/>
            </a:pPr>
            <a:r>
              <a:rPr lang="cs-CZ" dirty="0" smtClean="0"/>
              <a:t>(</a:t>
            </a:r>
            <a:r>
              <a:rPr lang="cs-CZ" dirty="0"/>
              <a:t>3) Pokud se žadatel nevyrozumívá podle odstavce 1 nebo 2, ministerstvo jej o výsledku obecné části vstupní zkoušky vyrozumí písemně. (4) Ministerstvo ve vyrozumění též stručně uvede důvody splnění nebo nesplnění obecné části vstupní zkoušky.</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41</a:t>
            </a:fld>
            <a:endParaRPr lang="cs-CZ"/>
          </a:p>
        </p:txBody>
      </p:sp>
    </p:spTree>
    <p:extLst>
      <p:ext uri="{BB962C8B-B14F-4D97-AF65-F5344CB8AC3E}">
        <p14:creationId xmlns:p14="http://schemas.microsoft.com/office/powerpoint/2010/main" val="40041604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Zvláštní </a:t>
            </a:r>
            <a:r>
              <a:rPr lang="cs-CZ" dirty="0"/>
              <a:t>část vstupní zkoušky znalce</a:t>
            </a:r>
          </a:p>
        </p:txBody>
      </p:sp>
      <p:sp>
        <p:nvSpPr>
          <p:cNvPr id="3" name="Zástupný symbol pro obsah 2"/>
          <p:cNvSpPr>
            <a:spLocks noGrp="1"/>
          </p:cNvSpPr>
          <p:nvPr>
            <p:ph idx="1"/>
          </p:nvPr>
        </p:nvSpPr>
        <p:spPr/>
        <p:txBody>
          <a:bodyPr/>
          <a:lstStyle/>
          <a:p>
            <a:pPr marL="0" indent="0">
              <a:buNone/>
            </a:pPr>
            <a:r>
              <a:rPr lang="cs-CZ" dirty="0"/>
              <a:t>§ 14 </a:t>
            </a:r>
            <a:endParaRPr lang="cs-CZ" dirty="0" smtClean="0"/>
          </a:p>
          <a:p>
            <a:pPr marL="514350" indent="-514350">
              <a:buAutoNum type="arabicParenBoth"/>
            </a:pPr>
            <a:r>
              <a:rPr lang="cs-CZ" dirty="0" smtClean="0"/>
              <a:t>Zvláštní </a:t>
            </a:r>
            <a:r>
              <a:rPr lang="cs-CZ" dirty="0"/>
              <a:t>část vstupní zkoušky se koná před zkušební komisí formou ústního pohovoru, při </a:t>
            </a:r>
            <a:r>
              <a:rPr lang="cs-CZ" dirty="0" smtClean="0"/>
              <a:t>kterém </a:t>
            </a:r>
            <a:r>
              <a:rPr lang="cs-CZ" dirty="0"/>
              <a:t>žadatel též obhajuje zkušební znalecký posudek zpracovaný v listinné nebo elektronické podobě. </a:t>
            </a:r>
            <a:endParaRPr lang="cs-CZ" dirty="0" smtClean="0"/>
          </a:p>
          <a:p>
            <a:pPr marL="514350" indent="-514350">
              <a:buAutoNum type="arabicParenBoth"/>
            </a:pPr>
            <a:r>
              <a:rPr lang="cs-CZ" dirty="0" smtClean="0"/>
              <a:t> </a:t>
            </a:r>
            <a:r>
              <a:rPr lang="cs-CZ" dirty="0"/>
              <a:t>Zvláštní část vstupní zkoušky může </a:t>
            </a:r>
            <a:r>
              <a:rPr lang="cs-CZ" dirty="0" smtClean="0"/>
              <a:t>vykonat </a:t>
            </a:r>
            <a:r>
              <a:rPr lang="cs-CZ" dirty="0"/>
              <a:t>žadatel, který splnil obecnou část vstupní zkoušky</a:t>
            </a:r>
            <a:r>
              <a:rPr lang="cs-CZ" dirty="0" smtClean="0"/>
              <a:t>.</a:t>
            </a:r>
          </a:p>
          <a:p>
            <a:pPr marL="0" indent="0">
              <a:buNone/>
            </a:pPr>
            <a:r>
              <a:rPr lang="cs-CZ" dirty="0" smtClean="0"/>
              <a:t> </a:t>
            </a:r>
            <a:r>
              <a:rPr lang="cs-CZ" dirty="0"/>
              <a:t>(3) Zvláštní část vstupní zkoušky je veřejná</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42</a:t>
            </a:fld>
            <a:endParaRPr lang="cs-CZ"/>
          </a:p>
        </p:txBody>
      </p:sp>
    </p:spTree>
    <p:extLst>
      <p:ext uri="{BB962C8B-B14F-4D97-AF65-F5344CB8AC3E}">
        <p14:creationId xmlns:p14="http://schemas.microsoft.com/office/powerpoint/2010/main" val="4818759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Zvláštní </a:t>
            </a:r>
            <a:r>
              <a:rPr lang="cs-CZ" dirty="0"/>
              <a:t>část vstupní zkoušky znalce</a:t>
            </a:r>
          </a:p>
        </p:txBody>
      </p:sp>
      <p:sp>
        <p:nvSpPr>
          <p:cNvPr id="3" name="Zástupný symbol pro obsah 2"/>
          <p:cNvSpPr>
            <a:spLocks noGrp="1"/>
          </p:cNvSpPr>
          <p:nvPr>
            <p:ph idx="1"/>
          </p:nvPr>
        </p:nvSpPr>
        <p:spPr/>
        <p:txBody>
          <a:bodyPr/>
          <a:lstStyle/>
          <a:p>
            <a:pPr marL="0" indent="0">
              <a:buNone/>
            </a:pPr>
            <a:r>
              <a:rPr lang="cs-CZ" dirty="0"/>
              <a:t>§ 15 </a:t>
            </a:r>
            <a:endParaRPr lang="cs-CZ" dirty="0" smtClean="0"/>
          </a:p>
          <a:p>
            <a:pPr marL="514350" indent="-514350">
              <a:buAutoNum type="arabicParenBoth"/>
            </a:pPr>
            <a:r>
              <a:rPr lang="cs-CZ" dirty="0" smtClean="0"/>
              <a:t>Pokud </a:t>
            </a:r>
            <a:r>
              <a:rPr lang="cs-CZ" dirty="0"/>
              <a:t>žadatel podal žádost o zápis do seznamu znalců souhrnně pro více oborů, odvětví nebo specializací a pokud je to nutné pro naplnění účelu zvláštní části vstupní zkoušky, zvláštní část vstupní zkoušky se skládá z více ústních pohovorů. </a:t>
            </a:r>
            <a:endParaRPr lang="cs-CZ" dirty="0" smtClean="0"/>
          </a:p>
          <a:p>
            <a:pPr marL="0" indent="0">
              <a:buNone/>
            </a:pPr>
            <a:r>
              <a:rPr lang="cs-CZ" dirty="0" smtClean="0"/>
              <a:t>(</a:t>
            </a:r>
            <a:r>
              <a:rPr lang="cs-CZ" dirty="0"/>
              <a:t>2) Pokud se zvláštní část zkoušky skládá z více ústních pohovorů, žadatel zpracuje zkušební </a:t>
            </a:r>
            <a:r>
              <a:rPr lang="cs-CZ" dirty="0" smtClean="0"/>
              <a:t>znalecký </a:t>
            </a:r>
            <a:r>
              <a:rPr lang="cs-CZ" dirty="0"/>
              <a:t>posudek pro každý ústní pohovor zvlášť</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43</a:t>
            </a:fld>
            <a:endParaRPr lang="cs-CZ"/>
          </a:p>
        </p:txBody>
      </p:sp>
    </p:spTree>
    <p:extLst>
      <p:ext uri="{BB962C8B-B14F-4D97-AF65-F5344CB8AC3E}">
        <p14:creationId xmlns:p14="http://schemas.microsoft.com/office/powerpoint/2010/main" val="11008502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Zvláštní </a:t>
            </a:r>
            <a:r>
              <a:rPr lang="cs-CZ" dirty="0"/>
              <a:t>část vstupní zkoušky znalce</a:t>
            </a:r>
          </a:p>
        </p:txBody>
      </p:sp>
      <p:sp>
        <p:nvSpPr>
          <p:cNvPr id="3" name="Zástupný symbol pro obsah 2"/>
          <p:cNvSpPr>
            <a:spLocks noGrp="1"/>
          </p:cNvSpPr>
          <p:nvPr>
            <p:ph idx="1"/>
          </p:nvPr>
        </p:nvSpPr>
        <p:spPr/>
        <p:txBody>
          <a:bodyPr>
            <a:normAutofit fontScale="85000" lnSpcReduction="20000"/>
          </a:bodyPr>
          <a:lstStyle/>
          <a:p>
            <a:pPr marL="0" indent="0">
              <a:buNone/>
            </a:pPr>
            <a:r>
              <a:rPr lang="cs-CZ" dirty="0"/>
              <a:t>§ 16 </a:t>
            </a:r>
            <a:endParaRPr lang="cs-CZ" dirty="0" smtClean="0"/>
          </a:p>
          <a:p>
            <a:pPr marL="514350" indent="-514350">
              <a:buAutoNum type="arabicParenBoth"/>
            </a:pPr>
            <a:r>
              <a:rPr lang="cs-CZ" dirty="0" smtClean="0"/>
              <a:t>Zadání </a:t>
            </a:r>
            <a:r>
              <a:rPr lang="cs-CZ" dirty="0"/>
              <a:t>zkušebního znaleckého posudku předkládá ministerstvu žadatel</a:t>
            </a:r>
            <a:r>
              <a:rPr lang="cs-CZ" dirty="0" smtClean="0"/>
              <a:t>.</a:t>
            </a:r>
          </a:p>
          <a:p>
            <a:pPr marL="0" indent="0">
              <a:buNone/>
            </a:pPr>
            <a:r>
              <a:rPr lang="cs-CZ" dirty="0" smtClean="0"/>
              <a:t>(</a:t>
            </a:r>
            <a:r>
              <a:rPr lang="cs-CZ" dirty="0"/>
              <a:t>2) Žadatel předá ministerstvu zadání </a:t>
            </a:r>
            <a:r>
              <a:rPr lang="cs-CZ" dirty="0" smtClean="0"/>
              <a:t>zkušebního </a:t>
            </a:r>
            <a:r>
              <a:rPr lang="cs-CZ" dirty="0"/>
              <a:t>znaleckého posudku před zahájením obecné části vstupní zkoušky. Pokud se obecná část vstupní zkoušky považuje za splněnou, žadatel uvede zadání zkušebního znaleckého posudku v žádosti o zápis do seznamu znalců. </a:t>
            </a:r>
            <a:endParaRPr lang="cs-CZ" dirty="0" smtClean="0"/>
          </a:p>
          <a:p>
            <a:pPr marL="0" indent="0">
              <a:buNone/>
            </a:pPr>
            <a:r>
              <a:rPr lang="cs-CZ" dirty="0" smtClean="0"/>
              <a:t>(</a:t>
            </a:r>
            <a:r>
              <a:rPr lang="cs-CZ" dirty="0"/>
              <a:t>3) Pokud žadatel splnil obecnou část vstupní zkoušky nebo pokud se obecná část vstupní zkoušky považuje za splněnou, ministerstvo posoudí zadání zkušebního znaleckého posudku z hlediska účelu zvláštní části vstupní zkoušky a toto zadání potvrdí změní nebo nahradí jiným zadáním</a:t>
            </a:r>
            <a:r>
              <a:rPr lang="cs-CZ" dirty="0" smtClean="0"/>
              <a:t>.</a:t>
            </a:r>
          </a:p>
          <a:p>
            <a:pPr marL="0" indent="0">
              <a:buNone/>
            </a:pPr>
            <a:r>
              <a:rPr lang="cs-CZ" dirty="0"/>
              <a:t>4) Ministerstvo písemně oznámí žadateli výsledek posouzení a požadovaný počet vyhotovení zkušebního znaleckého posudku, pokud jej žadatel zpracuje v listinné podobě. Ministerstvo v oznámení též stručně uvede důvody posouzení.</a:t>
            </a:r>
          </a:p>
          <a:p>
            <a:pPr marL="0" indent="0">
              <a:buNone/>
            </a:pP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44</a:t>
            </a:fld>
            <a:endParaRPr lang="cs-CZ"/>
          </a:p>
        </p:txBody>
      </p:sp>
    </p:spTree>
    <p:extLst>
      <p:ext uri="{BB962C8B-B14F-4D97-AF65-F5344CB8AC3E}">
        <p14:creationId xmlns:p14="http://schemas.microsoft.com/office/powerpoint/2010/main" val="4094630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Zkušební znalecký posudek</a:t>
            </a:r>
            <a:endParaRPr lang="cs-CZ" dirty="0"/>
          </a:p>
        </p:txBody>
      </p:sp>
      <p:sp>
        <p:nvSpPr>
          <p:cNvPr id="3" name="Zástupný symbol pro obsah 2"/>
          <p:cNvSpPr>
            <a:spLocks noGrp="1"/>
          </p:cNvSpPr>
          <p:nvPr>
            <p:ph idx="1"/>
          </p:nvPr>
        </p:nvSpPr>
        <p:spPr/>
        <p:txBody>
          <a:bodyPr/>
          <a:lstStyle/>
          <a:p>
            <a:pPr marL="0" indent="0">
              <a:buNone/>
            </a:pPr>
            <a:r>
              <a:rPr lang="cs-CZ" b="1" dirty="0" smtClean="0"/>
              <a:t>Prozatím neexistuje na stránkách </a:t>
            </a:r>
            <a:r>
              <a:rPr lang="cs-CZ" b="1" dirty="0" err="1" smtClean="0"/>
              <a:t>MSp</a:t>
            </a:r>
            <a:r>
              <a:rPr lang="cs-CZ" b="1" dirty="0" smtClean="0"/>
              <a:t> v rámci dokumentů doporučení parametrů </a:t>
            </a:r>
            <a:r>
              <a:rPr lang="cs-CZ" b="1" dirty="0"/>
              <a:t>zadání zkušebního znaleckého posudku pro obor ekonomika, odvětví oceňování lesa, rostlinstva a </a:t>
            </a:r>
            <a:r>
              <a:rPr lang="cs-CZ" b="1" dirty="0" smtClean="0"/>
              <a:t>nerostů.</a:t>
            </a:r>
            <a:endParaRPr lang="cs-CZ" dirty="0"/>
          </a:p>
          <a:p>
            <a:pPr marL="0" indent="0">
              <a:buNone/>
            </a:pPr>
            <a:r>
              <a:rPr lang="cs-CZ" b="1" dirty="0"/>
              <a:t>Máme za to, </a:t>
            </a:r>
            <a:r>
              <a:rPr lang="cs-CZ" b="1" dirty="0" smtClean="0"/>
              <a:t>že </a:t>
            </a:r>
            <a:r>
              <a:rPr lang="cs-CZ" b="1" dirty="0"/>
              <a:t>pro obor oceňování lesa, rostlinstva a nerostů</a:t>
            </a:r>
            <a:r>
              <a:rPr lang="cs-CZ" b="1" dirty="0" smtClean="0"/>
              <a:t> lze přiměřeně modifikovat  </a:t>
            </a:r>
            <a:r>
              <a:rPr lang="cs-CZ" b="1" dirty="0"/>
              <a:t>parametry při zadání </a:t>
            </a:r>
            <a:r>
              <a:rPr lang="cs-CZ" b="1" dirty="0" smtClean="0"/>
              <a:t> zkušebních znaleckých posudků pro obor ekonomika, odvětví oceňování věcí nemovitých.</a:t>
            </a: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45</a:t>
            </a:fld>
            <a:endParaRPr lang="cs-CZ"/>
          </a:p>
        </p:txBody>
      </p:sp>
    </p:spTree>
    <p:extLst>
      <p:ext uri="{BB962C8B-B14F-4D97-AF65-F5344CB8AC3E}">
        <p14:creationId xmlns:p14="http://schemas.microsoft.com/office/powerpoint/2010/main" val="41405186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hlinkClick r:id="rId2"/>
              </a:rPr>
              <a:t>Dokumenty – Znalci</a:t>
            </a: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46</a:t>
            </a:fld>
            <a:endParaRPr lang="cs-CZ"/>
          </a:p>
        </p:txBody>
      </p:sp>
      <p:pic>
        <p:nvPicPr>
          <p:cNvPr id="8" name="Zástupný symbol pro obsah 7"/>
          <p:cNvPicPr>
            <a:picLocks noGrp="1" noChangeAspect="1"/>
          </p:cNvPicPr>
          <p:nvPr>
            <p:ph idx="1"/>
          </p:nvPr>
        </p:nvPicPr>
        <p:blipFill>
          <a:blip r:embed="rId3"/>
          <a:stretch>
            <a:fillRect/>
          </a:stretch>
        </p:blipFill>
        <p:spPr>
          <a:xfrm>
            <a:off x="1336432" y="1371596"/>
            <a:ext cx="8227482" cy="4984754"/>
          </a:xfrm>
          <a:prstGeom prst="rect">
            <a:avLst/>
          </a:prstGeom>
        </p:spPr>
      </p:pic>
    </p:spTree>
    <p:extLst>
      <p:ext uri="{BB962C8B-B14F-4D97-AF65-F5344CB8AC3E}">
        <p14:creationId xmlns:p14="http://schemas.microsoft.com/office/powerpoint/2010/main" val="21024284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Zvláštní </a:t>
            </a:r>
            <a:r>
              <a:rPr lang="cs-CZ" dirty="0"/>
              <a:t>část vstupní zkoušky znalce</a:t>
            </a:r>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a:t>§ </a:t>
            </a:r>
            <a:r>
              <a:rPr lang="cs-CZ" dirty="0" smtClean="0"/>
              <a:t>17</a:t>
            </a:r>
          </a:p>
          <a:p>
            <a:pPr marL="0" indent="0">
              <a:buNone/>
            </a:pPr>
            <a:r>
              <a:rPr lang="cs-CZ" dirty="0" smtClean="0"/>
              <a:t> </a:t>
            </a:r>
            <a:r>
              <a:rPr lang="cs-CZ" dirty="0"/>
              <a:t>Žadatel doručí ministerstvu požadovaný počet vyhotovení zkušebního znaleckého posudku do 30 dnů od doručení oznámení o výsledku posouzení žadatelem předloženého zadání zkušebního </a:t>
            </a:r>
            <a:r>
              <a:rPr lang="cs-CZ" dirty="0" smtClean="0"/>
              <a:t>znaleckého </a:t>
            </a:r>
            <a:r>
              <a:rPr lang="cs-CZ" dirty="0"/>
              <a:t>posudku</a:t>
            </a:r>
            <a:r>
              <a:rPr lang="cs-CZ" dirty="0" smtClean="0"/>
              <a:t>.</a:t>
            </a:r>
          </a:p>
          <a:p>
            <a:pPr marL="0" indent="0">
              <a:buNone/>
            </a:pPr>
            <a:r>
              <a:rPr lang="cs-CZ" dirty="0"/>
              <a:t>§ </a:t>
            </a:r>
            <a:r>
              <a:rPr lang="cs-CZ" dirty="0" smtClean="0"/>
              <a:t>18</a:t>
            </a:r>
          </a:p>
          <a:p>
            <a:pPr marL="0" indent="0">
              <a:buNone/>
            </a:pPr>
            <a:r>
              <a:rPr lang="cs-CZ" dirty="0" smtClean="0"/>
              <a:t> </a:t>
            </a:r>
            <a:r>
              <a:rPr lang="cs-CZ" dirty="0"/>
              <a:t>(1) Ministerstvo písemně oznámí žadateli den, čas a místo konání ústního pohovoru. Ministerstvo v oznámení též uvede výčet pomůcek dovolených při ústním pohovoru a které pomůcky žadateli poskytne ministerstvo. (2) Ministerstvo odešle žadateli oznámení </a:t>
            </a:r>
            <a:r>
              <a:rPr lang="cs-CZ" dirty="0" smtClean="0"/>
              <a:t>nejdříve </a:t>
            </a:r>
            <a:r>
              <a:rPr lang="cs-CZ" dirty="0"/>
              <a:t>po doručení zkušebního znaleckého posudku. (3) Ústní pohovor se nemůže konat před </a:t>
            </a:r>
            <a:r>
              <a:rPr lang="cs-CZ" dirty="0" smtClean="0"/>
              <a:t>uplynutím </a:t>
            </a:r>
            <a:r>
              <a:rPr lang="cs-CZ" dirty="0"/>
              <a:t>30 dnů od odeslání oznámení, ledaže žadatel souhlasí s jeho dřívějším konáním. </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47</a:t>
            </a:fld>
            <a:endParaRPr lang="cs-CZ"/>
          </a:p>
        </p:txBody>
      </p:sp>
    </p:spTree>
    <p:extLst>
      <p:ext uri="{BB962C8B-B14F-4D97-AF65-F5344CB8AC3E}">
        <p14:creationId xmlns:p14="http://schemas.microsoft.com/office/powerpoint/2010/main" val="17468821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Zvláštní </a:t>
            </a:r>
            <a:r>
              <a:rPr lang="cs-CZ" dirty="0"/>
              <a:t>část vstupní zkoušky znalce</a:t>
            </a:r>
          </a:p>
        </p:txBody>
      </p:sp>
      <p:sp>
        <p:nvSpPr>
          <p:cNvPr id="3" name="Zástupný symbol pro obsah 2"/>
          <p:cNvSpPr>
            <a:spLocks noGrp="1"/>
          </p:cNvSpPr>
          <p:nvPr>
            <p:ph idx="1"/>
          </p:nvPr>
        </p:nvSpPr>
        <p:spPr/>
        <p:txBody>
          <a:bodyPr>
            <a:normAutofit fontScale="92500"/>
          </a:bodyPr>
          <a:lstStyle/>
          <a:p>
            <a:pPr marL="0" indent="0">
              <a:buNone/>
            </a:pPr>
            <a:r>
              <a:rPr lang="cs-CZ" dirty="0"/>
              <a:t>§ 19 </a:t>
            </a:r>
            <a:endParaRPr lang="cs-CZ" dirty="0" smtClean="0"/>
          </a:p>
          <a:p>
            <a:pPr marL="0" indent="0">
              <a:buNone/>
            </a:pPr>
            <a:r>
              <a:rPr lang="cs-CZ" dirty="0" smtClean="0"/>
              <a:t>Průběh </a:t>
            </a:r>
            <a:r>
              <a:rPr lang="cs-CZ" dirty="0"/>
              <a:t>ústního pohovoru </a:t>
            </a:r>
            <a:endParaRPr lang="cs-CZ" dirty="0" smtClean="0"/>
          </a:p>
          <a:p>
            <a:pPr marL="514350" indent="-514350">
              <a:buAutoNum type="arabicParenBoth"/>
            </a:pPr>
            <a:r>
              <a:rPr lang="cs-CZ" dirty="0" smtClean="0"/>
              <a:t>Předseda </a:t>
            </a:r>
            <a:r>
              <a:rPr lang="cs-CZ" dirty="0"/>
              <a:t>zkušební komise a za jeho </a:t>
            </a:r>
            <a:r>
              <a:rPr lang="cs-CZ" dirty="0" smtClean="0"/>
              <a:t>nepřítomnosti </a:t>
            </a:r>
            <a:r>
              <a:rPr lang="cs-CZ" dirty="0"/>
              <a:t>jím pověřený člen zkušební komise řídí průběh ústního pohovoru. Za účelem zajištění </a:t>
            </a:r>
            <a:r>
              <a:rPr lang="cs-CZ" dirty="0" smtClean="0"/>
              <a:t>řádného </a:t>
            </a:r>
            <a:r>
              <a:rPr lang="cs-CZ" dirty="0"/>
              <a:t>průběhu ústního pohovoru může přijmout </a:t>
            </a:r>
            <a:r>
              <a:rPr lang="cs-CZ" dirty="0" smtClean="0"/>
              <a:t>přiměřená </a:t>
            </a:r>
            <a:r>
              <a:rPr lang="cs-CZ" dirty="0"/>
              <a:t>opatření, zejména </a:t>
            </a:r>
            <a:r>
              <a:rPr lang="cs-CZ" dirty="0" smtClean="0"/>
              <a:t>může</a:t>
            </a:r>
          </a:p>
          <a:p>
            <a:pPr marL="0" indent="0">
              <a:buNone/>
            </a:pPr>
            <a:r>
              <a:rPr lang="cs-CZ" dirty="0" smtClean="0"/>
              <a:t> </a:t>
            </a:r>
            <a:r>
              <a:rPr lang="cs-CZ" dirty="0"/>
              <a:t>a) omezit počet osob z řad veřejnosti</a:t>
            </a:r>
            <a:r>
              <a:rPr lang="cs-CZ" dirty="0" smtClean="0"/>
              <a:t>,</a:t>
            </a:r>
          </a:p>
          <a:p>
            <a:pPr marL="0" indent="0">
              <a:buNone/>
            </a:pPr>
            <a:r>
              <a:rPr lang="cs-CZ" dirty="0" smtClean="0"/>
              <a:t> </a:t>
            </a:r>
            <a:r>
              <a:rPr lang="cs-CZ" dirty="0"/>
              <a:t>b) odepřít přístup fyzické osobě, u níž je obava, že by řádný průběh ústního pohovoru mohla </a:t>
            </a:r>
            <a:r>
              <a:rPr lang="cs-CZ" dirty="0" smtClean="0"/>
              <a:t>narušit</a:t>
            </a:r>
            <a:r>
              <a:rPr lang="cs-CZ" dirty="0"/>
              <a:t>, nebo </a:t>
            </a:r>
            <a:endParaRPr lang="cs-CZ" dirty="0" smtClean="0"/>
          </a:p>
          <a:p>
            <a:pPr marL="0" indent="0">
              <a:buNone/>
            </a:pPr>
            <a:r>
              <a:rPr lang="cs-CZ" dirty="0" smtClean="0"/>
              <a:t>c</a:t>
            </a:r>
            <a:r>
              <a:rPr lang="cs-CZ" dirty="0"/>
              <a:t>) vykázat osobu uvedenou v písmenu b) z místa konání ústního pohovoru.</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48</a:t>
            </a:fld>
            <a:endParaRPr lang="cs-CZ"/>
          </a:p>
        </p:txBody>
      </p:sp>
    </p:spTree>
    <p:extLst>
      <p:ext uri="{BB962C8B-B14F-4D97-AF65-F5344CB8AC3E}">
        <p14:creationId xmlns:p14="http://schemas.microsoft.com/office/powerpoint/2010/main" val="21097312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Zvláštní </a:t>
            </a:r>
            <a:r>
              <a:rPr lang="cs-CZ" dirty="0"/>
              <a:t>část vstupní zkoušky znalce</a:t>
            </a:r>
          </a:p>
        </p:txBody>
      </p:sp>
      <p:sp>
        <p:nvSpPr>
          <p:cNvPr id="3" name="Zástupný symbol pro obsah 2"/>
          <p:cNvSpPr>
            <a:spLocks noGrp="1"/>
          </p:cNvSpPr>
          <p:nvPr>
            <p:ph idx="1"/>
          </p:nvPr>
        </p:nvSpPr>
        <p:spPr/>
        <p:txBody>
          <a:bodyPr/>
          <a:lstStyle/>
          <a:p>
            <a:pPr marL="0" indent="0">
              <a:buNone/>
            </a:pPr>
            <a:r>
              <a:rPr lang="cs-CZ" dirty="0"/>
              <a:t>(2) Zkušební komise může vyloučit ze vstupní zkoušky žadatele, který v průběhu ústního </a:t>
            </a:r>
            <a:r>
              <a:rPr lang="cs-CZ" dirty="0" smtClean="0"/>
              <a:t>pohovoru </a:t>
            </a:r>
            <a:r>
              <a:rPr lang="cs-CZ" dirty="0"/>
              <a:t>použil nedovolené pomůcky, nepracoval </a:t>
            </a:r>
            <a:r>
              <a:rPr lang="cs-CZ" dirty="0" smtClean="0"/>
              <a:t>samostatně </a:t>
            </a:r>
            <a:r>
              <a:rPr lang="cs-CZ" dirty="0"/>
              <a:t>nebo který jinak ohrozil účel zvláštní části vstupní zkoušky. (3) O přijetí opatření podle odstavce 1 a o </a:t>
            </a:r>
            <a:r>
              <a:rPr lang="cs-CZ" dirty="0" smtClean="0"/>
              <a:t>vyloučení </a:t>
            </a:r>
            <a:r>
              <a:rPr lang="cs-CZ" dirty="0"/>
              <a:t>uchazeče ze vstupní zkoušky se provede </a:t>
            </a:r>
            <a:r>
              <a:rPr lang="cs-CZ" dirty="0" smtClean="0"/>
              <a:t>záznam </a:t>
            </a:r>
            <a:r>
              <a:rPr lang="cs-CZ" dirty="0"/>
              <a:t>do protokolu o průběhu vstupní zkoušky</a:t>
            </a:r>
            <a:r>
              <a:rPr lang="cs-CZ" dirty="0" smtClean="0"/>
              <a:t>.</a:t>
            </a:r>
          </a:p>
          <a:p>
            <a:pPr marL="0" indent="0">
              <a:buNone/>
            </a:pPr>
            <a:r>
              <a:rPr lang="cs-CZ" dirty="0" smtClean="0"/>
              <a:t>(</a:t>
            </a:r>
            <a:r>
              <a:rPr lang="cs-CZ" dirty="0"/>
              <a:t>4) Ústní pohovor trvá nejdéle 120 minut.</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49</a:t>
            </a:fld>
            <a:endParaRPr lang="cs-CZ"/>
          </a:p>
        </p:txBody>
      </p:sp>
    </p:spTree>
    <p:extLst>
      <p:ext uri="{BB962C8B-B14F-4D97-AF65-F5344CB8AC3E}">
        <p14:creationId xmlns:p14="http://schemas.microsoft.com/office/powerpoint/2010/main" val="1420711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lstStyle/>
          <a:p>
            <a:r>
              <a:rPr lang="cs-CZ" sz="4000" kern="0" dirty="0">
                <a:latin typeface="Calibri Light" panose="020F0302020204030204" pitchFamily="34" charset="0"/>
                <a:cs typeface="Times New Roman" panose="02020603050405020304" pitchFamily="18" charset="0"/>
              </a:rPr>
              <a:t>Právní rámec od 1. 1. 2021</a:t>
            </a:r>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a:xfrm>
            <a:off x="838200" y="1402080"/>
            <a:ext cx="10515600" cy="4774883"/>
          </a:xfrm>
        </p:spPr>
        <p:txBody>
          <a:bodyPr>
            <a:normAutofit lnSpcReduction="10000"/>
          </a:bodyPr>
          <a:lstStyle/>
          <a:p>
            <a:pPr algn="just">
              <a:lnSpc>
                <a:spcPct val="107000"/>
              </a:lnSpc>
            </a:pPr>
            <a:r>
              <a:rPr lang="cs-CZ" sz="2800" b="1" dirty="0">
                <a:effectLst/>
                <a:latin typeface="Calibri" panose="020F0502020204030204" pitchFamily="34" charset="0"/>
                <a:ea typeface="Calibri" panose="020F0502020204030204" pitchFamily="34" charset="0"/>
                <a:cs typeface="Times New Roman" panose="02020603050405020304" pitchFamily="18" charset="0"/>
              </a:rPr>
              <a:t>Zákon č. 254/2019 Sb., </a:t>
            </a:r>
            <a:r>
              <a:rPr lang="cs-CZ" sz="2800" dirty="0">
                <a:effectLst/>
                <a:latin typeface="Calibri" panose="020F0502020204030204" pitchFamily="34" charset="0"/>
                <a:ea typeface="Calibri" panose="020F0502020204030204" pitchFamily="34" charset="0"/>
                <a:cs typeface="Times New Roman" panose="02020603050405020304" pitchFamily="18" charset="0"/>
              </a:rPr>
              <a:t>o znalcích, znaleckých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kancelářích a </a:t>
            </a:r>
            <a:r>
              <a:rPr lang="cs-CZ" sz="2800" dirty="0">
                <a:effectLst/>
                <a:latin typeface="Calibri" panose="020F0502020204030204" pitchFamily="34" charset="0"/>
                <a:ea typeface="Calibri" panose="020F0502020204030204" pitchFamily="34" charset="0"/>
                <a:cs typeface="Times New Roman" panose="02020603050405020304" pitchFamily="18" charset="0"/>
              </a:rPr>
              <a:t>znaleckých ústavech (dále zákon o znalcích)</a:t>
            </a:r>
          </a:p>
          <a:p>
            <a:pPr marL="0" indent="0" algn="just">
              <a:lnSpc>
                <a:spcPct val="107000"/>
              </a:lnSpc>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              </a:t>
            </a:r>
            <a:r>
              <a:rPr lang="cs-CZ" sz="1900" dirty="0">
                <a:effectLst/>
                <a:latin typeface="Calibri" panose="020F0502020204030204" pitchFamily="34" charset="0"/>
                <a:ea typeface="Calibri" panose="020F0502020204030204" pitchFamily="34" charset="0"/>
                <a:cs typeface="Times New Roman" panose="02020603050405020304" pitchFamily="18" charset="0"/>
              </a:rPr>
              <a:t>a </a:t>
            </a:r>
            <a:r>
              <a:rPr lang="cs-CZ" sz="1900" dirty="0" smtClean="0">
                <a:effectLst/>
                <a:latin typeface="Calibri" panose="020F0502020204030204" pitchFamily="34" charset="0"/>
                <a:ea typeface="Calibri" panose="020F0502020204030204" pitchFamily="34" charset="0"/>
                <a:cs typeface="Times New Roman" panose="02020603050405020304" pitchFamily="18" charset="0"/>
              </a:rPr>
              <a:t> </a:t>
            </a:r>
            <a:r>
              <a:rPr lang="cs-CZ" sz="1900" dirty="0">
                <a:effectLst/>
                <a:latin typeface="Calibri" panose="020F0502020204030204" pitchFamily="34" charset="0"/>
                <a:ea typeface="Calibri" panose="020F0502020204030204" pitchFamily="34" charset="0"/>
                <a:cs typeface="Times New Roman" panose="02020603050405020304" pitchFamily="18" charset="0"/>
              </a:rPr>
              <a:t>prováděcí </a:t>
            </a:r>
            <a:r>
              <a:rPr lang="cs-CZ" sz="1900" dirty="0" smtClean="0">
                <a:effectLst/>
                <a:latin typeface="Calibri" panose="020F0502020204030204" pitchFamily="34" charset="0"/>
                <a:ea typeface="Calibri" panose="020F0502020204030204" pitchFamily="34" charset="0"/>
                <a:cs typeface="Times New Roman" panose="02020603050405020304" pitchFamily="18" charset="0"/>
              </a:rPr>
              <a:t>vyhlášky: </a:t>
            </a:r>
            <a:endParaRPr lang="cs-CZ" sz="1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pPr>
            <a:r>
              <a:rPr lang="cs-CZ" sz="2800" b="1" dirty="0">
                <a:effectLst/>
                <a:latin typeface="Calibri" panose="020F0502020204030204" pitchFamily="34" charset="0"/>
                <a:ea typeface="Calibri" panose="020F0502020204030204" pitchFamily="34" charset="0"/>
                <a:cs typeface="Times New Roman" panose="02020603050405020304" pitchFamily="18" charset="0"/>
              </a:rPr>
              <a:t>Vyhláška č. 503/2020 Sb., </a:t>
            </a:r>
            <a:r>
              <a:rPr lang="cs-CZ" sz="2800" dirty="0">
                <a:effectLst/>
                <a:latin typeface="Calibri" panose="020F0502020204030204" pitchFamily="34" charset="0"/>
                <a:ea typeface="Calibri" panose="020F0502020204030204" pitchFamily="34" charset="0"/>
                <a:cs typeface="Times New Roman" panose="02020603050405020304" pitchFamily="18" charset="0"/>
              </a:rPr>
              <a:t>o výkonu znalecké činnosti,</a:t>
            </a:r>
          </a:p>
          <a:p>
            <a:pPr>
              <a:lnSpc>
                <a:spcPct val="107000"/>
              </a:lnSpc>
              <a:spcBef>
                <a:spcPts val="0"/>
              </a:spcBef>
            </a:pPr>
            <a:r>
              <a:rPr lang="cs-CZ" sz="2800" b="1" dirty="0">
                <a:effectLst/>
                <a:latin typeface="Calibri" panose="020F0502020204030204" pitchFamily="34" charset="0"/>
                <a:ea typeface="Calibri" panose="020F0502020204030204" pitchFamily="34" charset="0"/>
                <a:cs typeface="Times New Roman" panose="02020603050405020304" pitchFamily="18" charset="0"/>
              </a:rPr>
              <a:t>Vyhláška č. 504/2020 Sb</a:t>
            </a:r>
            <a:r>
              <a:rPr lang="cs-CZ" sz="2800" b="1" dirty="0" smtClean="0">
                <a:effectLst/>
                <a:latin typeface="Calibri" panose="020F0502020204030204" pitchFamily="34" charset="0"/>
                <a:ea typeface="Calibri" panose="020F0502020204030204" pitchFamily="34" charset="0"/>
                <a:cs typeface="Times New Roman" panose="02020603050405020304" pitchFamily="18" charset="0"/>
              </a:rPr>
              <a:t>., </a:t>
            </a:r>
            <a:r>
              <a:rPr lang="cs-CZ" sz="2800" dirty="0">
                <a:effectLst/>
                <a:latin typeface="Calibri" panose="020F0502020204030204" pitchFamily="34" charset="0"/>
                <a:ea typeface="Calibri" panose="020F0502020204030204" pitchFamily="34" charset="0"/>
                <a:cs typeface="Times New Roman" panose="02020603050405020304" pitchFamily="18" charset="0"/>
              </a:rPr>
              <a:t>o znalečném</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jak vyplývá ze změn provedených vyhláškou č. 370/2022 Sb.</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pPr>
            <a:r>
              <a:rPr lang="cs-CZ" sz="2800" b="1" dirty="0">
                <a:effectLst/>
                <a:latin typeface="Calibri" panose="020F0502020204030204" pitchFamily="34" charset="0"/>
                <a:ea typeface="Calibri" panose="020F0502020204030204" pitchFamily="34" charset="0"/>
                <a:cs typeface="Times New Roman" panose="02020603050405020304" pitchFamily="18" charset="0"/>
              </a:rPr>
              <a:t>Vyhláška č. 505/2020 Sb., </a:t>
            </a:r>
            <a:r>
              <a:rPr lang="cs-CZ" sz="2800" dirty="0">
                <a:effectLst/>
                <a:latin typeface="Calibri" panose="020F0502020204030204" pitchFamily="34" charset="0"/>
                <a:ea typeface="Calibri" panose="020F0502020204030204" pitchFamily="34" charset="0"/>
                <a:cs typeface="Times New Roman" panose="02020603050405020304" pitchFamily="18" charset="0"/>
              </a:rPr>
              <a:t>kterou se stanoví seznam znaleckých odvětví jednotlivých znaleckých oborů, jiná osvědčení o odborné způsobilosti, osvědčení vydaná profesními komorami a specializační studia pro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obory  a </a:t>
            </a:r>
            <a:r>
              <a:rPr lang="cs-CZ" sz="2800" dirty="0">
                <a:effectLst/>
                <a:latin typeface="Calibri" panose="020F0502020204030204" pitchFamily="34" charset="0"/>
                <a:ea typeface="Calibri" panose="020F0502020204030204" pitchFamily="34" charset="0"/>
                <a:cs typeface="Times New Roman" panose="02020603050405020304" pitchFamily="18" charset="0"/>
              </a:rPr>
              <a:t>odvětví.</a:t>
            </a:r>
          </a:p>
          <a:p>
            <a:pPr marL="0" indent="0">
              <a:buNone/>
            </a:pPr>
            <a:endParaRPr lang="cs-CZ"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5</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6379696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Zvláštní </a:t>
            </a:r>
            <a:r>
              <a:rPr lang="cs-CZ" dirty="0"/>
              <a:t>část vstupní zkoušky znalce</a:t>
            </a:r>
          </a:p>
        </p:txBody>
      </p:sp>
      <p:sp>
        <p:nvSpPr>
          <p:cNvPr id="3" name="Zástupný symbol pro obsah 2"/>
          <p:cNvSpPr>
            <a:spLocks noGrp="1"/>
          </p:cNvSpPr>
          <p:nvPr>
            <p:ph idx="1"/>
          </p:nvPr>
        </p:nvSpPr>
        <p:spPr/>
        <p:txBody>
          <a:bodyPr/>
          <a:lstStyle/>
          <a:p>
            <a:pPr marL="0" indent="0">
              <a:buNone/>
            </a:pPr>
            <a:r>
              <a:rPr lang="cs-CZ" dirty="0"/>
              <a:t>§ </a:t>
            </a:r>
            <a:r>
              <a:rPr lang="cs-CZ" dirty="0" smtClean="0"/>
              <a:t>20</a:t>
            </a:r>
          </a:p>
          <a:p>
            <a:pPr marL="514350" indent="-514350">
              <a:buAutoNum type="arabicParenBoth"/>
            </a:pPr>
            <a:r>
              <a:rPr lang="cs-CZ" dirty="0" smtClean="0"/>
              <a:t>Žadatel </a:t>
            </a:r>
            <a:r>
              <a:rPr lang="cs-CZ" dirty="0"/>
              <a:t>splnil zvláštní část vstupní zkoušky, pokud podle hodnocení zkušební komise osvědčil schopnost zpracovat znalecký posudek a požadované znalosti, neodstoupil od vstupní zkoušky a nebyl z ní vyloučen. </a:t>
            </a:r>
            <a:endParaRPr lang="cs-CZ" dirty="0" smtClean="0"/>
          </a:p>
          <a:p>
            <a:pPr marL="0" indent="0">
              <a:buNone/>
            </a:pPr>
            <a:r>
              <a:rPr lang="cs-CZ" dirty="0" smtClean="0"/>
              <a:t>(</a:t>
            </a:r>
            <a:r>
              <a:rPr lang="cs-CZ" dirty="0"/>
              <a:t>2) Pokud se zvláštní část vstupní zkoušky skládá z více ústních pohovorů, hodnocení žadatele se týká jednotlivých ústních pohovorů. (3) Porada a hlasování zkušební komise jsou neveřejné a konají se zpravidla bezprostředně po skončení ústního </a:t>
            </a:r>
            <a:r>
              <a:rPr lang="cs-CZ" dirty="0" smtClean="0"/>
              <a:t>pohovoru.</a:t>
            </a:r>
            <a:endParaRPr lang="cs-CZ" dirty="0"/>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50</a:t>
            </a:fld>
            <a:endParaRPr lang="cs-CZ"/>
          </a:p>
        </p:txBody>
      </p:sp>
    </p:spTree>
    <p:extLst>
      <p:ext uri="{BB962C8B-B14F-4D97-AF65-F5344CB8AC3E}">
        <p14:creationId xmlns:p14="http://schemas.microsoft.com/office/powerpoint/2010/main" val="40368042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Zvláštní </a:t>
            </a:r>
            <a:r>
              <a:rPr lang="cs-CZ" dirty="0"/>
              <a:t>část vstupní zkoušky znalce</a:t>
            </a:r>
          </a:p>
        </p:txBody>
      </p:sp>
      <p:sp>
        <p:nvSpPr>
          <p:cNvPr id="3" name="Zástupný symbol pro obsah 2"/>
          <p:cNvSpPr>
            <a:spLocks noGrp="1"/>
          </p:cNvSpPr>
          <p:nvPr>
            <p:ph idx="1"/>
          </p:nvPr>
        </p:nvSpPr>
        <p:spPr>
          <a:xfrm>
            <a:off x="838200" y="1939925"/>
            <a:ext cx="10515600" cy="4351338"/>
          </a:xfrm>
        </p:spPr>
        <p:txBody>
          <a:bodyPr>
            <a:normAutofit fontScale="92500" lnSpcReduction="10000"/>
          </a:bodyPr>
          <a:lstStyle/>
          <a:p>
            <a:pPr marL="0" indent="0">
              <a:buNone/>
            </a:pPr>
            <a:r>
              <a:rPr lang="cs-CZ" dirty="0"/>
              <a:t>§ </a:t>
            </a:r>
            <a:r>
              <a:rPr lang="cs-CZ" dirty="0" smtClean="0"/>
              <a:t>21</a:t>
            </a:r>
          </a:p>
          <a:p>
            <a:pPr marL="0" indent="0">
              <a:buNone/>
            </a:pPr>
            <a:r>
              <a:rPr lang="cs-CZ" dirty="0" smtClean="0"/>
              <a:t> </a:t>
            </a:r>
            <a:r>
              <a:rPr lang="cs-CZ" dirty="0"/>
              <a:t>(1) Zkušební komise vyrozumí žadatele o </a:t>
            </a:r>
            <a:r>
              <a:rPr lang="cs-CZ" dirty="0" smtClean="0"/>
              <a:t>výsledku </a:t>
            </a:r>
            <a:r>
              <a:rPr lang="cs-CZ" dirty="0"/>
              <a:t>zvláštní části vstupní zkoušky veřejně ústním vyhlášením bezprostředně po poradě a hlasování </a:t>
            </a:r>
            <a:r>
              <a:rPr lang="cs-CZ" dirty="0" smtClean="0"/>
              <a:t>konaných </a:t>
            </a:r>
            <a:r>
              <a:rPr lang="cs-CZ" dirty="0"/>
              <a:t>po zvláštní části vstupní zkoušky. </a:t>
            </a:r>
            <a:endParaRPr lang="cs-CZ" dirty="0" smtClean="0"/>
          </a:p>
          <a:p>
            <a:pPr marL="0" indent="0">
              <a:buNone/>
            </a:pPr>
            <a:r>
              <a:rPr lang="cs-CZ" dirty="0" smtClean="0"/>
              <a:t>(</a:t>
            </a:r>
            <a:r>
              <a:rPr lang="cs-CZ" dirty="0"/>
              <a:t>2) Pokud žadatel odstoupil od vstupní zkoušky bezprostředně před zahájením zvláštní části vstupní zkoušky nebo v jejím průběhu nebo pokud byl ze vstupní zkoušky vyloučen v průběhu zvláštní části vstupní zkoušky, zkušební komise nebo </a:t>
            </a:r>
            <a:r>
              <a:rPr lang="cs-CZ" dirty="0" smtClean="0"/>
              <a:t>ministerstvo </a:t>
            </a:r>
            <a:r>
              <a:rPr lang="cs-CZ" dirty="0"/>
              <a:t>jej vyrozumí o výsledku zvláštní části vstupní zkoušky bezprostředně po odstoupení nebo </a:t>
            </a:r>
            <a:r>
              <a:rPr lang="cs-CZ" dirty="0" smtClean="0"/>
              <a:t>vyloučení</a:t>
            </a:r>
            <a:r>
              <a:rPr lang="cs-CZ" dirty="0"/>
              <a:t>. </a:t>
            </a:r>
            <a:endParaRPr lang="cs-CZ" dirty="0" smtClean="0"/>
          </a:p>
          <a:p>
            <a:pPr marL="0" indent="0">
              <a:buNone/>
            </a:pPr>
            <a:r>
              <a:rPr lang="cs-CZ" dirty="0" smtClean="0"/>
              <a:t>(</a:t>
            </a:r>
            <a:r>
              <a:rPr lang="cs-CZ" dirty="0"/>
              <a:t>3) Pokud se žadatel nevyrozumívá o výsledku zvláštní části vstupní zkoušky podle odstavce 1 </a:t>
            </a:r>
            <a:r>
              <a:rPr lang="cs-CZ" dirty="0" smtClean="0"/>
              <a:t>nebo </a:t>
            </a:r>
            <a:r>
              <a:rPr lang="cs-CZ" dirty="0"/>
              <a:t>2, ministerstvo jej vyrozumí o výsledku zvláštní části vstupní zkoušky písemně.</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51</a:t>
            </a:fld>
            <a:endParaRPr lang="cs-CZ"/>
          </a:p>
        </p:txBody>
      </p:sp>
    </p:spTree>
    <p:extLst>
      <p:ext uri="{BB962C8B-B14F-4D97-AF65-F5344CB8AC3E}">
        <p14:creationId xmlns:p14="http://schemas.microsoft.com/office/powerpoint/2010/main" val="8079999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Zvláštní </a:t>
            </a:r>
            <a:r>
              <a:rPr lang="cs-CZ" dirty="0"/>
              <a:t>část vstupní zkoušky znalce</a:t>
            </a:r>
          </a:p>
        </p:txBody>
      </p:sp>
      <p:sp>
        <p:nvSpPr>
          <p:cNvPr id="3" name="Zástupný symbol pro obsah 2"/>
          <p:cNvSpPr>
            <a:spLocks noGrp="1"/>
          </p:cNvSpPr>
          <p:nvPr>
            <p:ph idx="1"/>
          </p:nvPr>
        </p:nvSpPr>
        <p:spPr>
          <a:xfrm>
            <a:off x="838200" y="1939925"/>
            <a:ext cx="10515600" cy="4351338"/>
          </a:xfrm>
        </p:spPr>
        <p:txBody>
          <a:bodyPr/>
          <a:lstStyle/>
          <a:p>
            <a:pPr marL="0" indent="0">
              <a:buNone/>
            </a:pPr>
            <a:r>
              <a:rPr lang="cs-CZ" dirty="0"/>
              <a:t>(4) Ministerstvo nebo zkušební komise ve </a:t>
            </a:r>
            <a:r>
              <a:rPr lang="cs-CZ" dirty="0" smtClean="0"/>
              <a:t>vyrozumění </a:t>
            </a:r>
            <a:r>
              <a:rPr lang="cs-CZ" dirty="0"/>
              <a:t>o výsledku zvláštní části vstupní zkoušky též stručně uvede důvody splnění nebo nesplnění zvláštní části vstupní zkoušky. </a:t>
            </a:r>
            <a:endParaRPr lang="cs-CZ" dirty="0" smtClean="0"/>
          </a:p>
          <a:p>
            <a:pPr marL="0" indent="0">
              <a:buNone/>
            </a:pPr>
            <a:r>
              <a:rPr lang="cs-CZ" dirty="0" smtClean="0"/>
              <a:t>(</a:t>
            </a:r>
            <a:r>
              <a:rPr lang="cs-CZ" dirty="0"/>
              <a:t>5) Pokud se zvláštní část vstupní zkoušky skládá z více ústních pohovorů, vyrozumění o </a:t>
            </a:r>
            <a:r>
              <a:rPr lang="cs-CZ" dirty="0" smtClean="0"/>
              <a:t>výsledku </a:t>
            </a:r>
            <a:r>
              <a:rPr lang="cs-CZ" dirty="0"/>
              <a:t>zvláštní části vstupní zkoušky se týká </a:t>
            </a:r>
            <a:r>
              <a:rPr lang="cs-CZ" dirty="0" smtClean="0"/>
              <a:t>jednotlivých </a:t>
            </a:r>
            <a:r>
              <a:rPr lang="cs-CZ" dirty="0"/>
              <a:t>ústních pohovorů</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52</a:t>
            </a:fld>
            <a:endParaRPr lang="cs-CZ"/>
          </a:p>
        </p:txBody>
      </p:sp>
    </p:spTree>
    <p:extLst>
      <p:ext uri="{BB962C8B-B14F-4D97-AF65-F5344CB8AC3E}">
        <p14:creationId xmlns:p14="http://schemas.microsoft.com/office/powerpoint/2010/main" val="25952992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Výsledek vstupní zkoušky znalce</a:t>
            </a:r>
          </a:p>
        </p:txBody>
      </p:sp>
      <p:sp>
        <p:nvSpPr>
          <p:cNvPr id="3" name="Zástupný symbol pro obsah 2"/>
          <p:cNvSpPr>
            <a:spLocks noGrp="1"/>
          </p:cNvSpPr>
          <p:nvPr>
            <p:ph idx="1"/>
          </p:nvPr>
        </p:nvSpPr>
        <p:spPr>
          <a:xfrm>
            <a:off x="838200" y="1939925"/>
            <a:ext cx="10515600" cy="4351338"/>
          </a:xfrm>
        </p:spPr>
        <p:txBody>
          <a:bodyPr/>
          <a:lstStyle/>
          <a:p>
            <a:pPr marL="0" indent="0">
              <a:buNone/>
            </a:pPr>
            <a:r>
              <a:rPr lang="cs-CZ" dirty="0"/>
              <a:t>§ </a:t>
            </a:r>
            <a:r>
              <a:rPr lang="cs-CZ" dirty="0" smtClean="0"/>
              <a:t>22</a:t>
            </a:r>
          </a:p>
          <a:p>
            <a:pPr marL="0" indent="0">
              <a:buNone/>
            </a:pPr>
            <a:r>
              <a:rPr lang="cs-CZ" dirty="0" smtClean="0"/>
              <a:t>(</a:t>
            </a:r>
            <a:r>
              <a:rPr lang="cs-CZ" dirty="0"/>
              <a:t>1) Žadatel se hodnotí stupněm uspěl nebo stupněm neuspěl. Částka 207 Sbírka zákonů č. 503 / 2020 Strana </a:t>
            </a:r>
            <a:r>
              <a:rPr lang="cs-CZ" dirty="0" smtClean="0"/>
              <a:t>5621</a:t>
            </a:r>
          </a:p>
          <a:p>
            <a:pPr marL="0" indent="0">
              <a:buNone/>
            </a:pPr>
            <a:r>
              <a:rPr lang="cs-CZ" dirty="0" smtClean="0"/>
              <a:t>(</a:t>
            </a:r>
            <a:r>
              <a:rPr lang="cs-CZ" dirty="0"/>
              <a:t>2) Žadatel se hodnotí stupněm uspěl, pokud splnil </a:t>
            </a:r>
            <a:endParaRPr lang="cs-CZ" dirty="0" smtClean="0"/>
          </a:p>
          <a:p>
            <a:pPr marL="514350" indent="-514350">
              <a:buAutoNum type="alphaLcParenR"/>
            </a:pPr>
            <a:r>
              <a:rPr lang="cs-CZ" dirty="0" smtClean="0"/>
              <a:t>obě </a:t>
            </a:r>
            <a:r>
              <a:rPr lang="cs-CZ" dirty="0"/>
              <a:t>části vstupní zkoušky, </a:t>
            </a:r>
            <a:r>
              <a:rPr lang="cs-CZ" dirty="0" smtClean="0"/>
              <a:t>nebo</a:t>
            </a:r>
          </a:p>
          <a:p>
            <a:pPr marL="514350" indent="-514350">
              <a:buAutoNum type="alphaLcParenR"/>
            </a:pPr>
            <a:r>
              <a:rPr lang="cs-CZ" dirty="0" smtClean="0"/>
              <a:t> </a:t>
            </a:r>
            <a:r>
              <a:rPr lang="cs-CZ" dirty="0"/>
              <a:t>jednu z částí vstupní zkoušky a další část vstupní zkoušky se považuje za splněnou.</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53</a:t>
            </a:fld>
            <a:endParaRPr lang="cs-CZ"/>
          </a:p>
        </p:txBody>
      </p:sp>
    </p:spTree>
    <p:extLst>
      <p:ext uri="{BB962C8B-B14F-4D97-AF65-F5344CB8AC3E}">
        <p14:creationId xmlns:p14="http://schemas.microsoft.com/office/powerpoint/2010/main" val="32556135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Výsledek vstupní zkoušky </a:t>
            </a:r>
            <a:r>
              <a:rPr lang="cs-CZ" dirty="0" smtClean="0"/>
              <a:t>znalce</a:t>
            </a:r>
            <a:endParaRPr lang="cs-CZ" dirty="0"/>
          </a:p>
        </p:txBody>
      </p:sp>
      <p:sp>
        <p:nvSpPr>
          <p:cNvPr id="3" name="Zástupný symbol pro obsah 2"/>
          <p:cNvSpPr>
            <a:spLocks noGrp="1"/>
          </p:cNvSpPr>
          <p:nvPr>
            <p:ph idx="1"/>
          </p:nvPr>
        </p:nvSpPr>
        <p:spPr>
          <a:xfrm>
            <a:off x="838200" y="1939925"/>
            <a:ext cx="10515600" cy="4351338"/>
          </a:xfrm>
        </p:spPr>
        <p:txBody>
          <a:bodyPr/>
          <a:lstStyle/>
          <a:p>
            <a:pPr marL="0" indent="0">
              <a:buNone/>
            </a:pPr>
            <a:r>
              <a:rPr lang="cs-CZ" dirty="0"/>
              <a:t>(3) Žadatel se hodnotí stupněm neuspěl, </a:t>
            </a:r>
            <a:r>
              <a:rPr lang="cs-CZ" dirty="0" smtClean="0"/>
              <a:t>pokud</a:t>
            </a:r>
          </a:p>
          <a:p>
            <a:pPr marL="514350" indent="-514350">
              <a:buAutoNum type="alphaLcParenR"/>
            </a:pPr>
            <a:r>
              <a:rPr lang="cs-CZ" dirty="0" smtClean="0"/>
              <a:t>nesplnil </a:t>
            </a:r>
            <a:r>
              <a:rPr lang="cs-CZ" dirty="0"/>
              <a:t>obě části vstupní zkoušky</a:t>
            </a:r>
            <a:r>
              <a:rPr lang="cs-CZ" dirty="0" smtClean="0"/>
              <a:t>,</a:t>
            </a:r>
          </a:p>
          <a:p>
            <a:pPr marL="0" indent="0">
              <a:buNone/>
            </a:pPr>
            <a:r>
              <a:rPr lang="cs-CZ" dirty="0" smtClean="0"/>
              <a:t>b</a:t>
            </a:r>
            <a:r>
              <a:rPr lang="cs-CZ" dirty="0"/>
              <a:t>) nesplnil některou z částí vstupní zkoušky, která se nepovažuje za splněnou, </a:t>
            </a:r>
            <a:r>
              <a:rPr lang="cs-CZ" dirty="0" smtClean="0"/>
              <a:t>nebo</a:t>
            </a:r>
          </a:p>
          <a:p>
            <a:pPr marL="0" indent="0">
              <a:buNone/>
            </a:pPr>
            <a:r>
              <a:rPr lang="cs-CZ" dirty="0" smtClean="0"/>
              <a:t>c</a:t>
            </a:r>
            <a:r>
              <a:rPr lang="cs-CZ" dirty="0"/>
              <a:t>) se nedostavil k obecné části vstupní zkoušky nebo k ústnímu pohovoru a svoji neúčast řádně a včas neomluvil. </a:t>
            </a:r>
            <a:endParaRPr lang="cs-CZ" dirty="0" smtClean="0"/>
          </a:p>
          <a:p>
            <a:pPr marL="0" indent="0">
              <a:buNone/>
            </a:pPr>
            <a:r>
              <a:rPr lang="cs-CZ" dirty="0" smtClean="0"/>
              <a:t>(</a:t>
            </a:r>
            <a:r>
              <a:rPr lang="cs-CZ" dirty="0"/>
              <a:t>4) Pokud se zvláštní část vstupní zkoušky skládá z více ústních pohovorů, hodnocení žadatele se týká jednotlivých ústních pohovorů.</a:t>
            </a:r>
          </a:p>
        </p:txBody>
      </p:sp>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54</a:t>
            </a:fld>
            <a:endParaRPr lang="cs-CZ"/>
          </a:p>
        </p:txBody>
      </p:sp>
    </p:spTree>
    <p:extLst>
      <p:ext uri="{BB962C8B-B14F-4D97-AF65-F5344CB8AC3E}">
        <p14:creationId xmlns:p14="http://schemas.microsoft.com/office/powerpoint/2010/main" val="33986101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p:txBody>
          <a:bodyPr>
            <a:normAutofit fontScale="90000"/>
          </a:bodyPr>
          <a:lstStyle/>
          <a:p>
            <a:pPr marL="457200">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900" dirty="0">
                <a:latin typeface="Calibri Light" panose="020F0302020204030204" pitchFamily="34" charset="0"/>
                <a:cs typeface="Calibri Light" panose="020F0302020204030204" pitchFamily="34" charset="0"/>
              </a:rPr>
              <a:t>Seznam znalců</a:t>
            </a:r>
            <a:r>
              <a:rPr lang="cs-CZ" sz="4900" dirty="0">
                <a:latin typeface="Calibri" panose="020F0502020204030204" pitchFamily="34" charset="0"/>
                <a:cs typeface="Times New Roman" panose="02020603050405020304" pitchFamily="18" charset="0"/>
              </a:rPr>
              <a:t/>
            </a:r>
            <a:br>
              <a:rPr lang="cs-CZ" sz="4900" dirty="0">
                <a:latin typeface="Calibri" panose="020F0502020204030204" pitchFamily="34" charset="0"/>
                <a:cs typeface="Times New Roman" panose="02020603050405020304" pitchFamily="18" charset="0"/>
              </a:rPr>
            </a:br>
            <a:endParaRPr lang="cs-CZ" sz="4900" dirty="0">
              <a:latin typeface="Calibri" panose="020F0502020204030204" pitchFamily="34" charset="0"/>
              <a:cs typeface="Times New Roman" panose="02020603050405020304" pitchFamily="18" charset="0"/>
            </a:endParaRPr>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lstStyle/>
          <a:p>
            <a:pPr indent="0" algn="just">
              <a:lnSpc>
                <a:spcPct val="107000"/>
              </a:lnSpc>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Seznam znalců je informační systém veřejné správy, jehož správcem je ministerstvo, a do něhož se zapisují znalci, znalecké kanceláře a znalecké ústavy. Podrobnosti jsou uvedeny v §§ 15 až 17 zákona č. 254/2019 Sb.</a:t>
            </a:r>
          </a:p>
          <a:p>
            <a:pPr indent="0" algn="ctr">
              <a:lnSpc>
                <a:spcPct val="107000"/>
              </a:lnSpc>
              <a:buNone/>
            </a:pP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indent="0" algn="ctr">
              <a:lnSpc>
                <a:spcPct val="107000"/>
              </a:lnSpc>
              <a:spcAft>
                <a:spcPts val="800"/>
              </a:spcAft>
              <a:buNone/>
            </a:pPr>
            <a:r>
              <a:rPr lang="cs-CZ" sz="2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Seznamy znalců, tlumočníků a překladatelů – Justice.cz</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55</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3191745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a:xfrm>
            <a:off x="838200" y="365125"/>
            <a:ext cx="10925014" cy="1325563"/>
          </a:xfrm>
        </p:spPr>
        <p:txBody>
          <a:bodyPr>
            <a:normAutofit fontScale="90000"/>
          </a:bodyPr>
          <a:lstStyle/>
          <a:p>
            <a:pPr marL="457200">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900" dirty="0">
                <a:latin typeface="Calibri Light" panose="020F0302020204030204" pitchFamily="34" charset="0"/>
                <a:cs typeface="Calibri Light" panose="020F0302020204030204" pitchFamily="34" charset="0"/>
              </a:rPr>
              <a:t>Vznik oprávnění vykonávat znaleckou činnost</a:t>
            </a:r>
            <a:r>
              <a:rPr lang="cs-CZ" sz="4900" dirty="0">
                <a:latin typeface="Calibri" panose="020F0502020204030204" pitchFamily="34" charset="0"/>
                <a:cs typeface="Times New Roman" panose="02020603050405020304" pitchFamily="18" charset="0"/>
              </a:rPr>
              <a:t/>
            </a:r>
            <a:br>
              <a:rPr lang="cs-CZ" sz="4900" dirty="0">
                <a:latin typeface="Calibri" panose="020F0502020204030204" pitchFamily="34" charset="0"/>
                <a:cs typeface="Times New Roman" panose="02020603050405020304" pitchFamily="18" charset="0"/>
              </a:rPr>
            </a:br>
            <a:endParaRPr lang="cs-CZ" sz="4900" dirty="0">
              <a:latin typeface="Calibri" panose="020F0502020204030204" pitchFamily="34" charset="0"/>
              <a:cs typeface="Times New Roman" panose="02020603050405020304" pitchFamily="18" charset="0"/>
            </a:endParaRPr>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normAutofit fontScale="92500" lnSpcReduction="10000"/>
          </a:bodyPr>
          <a:lstStyle/>
          <a:p>
            <a:pPr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Oprávnění vykonávat znaleckou činnost vzniká zápisem do seznamu znalců. V žádosti uchazeč uvede obor a odvětví a podle vlastního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uvážení                  </a:t>
            </a:r>
            <a:r>
              <a:rPr lang="cs-CZ" sz="2800" dirty="0">
                <a:effectLst/>
                <a:latin typeface="Calibri" panose="020F0502020204030204" pitchFamily="34" charset="0"/>
                <a:ea typeface="Calibri" panose="020F0502020204030204" pitchFamily="34" charset="0"/>
                <a:cs typeface="Times New Roman" panose="02020603050405020304" pitchFamily="18" charset="0"/>
              </a:rPr>
              <a:t>i specializaci, ve které chce vykonávat znaleckou činnost. Podrobnosti jsou v §§ 2 až 4 vyhlášky č. 503/2020 Sb. Ministerstvo zapíše žadatele do seznamu znalců, pokud splnil podmínky pro výkon znalecké činnosti, a to do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10 </a:t>
            </a:r>
            <a:r>
              <a:rPr lang="cs-CZ" sz="2800" dirty="0">
                <a:effectLst/>
                <a:latin typeface="Calibri" panose="020F0502020204030204" pitchFamily="34" charset="0"/>
                <a:ea typeface="Calibri" panose="020F0502020204030204" pitchFamily="34" charset="0"/>
                <a:cs typeface="Times New Roman" panose="02020603050405020304" pitchFamily="18" charset="0"/>
              </a:rPr>
              <a:t>pracovních dnů ode dne jejich splnění nebo ode dne složení slibu do rukou ministra spravedlnosti, je-li žadatelem fyzická osoba. Rozhodnutí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o </a:t>
            </a:r>
            <a:r>
              <a:rPr lang="cs-CZ" sz="2800" dirty="0">
                <a:effectLst/>
                <a:latin typeface="Calibri" panose="020F0502020204030204" pitchFamily="34" charset="0"/>
                <a:ea typeface="Calibri" panose="020F0502020204030204" pitchFamily="34" charset="0"/>
                <a:cs typeface="Times New Roman" panose="02020603050405020304" pitchFamily="18" charset="0"/>
              </a:rPr>
              <a:t>zápisu do seznamu znalců se písemně nevyhotovuje, nabývá právní moci zápisem znalce do seznamu znalců. </a:t>
            </a:r>
          </a:p>
          <a:p>
            <a:pPr indent="0" algn="just">
              <a:lnSpc>
                <a:spcPct val="107000"/>
              </a:lnSpc>
              <a:spcAft>
                <a:spcPts val="800"/>
              </a:spcAft>
              <a:buNone/>
            </a:pPr>
            <a:r>
              <a:rPr lang="cs-CZ" sz="2800" b="1" dirty="0">
                <a:effectLst/>
                <a:latin typeface="Calibri" panose="020F0502020204030204" pitchFamily="34" charset="0"/>
                <a:ea typeface="Calibri" panose="020F0502020204030204" pitchFamily="34" charset="0"/>
                <a:cs typeface="Times New Roman" panose="02020603050405020304" pitchFamily="18" charset="0"/>
              </a:rPr>
              <a:t>Poplatek za zápis do seznamu je 1 000 Kč</a:t>
            </a:r>
            <a:r>
              <a:rPr lang="cs-CZ" sz="2800" dirty="0">
                <a:effectLst/>
                <a:latin typeface="Calibri" panose="020F0502020204030204" pitchFamily="34" charset="0"/>
                <a:ea typeface="Calibri" panose="020F0502020204030204" pitchFamily="34" charset="0"/>
                <a:cs typeface="Times New Roman" panose="02020603050405020304" pitchFamily="18" charset="0"/>
              </a:rPr>
              <a:t>, za rozšíření na další obor 500 Kč. </a:t>
            </a:r>
          </a:p>
          <a:p>
            <a:pPr marL="0" indent="0">
              <a:buNone/>
            </a:pP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56</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7153536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p:txBody>
          <a:bodyPr>
            <a:normAutofit fontScale="90000"/>
          </a:bodyPr>
          <a:lstStyle/>
          <a:p>
            <a:pPr marL="457200">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900" dirty="0">
                <a:latin typeface="Calibri Light" panose="020F0302020204030204" pitchFamily="34" charset="0"/>
                <a:cs typeface="Calibri Light" panose="020F0302020204030204" pitchFamily="34" charset="0"/>
              </a:rPr>
              <a:t>Průkaz znalce</a:t>
            </a:r>
            <a:r>
              <a:rPr lang="cs-CZ" sz="4400" dirty="0">
                <a:effectLst/>
                <a:latin typeface="Calibri Light" panose="020F0302020204030204" pitchFamily="34" charset="0"/>
                <a:ea typeface="Calibri" panose="020F0502020204030204" pitchFamily="34" charset="0"/>
                <a:cs typeface="Calibri Light" panose="020F0302020204030204" pitchFamily="34" charset="0"/>
              </a:rPr>
              <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normAutofit/>
          </a:bodyPr>
          <a:lstStyle/>
          <a:p>
            <a:pPr indent="0">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Ministerstvo vydá znalci </a:t>
            </a:r>
            <a:r>
              <a:rPr lang="cs-CZ" sz="2800" b="1" dirty="0">
                <a:effectLst/>
                <a:latin typeface="Calibri" panose="020F0502020204030204" pitchFamily="34" charset="0"/>
                <a:ea typeface="Calibri" panose="020F0502020204030204" pitchFamily="34" charset="0"/>
                <a:cs typeface="Times New Roman" panose="02020603050405020304" pitchFamily="18" charset="0"/>
              </a:rPr>
              <a:t>průkaz znalce za 500 Kč.</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 36</a:t>
            </a:r>
          </a:p>
          <a:p>
            <a:pPr marL="0" indent="0">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(1) Ministerstvo před vydáním průkazu vyžádá od žadatele nebo znalce jeho fotografii.</a:t>
            </a:r>
          </a:p>
          <a:p>
            <a:pPr marL="0" indent="0">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(2) Jednotný vzor průkazu a jeho náležitosti jsou stanoveny v </a:t>
            </a:r>
            <a:r>
              <a:rPr lang="cs-CZ" sz="2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příloze č. 1</a:t>
            </a:r>
            <a:r>
              <a:rPr lang="cs-CZ" sz="2800" dirty="0">
                <a:effectLst/>
                <a:latin typeface="Calibri" panose="020F0502020204030204" pitchFamily="34" charset="0"/>
                <a:ea typeface="Calibri" panose="020F0502020204030204" pitchFamily="34" charset="0"/>
                <a:cs typeface="Times New Roman" panose="02020603050405020304" pitchFamily="18" charset="0"/>
              </a:rPr>
              <a:t> k této vyhlášce.</a:t>
            </a:r>
          </a:p>
          <a:p>
            <a:pPr indent="0">
              <a:lnSpc>
                <a:spcPct val="107000"/>
              </a:lnSpc>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buNone/>
            </a:pP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57</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2404125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a:xfrm>
            <a:off x="838200" y="365126"/>
            <a:ext cx="10515600" cy="838986"/>
          </a:xfrm>
        </p:spPr>
        <p:txBody>
          <a:bodyPr>
            <a:normAutofit fontScale="90000"/>
          </a:bodyPr>
          <a:lstStyle/>
          <a:p>
            <a:pPr marL="457200" marR="0" lvl="0" indent="-228600" defTabSz="914400" rtl="0" eaLnBrk="1" fontAlgn="auto" latinLnBrk="0" hangingPunct="1">
              <a:lnSpc>
                <a:spcPct val="107000"/>
              </a:lnSpc>
              <a:spcBef>
                <a:spcPts val="1000"/>
              </a:spcBef>
              <a:spcAft>
                <a:spcPts val="0"/>
              </a:spcAft>
              <a:tabLst/>
              <a:defRPr/>
            </a:pPr>
            <a:r>
              <a:rPr lang="cs-CZ" dirty="0">
                <a:latin typeface="Calibri" panose="020F0502020204030204" pitchFamily="34" charset="0"/>
                <a:cs typeface="Times New Roman" panose="02020603050405020304" pitchFamily="18" charset="0"/>
              </a:rPr>
              <a:t/>
            </a:r>
            <a:br>
              <a:rPr lang="cs-CZ" dirty="0">
                <a:latin typeface="Calibri" panose="020F0502020204030204" pitchFamily="34" charset="0"/>
                <a:cs typeface="Times New Roman" panose="02020603050405020304" pitchFamily="18" charset="0"/>
              </a:rPr>
            </a:br>
            <a:r>
              <a:rPr lang="cs-CZ" dirty="0">
                <a:latin typeface="Calibri" panose="020F0502020204030204" pitchFamily="34" charset="0"/>
                <a:cs typeface="Times New Roman" panose="02020603050405020304" pitchFamily="18" charset="0"/>
              </a:rPr>
              <a:t>Znalecká pečeť</a:t>
            </a:r>
            <a:br>
              <a:rPr lang="cs-CZ" dirty="0">
                <a:latin typeface="Calibri" panose="020F0502020204030204" pitchFamily="34" charset="0"/>
                <a:cs typeface="Times New Roman" panose="02020603050405020304" pitchFamily="18" charset="0"/>
              </a:rPr>
            </a:br>
            <a:endParaRPr lang="cs-CZ" dirty="0">
              <a:latin typeface="Calibri" panose="020F0502020204030204" pitchFamily="34" charset="0"/>
              <a:cs typeface="Times New Roman" panose="02020603050405020304" pitchFamily="18" charset="0"/>
            </a:endParaRPr>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a:xfrm>
            <a:off x="838200" y="1358020"/>
            <a:ext cx="10515600" cy="4818943"/>
          </a:xfrm>
        </p:spPr>
        <p:txBody>
          <a:bodyPr>
            <a:normAutofit fontScale="92500" lnSpcReduction="10000"/>
          </a:bodyPr>
          <a:lstStyle/>
          <a:p>
            <a:pPr marR="0" lvl="0" indent="0" algn="l" defTabSz="914400" rtl="0" eaLnBrk="1" fontAlgn="auto" latinLnBrk="0" hangingPunct="1">
              <a:lnSpc>
                <a:spcPct val="107000"/>
              </a:lnSpc>
              <a:spcBef>
                <a:spcPts val="1000"/>
              </a:spcBef>
              <a:spcAft>
                <a:spcPts val="800"/>
              </a:spcAft>
              <a:buClrTx/>
              <a:buSzTx/>
              <a:buNone/>
              <a:tabLst/>
              <a:defRPr/>
            </a:pPr>
            <a:r>
              <a:rPr kumimoji="0" lang="cs-CZ" sz="2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Dále znalec obdrží potvrzení, opravňující k objednávce a převzetí znalecké pečeti. </a:t>
            </a:r>
          </a:p>
          <a:p>
            <a:pPr marL="0" indent="0" algn="just">
              <a:lnSpc>
                <a:spcPct val="107000"/>
              </a:lnSpc>
              <a:spcAft>
                <a:spcPts val="800"/>
              </a:spcAft>
              <a:buNone/>
            </a:pPr>
            <a:r>
              <a:rPr lang="cs-CZ" sz="2400" dirty="0">
                <a:effectLst/>
                <a:latin typeface="Calibri" panose="020F0502020204030204" pitchFamily="34" charset="0"/>
                <a:ea typeface="Calibri" panose="020F0502020204030204" pitchFamily="34" charset="0"/>
                <a:cs typeface="Times New Roman" panose="02020603050405020304" pitchFamily="18" charset="0"/>
              </a:rPr>
              <a:t>§ 37</a:t>
            </a:r>
          </a:p>
          <a:p>
            <a:pPr marL="0" indent="0" algn="just">
              <a:lnSpc>
                <a:spcPct val="107000"/>
              </a:lnSpc>
              <a:spcAft>
                <a:spcPts val="800"/>
              </a:spcAft>
              <a:buNone/>
            </a:pPr>
            <a:r>
              <a:rPr lang="cs-CZ" sz="2400" i="1" dirty="0">
                <a:effectLst/>
                <a:latin typeface="Calibri" panose="020F0502020204030204" pitchFamily="34" charset="0"/>
                <a:ea typeface="Calibri" panose="020F0502020204030204" pitchFamily="34" charset="0"/>
                <a:cs typeface="Times New Roman" panose="02020603050405020304" pitchFamily="18" charset="0"/>
              </a:rPr>
              <a:t>(1) Znalecká pečeť se vyhotovuje jako razítko kulatého tvaru o průměru 36 mm, malý státní znak je vyobrazen uprostřed kruhu, na jehož obvodu (v </a:t>
            </a:r>
            <a:r>
              <a:rPr lang="cs-CZ" sz="2400" i="1" dirty="0" err="1">
                <a:effectLst/>
                <a:latin typeface="Calibri" panose="020F0502020204030204" pitchFamily="34" charset="0"/>
                <a:ea typeface="Calibri" panose="020F0502020204030204" pitchFamily="34" charset="0"/>
                <a:cs typeface="Times New Roman" panose="02020603050405020304" pitchFamily="18" charset="0"/>
              </a:rPr>
              <a:t>kruhopisu</a:t>
            </a:r>
            <a:r>
              <a:rPr lang="cs-CZ" sz="2400" i="1" dirty="0">
                <a:effectLst/>
                <a:latin typeface="Calibri" panose="020F0502020204030204" pitchFamily="34" charset="0"/>
                <a:ea typeface="Calibri" panose="020F0502020204030204" pitchFamily="34" charset="0"/>
                <a:cs typeface="Times New Roman" panose="02020603050405020304" pitchFamily="18" charset="0"/>
              </a:rPr>
              <a:t>) je jméno znalce nebo název znalecké kanceláře nebo znaleckého ústavu, označení "znalec", "znalecká kancelář" nebo "znalecký ústav" a rozsah znaleckého oprávnění, které lze podle okolností uvést ve zkrácené podobě; obor se uvede vždy.</a:t>
            </a:r>
            <a:endParaRPr lang="cs-CZ"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400" i="1" dirty="0">
                <a:effectLst/>
                <a:latin typeface="Calibri" panose="020F0502020204030204" pitchFamily="34" charset="0"/>
                <a:ea typeface="Calibri" panose="020F0502020204030204" pitchFamily="34" charset="0"/>
                <a:cs typeface="Times New Roman" panose="02020603050405020304" pitchFamily="18" charset="0"/>
              </a:rPr>
              <a:t>(2) Pokud bylo znalci, znalecké kanceláři nebo znaleckému ústavu vydáno pro stejný rozsah znaleckého oprávnění více znaleckých pečetí, každá další znalecká pečeť obsahuje též pořadové číslo.</a:t>
            </a:r>
            <a:endParaRPr lang="cs-CZ"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400" i="1" dirty="0">
                <a:effectLst/>
                <a:latin typeface="Calibri" panose="020F0502020204030204" pitchFamily="34" charset="0"/>
                <a:ea typeface="Calibri" panose="020F0502020204030204" pitchFamily="34" charset="0"/>
                <a:cs typeface="Times New Roman" panose="02020603050405020304" pitchFamily="18" charset="0"/>
              </a:rPr>
              <a:t>(3) Otisk znalecké pečeti je jednobarevný. Otisk znalecké pečeti je modré nebo fialové barvy.</a:t>
            </a:r>
            <a:endParaRPr lang="cs-CZ" sz="2400" dirty="0">
              <a:effectLst/>
              <a:latin typeface="Calibri" panose="020F0502020204030204" pitchFamily="34" charset="0"/>
              <a:ea typeface="Calibri" panose="020F0502020204030204" pitchFamily="34" charset="0"/>
              <a:cs typeface="Times New Roman" panose="02020603050405020304" pitchFamily="18" charset="0"/>
            </a:endParaRPr>
          </a:p>
          <a:p>
            <a:pPr marR="0" lvl="0" indent="0" algn="l" defTabSz="914400" rtl="0" eaLnBrk="1" fontAlgn="auto" latinLnBrk="0" hangingPunct="1">
              <a:lnSpc>
                <a:spcPct val="107000"/>
              </a:lnSpc>
              <a:spcBef>
                <a:spcPts val="1000"/>
              </a:spcBef>
              <a:spcAft>
                <a:spcPts val="800"/>
              </a:spcAft>
              <a:buClrTx/>
              <a:buSzTx/>
              <a:buNone/>
              <a:tabLst/>
              <a:defRPr/>
            </a:pPr>
            <a:endParaRPr kumimoji="0" lang="cs-CZ" sz="2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58</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17300771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p:txBody>
          <a:bodyPr>
            <a:normAutofit fontScale="90000"/>
          </a:bodyPr>
          <a:lstStyle/>
          <a:p>
            <a:pPr marL="457200">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400" b="1" dirty="0">
                <a:effectLst/>
                <a:latin typeface="Calibri Light" panose="020F0302020204030204" pitchFamily="34" charset="0"/>
                <a:ea typeface="Calibri" panose="020F0502020204030204" pitchFamily="34" charset="0"/>
                <a:cs typeface="Calibri Light" panose="020F0302020204030204" pitchFamily="34" charset="0"/>
              </a:rPr>
              <a:t>Vedení evidence znaleckých posudků</a:t>
            </a:r>
            <a:r>
              <a:rPr lang="cs-CZ" sz="4400" dirty="0">
                <a:effectLst/>
                <a:latin typeface="Calibri Light" panose="020F0302020204030204" pitchFamily="34" charset="0"/>
                <a:ea typeface="Calibri" panose="020F0502020204030204" pitchFamily="34" charset="0"/>
                <a:cs typeface="Calibri Light" panose="020F0302020204030204" pitchFamily="34" charset="0"/>
              </a:rPr>
              <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lstStyle/>
          <a:p>
            <a:pPr indent="0" algn="just">
              <a:lnSpc>
                <a:spcPct val="107000"/>
              </a:lnSpc>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Dle předchozí právní úpravy zákonem č. 36/1997 Sb. byla evidence uložena znalcům formou listinného znaleckého deníku, což byl sešit formátu A4 naležato, to bylo Krajskými soudy do konce roku 2020 kontrolováno. V závěru platnosti tohoto zákona bylo možné vést evidenci alternativně elektronicky.</a:t>
            </a:r>
          </a:p>
          <a:p>
            <a:pPr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Zákon č. 254/2019 Sb. zavedl povinnou elektronickou evidenci znaleckých posudků.</a:t>
            </a:r>
          </a:p>
          <a:p>
            <a:pPr marL="0" indent="0">
              <a:buNone/>
            </a:pPr>
            <a:r>
              <a:rPr lang="cs-CZ" sz="20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Zprovoznění elektronické evidence znaleckých posudků – Znalci (justice.cz)</a:t>
            </a:r>
            <a:endParaRPr lang="cs-CZ"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59</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127281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normAutofit/>
          </a:bodyPr>
          <a:lstStyle/>
          <a:p>
            <a:r>
              <a:rPr lang="cs-CZ" sz="4000" dirty="0"/>
              <a:t>Přechodné období</a:t>
            </a:r>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p:txBody>
          <a:bodyPr>
            <a:normAutofit lnSpcReduction="10000"/>
          </a:bodyPr>
          <a:lstStyle/>
          <a:p>
            <a:pPr marL="0" indent="0" algn="just">
              <a:lnSpc>
                <a:spcPct val="107000"/>
              </a:lnSpc>
              <a:spcAft>
                <a:spcPts val="800"/>
              </a:spcAft>
              <a:buNone/>
            </a:pPr>
            <a:r>
              <a:rPr lang="cs-CZ" sz="3200" dirty="0">
                <a:effectLst/>
                <a:latin typeface="Calibri" panose="020F0502020204030204" pitchFamily="34" charset="0"/>
                <a:ea typeface="Calibri" panose="020F0502020204030204" pitchFamily="34" charset="0"/>
                <a:cs typeface="Times New Roman" panose="02020603050405020304" pitchFamily="18" charset="0"/>
              </a:rPr>
              <a:t>Uvedené předpisy mají stanovenou účinnost od 1. 1. 2021. </a:t>
            </a:r>
            <a:endParaRPr lang="cs-CZ" sz="3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3200" dirty="0" smtClean="0">
                <a:effectLst/>
                <a:latin typeface="Calibri" panose="020F0502020204030204" pitchFamily="34" charset="0"/>
                <a:ea typeface="Calibri" panose="020F0502020204030204" pitchFamily="34" charset="0"/>
                <a:cs typeface="Times New Roman" panose="02020603050405020304" pitchFamily="18" charset="0"/>
              </a:rPr>
              <a:t>Současně </a:t>
            </a:r>
            <a:r>
              <a:rPr lang="cs-CZ" sz="3200" dirty="0">
                <a:effectLst/>
                <a:latin typeface="Calibri" panose="020F0502020204030204" pitchFamily="34" charset="0"/>
                <a:ea typeface="Calibri" panose="020F0502020204030204" pitchFamily="34" charset="0"/>
                <a:cs typeface="Times New Roman" panose="02020603050405020304" pitchFamily="18" charset="0"/>
              </a:rPr>
              <a:t>jsou dána pravidla pro přechodné období týkající se jmenovaných znalců a znaleckých ústavů I. a II. oddílu seznamu znaleckých ústavů podle předchozí právní úpravy (zákon č. 36/1967 Sb., o znalcích a vyhláška č. 37/1997 Sb</a:t>
            </a:r>
            <a:r>
              <a:rPr lang="cs-CZ" sz="3200" dirty="0" smtClean="0">
                <a:effectLst/>
                <a:latin typeface="Calibri" panose="020F0502020204030204" pitchFamily="34" charset="0"/>
                <a:ea typeface="Calibri" panose="020F0502020204030204" pitchFamily="34" charset="0"/>
                <a:cs typeface="Times New Roman" panose="02020603050405020304" pitchFamily="18" charset="0"/>
              </a:rPr>
              <a:t>.).</a:t>
            </a:r>
          </a:p>
          <a:p>
            <a:pPr marL="0" indent="0" algn="just">
              <a:lnSpc>
                <a:spcPct val="107000"/>
              </a:lnSpc>
              <a:spcAft>
                <a:spcPts val="800"/>
              </a:spcAft>
              <a:buNone/>
            </a:pPr>
            <a:r>
              <a:rPr lang="cs-CZ" sz="3200" dirty="0" smtClean="0">
                <a:latin typeface="Calibri" panose="020F0502020204030204" pitchFamily="34" charset="0"/>
                <a:ea typeface="Calibri" panose="020F0502020204030204" pitchFamily="34" charset="0"/>
                <a:cs typeface="Times New Roman" panose="02020603050405020304" pitchFamily="18" charset="0"/>
              </a:rPr>
              <a:t>Přechodné období je 5 let.</a:t>
            </a:r>
          </a:p>
          <a:p>
            <a:pPr marL="0" indent="0" algn="just">
              <a:lnSpc>
                <a:spcPct val="107000"/>
              </a:lnSpc>
              <a:spcAft>
                <a:spcPts val="800"/>
              </a:spcAft>
              <a:buNone/>
            </a:pPr>
            <a:r>
              <a:rPr lang="cs-CZ" sz="3200" b="1" dirty="0" smtClean="0">
                <a:solidFill>
                  <a:schemeClr val="accent6">
                    <a:lumMod val="75000"/>
                  </a:schemeClr>
                </a:solidFill>
                <a:latin typeface="Calibri" panose="020F0502020204030204" pitchFamily="34" charset="0"/>
                <a:ea typeface="Calibri" panose="020F0502020204030204" pitchFamily="34" charset="0"/>
                <a:cs typeface="Times New Roman" panose="02020603050405020304" pitchFamily="18" charset="0"/>
              </a:rPr>
              <a:t>Je navržena změna – návrh </a:t>
            </a:r>
            <a:r>
              <a:rPr lang="cs-CZ" sz="3200" b="1" dirty="0" smtClean="0">
                <a:solidFill>
                  <a:schemeClr val="accent6">
                    <a:lumMod val="75000"/>
                  </a:schemeClr>
                </a:solidFill>
                <a:latin typeface="Calibri" panose="020F0502020204030204" pitchFamily="34" charset="0"/>
                <a:ea typeface="Calibri" panose="020F0502020204030204" pitchFamily="34" charset="0"/>
                <a:cs typeface="Times New Roman" panose="02020603050405020304" pitchFamily="18" charset="0"/>
              </a:rPr>
              <a:t>novely zákona i vyhlášek </a:t>
            </a:r>
            <a:r>
              <a:rPr lang="cs-CZ" sz="3200" b="1" dirty="0" smtClean="0">
                <a:solidFill>
                  <a:schemeClr val="accent6">
                    <a:lumMod val="75000"/>
                  </a:schemeClr>
                </a:solidFill>
                <a:latin typeface="Calibri" panose="020F0502020204030204" pitchFamily="34" charset="0"/>
                <a:ea typeface="Calibri" panose="020F0502020204030204" pitchFamily="34" charset="0"/>
                <a:cs typeface="Times New Roman" panose="02020603050405020304" pitchFamily="18" charset="0"/>
              </a:rPr>
              <a:t>!!!</a:t>
            </a:r>
            <a:endParaRPr lang="cs-CZ" sz="32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6</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5973256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p:txBody>
          <a:bodyPr>
            <a:normAutofit fontScale="90000"/>
          </a:bodyPr>
          <a:lstStyle/>
          <a:p>
            <a:pPr marL="457200">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dirty="0">
                <a:latin typeface="Calibri Light" panose="020F0302020204030204" pitchFamily="34" charset="0"/>
                <a:cs typeface="Calibri Light" panose="020F0302020204030204" pitchFamily="34" charset="0"/>
              </a:rPr>
              <a:t>Datové schránky</a:t>
            </a:r>
            <a:r>
              <a:rPr lang="cs-CZ" sz="4400" dirty="0">
                <a:effectLst/>
                <a:latin typeface="Calibri" panose="020F0502020204030204" pitchFamily="34" charset="0"/>
                <a:ea typeface="Calibri" panose="020F0502020204030204" pitchFamily="34" charset="0"/>
                <a:cs typeface="Times New Roman" panose="02020603050405020304" pitchFamily="18" charset="0"/>
              </a:rPr>
              <a:t/>
            </a:r>
            <a:br>
              <a:rPr lang="cs-CZ" sz="4400" dirty="0">
                <a:effectLst/>
                <a:latin typeface="Calibri" panose="020F0502020204030204" pitchFamily="34" charset="0"/>
                <a:ea typeface="Calibri" panose="020F0502020204030204" pitchFamily="34"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lstStyle/>
          <a:p>
            <a:pPr marL="0" indent="0">
              <a:buNone/>
            </a:pP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Každý znalec má ze zákona povinně datové schránky </a:t>
            </a: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60</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85259362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p:txBody>
          <a:bodyPr>
            <a:normAutofit fontScale="90000"/>
          </a:bodyPr>
          <a:lstStyle/>
          <a:p>
            <a:pPr marL="457200">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dirty="0">
                <a:latin typeface="Calibri Light" panose="020F0302020204030204" pitchFamily="34" charset="0"/>
                <a:cs typeface="Calibri Light" panose="020F0302020204030204" pitchFamily="34" charset="0"/>
              </a:rPr>
              <a:t>Odpovědnost znalce za škodu</a:t>
            </a:r>
            <a:br>
              <a:rPr lang="cs-CZ" dirty="0">
                <a:latin typeface="Calibri Light" panose="020F03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lstStyle/>
          <a:p>
            <a:pPr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Důležité pro znalce je ustanovení § 2950 občanského zákoníku. Škoda způsobená informací nebo radou: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Kdo se hlásí jako příslušník určitého stavu nebo povolání k odbornému výkonu nebo jinak vystupuje jako odborník, nahradí škodu, způsobí-li ji neúplnou nebo nesprávnou informací nebo škodlivou radou za odměnu v záležitosti svého vědění nebo dovednosti. Jinak se hradí je škoda, kterou někdo informací nebo radou způsobil vědomě. </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61</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04118036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a:xfrm>
            <a:off x="838200" y="365126"/>
            <a:ext cx="10515600" cy="1038162"/>
          </a:xfrm>
        </p:spPr>
        <p:txBody>
          <a:bodyPr>
            <a:normAutofit fontScale="90000"/>
          </a:bodyPr>
          <a:lstStyle/>
          <a:p>
            <a:pPr marL="457200">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400" dirty="0">
                <a:effectLst/>
                <a:latin typeface="Calibri Light" panose="020F0302020204030204" pitchFamily="34" charset="0"/>
                <a:ea typeface="Calibri" panose="020F0502020204030204" pitchFamily="34" charset="0"/>
                <a:cs typeface="Calibri Light" panose="020F0302020204030204" pitchFamily="34" charset="0"/>
              </a:rPr>
              <a:t>Pojištění a odpovědnost</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a:xfrm>
            <a:off x="526942" y="1472339"/>
            <a:ext cx="11236272" cy="4704624"/>
          </a:xfrm>
        </p:spPr>
        <p:txBody>
          <a:bodyPr>
            <a:normAutofit fontScale="92500" lnSpcReduction="20000"/>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Podle § 22 zákona o znalcích od 1. 1. 2021 znalec musí být pojištěn pro případ povinnosti nahradit újmu způsobenou v souvislosti s výkonem znalecké činnosti po celou dobu výkonu znalecké činnosti</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cs-CZ" sz="2800" b="1" dirty="0" smtClean="0">
                <a:effectLst/>
                <a:latin typeface="Calibri" panose="020F0502020204030204" pitchFamily="34" charset="0"/>
                <a:ea typeface="Calibri" panose="020F0502020204030204" pitchFamily="34" charset="0"/>
                <a:cs typeface="Times New Roman" panose="02020603050405020304" pitchFamily="18" charset="0"/>
              </a:rPr>
              <a:t>V návrhu novely je zrušení této povinnosti.</a:t>
            </a:r>
            <a:endParaRPr lang="cs-CZ" sz="28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Znalecký ústav, který je organizační složkou státu, nebo vnitřní organizační jednotka této složky a znalec, který vykonává znaleckou činnost jako zaměstnanec, společník nebo člen znalecké kanceláře, nemá povinnost být pojištěn.</a:t>
            </a:r>
          </a:p>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Minimální limit pojistného plnění pro znalce činí 1 000 000 Kč.</a:t>
            </a:r>
          </a:p>
          <a:p>
            <a:pPr marL="0" indent="0">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Minimální limit pojistného plnění pro znaleckou kancelář a pro znalecký ústav činí 5 000 000 Kč.</a:t>
            </a:r>
          </a:p>
          <a:p>
            <a:pPr marL="0" indent="0">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Minimální limity pojistného plnění jsou shodné pro všechny obory a odvětví.</a:t>
            </a:r>
          </a:p>
          <a:p>
            <a:pPr marL="0" indent="0">
              <a:buNone/>
            </a:pP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62</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41452523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p:txBody>
          <a:bodyPr>
            <a:normAutofit fontScale="90000"/>
          </a:bodyPr>
          <a:lstStyle/>
          <a:p>
            <a:pPr marL="457200">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400" dirty="0">
                <a:effectLst/>
                <a:latin typeface="Calibri Light" panose="020F0302020204030204" pitchFamily="34" charset="0"/>
                <a:ea typeface="Calibri" panose="020F0502020204030204" pitchFamily="34" charset="0"/>
                <a:cs typeface="Calibri Light" panose="020F0302020204030204" pitchFamily="34" charset="0"/>
              </a:rPr>
              <a:t>Znalecké obory</a:t>
            </a:r>
            <a:br>
              <a:rPr lang="cs-CZ" sz="4400" dirty="0">
                <a:effectLst/>
                <a:latin typeface="Calibri Light" panose="020F0302020204030204" pitchFamily="34" charset="0"/>
                <a:ea typeface="Calibri" panose="020F05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normAutofit/>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Oprávnění vykonávat znaleckou činnost vzniká zápisem do seznamu znalců. Tyto seznamy jejichž údaje jsou zčásti veřejně přístupné, vede centrálně ministerstvo spravedlnosti, seznam je dostupný na portálu ministerstva spravedlnosti v členění podle znaleckých oborů, některé obory jsou členěny na znalecká odvětví</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a:t>
            </a:r>
          </a:p>
          <a:p>
            <a:pPr marL="0" indent="0" algn="ctr">
              <a:lnSpc>
                <a:spcPct val="107000"/>
              </a:lnSpc>
              <a:spcAft>
                <a:spcPts val="800"/>
              </a:spcAft>
              <a:buNone/>
            </a:pPr>
            <a:r>
              <a:rPr lang="cs-CZ" sz="2800" u="sng" dirty="0" smtClean="0">
                <a:solidFill>
                  <a:srgbClr val="0563C1"/>
                </a:solidFill>
                <a:effectLst/>
                <a:latin typeface="Calibri" panose="020F0502020204030204" pitchFamily="34" charset="0"/>
                <a:ea typeface="Times New Roman" panose="02020603050405020304" pitchFamily="18" charset="0"/>
                <a:cs typeface="Calibri" panose="020F0502020204030204" pitchFamily="34" charset="0"/>
                <a:hlinkClick r:id="rId2"/>
              </a:rPr>
              <a:t>Obory-odvetvi-specializace.pdf </a:t>
            </a:r>
            <a:r>
              <a:rPr lang="cs-CZ" sz="2800" u="sng" dirty="0">
                <a:solidFill>
                  <a:srgbClr val="0563C1"/>
                </a:solidFill>
                <a:effectLst/>
                <a:latin typeface="Calibri" panose="020F0502020204030204" pitchFamily="34" charset="0"/>
                <a:ea typeface="Times New Roman" panose="02020603050405020304" pitchFamily="18" charset="0"/>
                <a:cs typeface="Calibri" panose="020F0502020204030204" pitchFamily="34" charset="0"/>
                <a:hlinkClick r:id="rId2"/>
              </a:rPr>
              <a:t>(justice.cz)</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63</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32290193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Zástupný symbol pro obsah 5"/>
          <p:cNvPicPr>
            <a:picLocks noGrp="1" noChangeAspect="1"/>
          </p:cNvPicPr>
          <p:nvPr>
            <p:ph idx="1"/>
          </p:nvPr>
        </p:nvPicPr>
        <p:blipFill>
          <a:blip r:embed="rId2"/>
          <a:stretch>
            <a:fillRect/>
          </a:stretch>
        </p:blipFill>
        <p:spPr>
          <a:xfrm>
            <a:off x="2549505" y="380144"/>
            <a:ext cx="6748607" cy="6066622"/>
          </a:xfrm>
          <a:prstGeom prst="rect">
            <a:avLst/>
          </a:prstGeom>
        </p:spPr>
      </p:pic>
      <p:sp>
        <p:nvSpPr>
          <p:cNvPr id="4" name="Zástupný symbol pro zápatí 3"/>
          <p:cNvSpPr>
            <a:spLocks noGrp="1"/>
          </p:cNvSpPr>
          <p:nvPr>
            <p:ph type="ftr" sz="quarter" idx="11"/>
          </p:nvPr>
        </p:nvSpPr>
        <p:spPr/>
        <p:txBody>
          <a:bodyPr/>
          <a:lstStyle/>
          <a:p>
            <a:r>
              <a:rPr lang="cs-CZ" smtClean="0"/>
              <a:t>Kurz oceňování lesa a rostlinstva</a:t>
            </a:r>
            <a:endParaRPr lang="cs-CZ"/>
          </a:p>
        </p:txBody>
      </p:sp>
      <p:sp>
        <p:nvSpPr>
          <p:cNvPr id="5" name="Zástupný symbol pro číslo snímku 4"/>
          <p:cNvSpPr>
            <a:spLocks noGrp="1"/>
          </p:cNvSpPr>
          <p:nvPr>
            <p:ph type="sldNum" sz="quarter" idx="12"/>
          </p:nvPr>
        </p:nvSpPr>
        <p:spPr/>
        <p:txBody>
          <a:bodyPr/>
          <a:lstStyle/>
          <a:p>
            <a:fld id="{72736F3C-244E-4CBE-9E91-8DA19022D893}" type="slidenum">
              <a:rPr lang="cs-CZ" smtClean="0"/>
              <a:t>64</a:t>
            </a:fld>
            <a:endParaRPr lang="cs-CZ"/>
          </a:p>
        </p:txBody>
      </p:sp>
    </p:spTree>
    <p:extLst>
      <p:ext uri="{BB962C8B-B14F-4D97-AF65-F5344CB8AC3E}">
        <p14:creationId xmlns:p14="http://schemas.microsoft.com/office/powerpoint/2010/main" val="415595984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p:txBody>
          <a:bodyPr>
            <a:normAutofit fontScale="90000"/>
          </a:bodyPr>
          <a:lstStyle/>
          <a:p>
            <a:pPr marL="457200">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dirty="0">
                <a:latin typeface="Calibri Light" panose="020F0302020204030204" pitchFamily="34" charset="0"/>
                <a:cs typeface="Calibri Light" panose="020F0302020204030204" pitchFamily="34" charset="0"/>
              </a:rPr>
              <a:t>Komentář ke znaleckému odvětví </a:t>
            </a:r>
            <a:br>
              <a:rPr lang="cs-CZ" dirty="0">
                <a:latin typeface="Calibri Light" panose="020F0302020204030204" pitchFamily="34" charset="0"/>
                <a:cs typeface="Calibri Light" panose="020F0302020204030204" pitchFamily="34" charset="0"/>
              </a:rPr>
            </a:br>
            <a:r>
              <a:rPr lang="cs-CZ" dirty="0">
                <a:latin typeface="Calibri Light" panose="020F0302020204030204" pitchFamily="34" charset="0"/>
                <a:cs typeface="Calibri Light" panose="020F0302020204030204" pitchFamily="34" charset="0"/>
              </a:rPr>
              <a:t>„Oceňování lesa a rostlinstva“</a:t>
            </a:r>
            <a:br>
              <a:rPr lang="cs-CZ" dirty="0">
                <a:latin typeface="Calibri Light" panose="020F0302020204030204" pitchFamily="34" charset="0"/>
                <a:cs typeface="Calibri Light" panose="020F0302020204030204" pitchFamily="34" charset="0"/>
              </a:rPr>
            </a:b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lstStyle/>
          <a:p>
            <a:pPr marL="0" indent="0" algn="jus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K oceňování lesa byli podle zákona zákon č. 36/1967 Sb., o znalcích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a </a:t>
            </a:r>
            <a:r>
              <a:rPr lang="cs-CZ" sz="2800" dirty="0">
                <a:effectLst/>
                <a:latin typeface="Calibri" panose="020F0502020204030204" pitchFamily="34" charset="0"/>
                <a:ea typeface="Calibri" panose="020F0502020204030204" pitchFamily="34" charset="0"/>
                <a:cs typeface="Times New Roman" panose="02020603050405020304" pitchFamily="18" charset="0"/>
              </a:rPr>
              <a:t>vyhlášky č. 37/1997 Sb. oprávněni znalci v oboru Ekonomika, odvětví Ceny a odhady, se specializací zpravidla na oceňování lesních pozemků a lesních porostů a škod způsobených na lese. </a:t>
            </a:r>
          </a:p>
          <a:p>
            <a:pPr marL="0" indent="0" algn="jus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Tato nejčastější oprávnění znalců s lesnickým vysokoškolským vzděláním odpovídalo lesnímu zákonu č. 289/1995 Sb.,</a:t>
            </a:r>
            <a:r>
              <a:rPr lang="cs-CZ" sz="2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cs-CZ" sz="2800" dirty="0">
                <a:effectLst/>
                <a:latin typeface="Calibri" panose="020F0502020204030204" pitchFamily="34" charset="0"/>
                <a:ea typeface="Calibri" panose="020F0502020204030204" pitchFamily="34" charset="0"/>
                <a:cs typeface="Times New Roman" panose="02020603050405020304" pitchFamily="18" charset="0"/>
              </a:rPr>
              <a:t>který vymezuje les jako předmět ocenění. Lesem se rozumí lesní porosty s jejich prostředím a pozemky určené k plnění funkcí lesa (PUPFL)</a:t>
            </a: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65</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62290010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50623C-A5DF-1277-3A0F-0D999F7B8E67}"/>
              </a:ext>
            </a:extLst>
          </p:cNvPr>
          <p:cNvSpPr>
            <a:spLocks noGrp="1"/>
          </p:cNvSpPr>
          <p:nvPr>
            <p:ph type="title"/>
          </p:nvPr>
        </p:nvSpPr>
        <p:spPr/>
        <p:txBody>
          <a:bodyPr>
            <a:normAutofit fontScale="90000"/>
          </a:bodyPr>
          <a:lstStyle/>
          <a:p>
            <a:r>
              <a:rPr kumimoji="0" lang="cs-CZ" sz="4000" b="1" i="0" u="none" strike="noStrike" kern="1200" cap="none" spc="0" normalizeH="0" baseline="0" noProof="0" dirty="0">
                <a:ln>
                  <a:noFill/>
                </a:ln>
                <a:solidFill>
                  <a:prstClr val="black"/>
                </a:solidFill>
                <a:effectLst/>
                <a:uLnTx/>
                <a:uFillTx/>
                <a:latin typeface="Calibri Light" panose="020F0302020204030204" pitchFamily="34" charset="0"/>
                <a:ea typeface="+mj-ea"/>
                <a:cs typeface="Calibri Light" panose="020F0302020204030204" pitchFamily="34" charset="0"/>
              </a:rPr>
              <a:t/>
            </a:r>
            <a:br>
              <a:rPr kumimoji="0" lang="cs-CZ" sz="4000" b="1" i="0" u="none" strike="noStrike" kern="1200" cap="none" spc="0" normalizeH="0" baseline="0" noProof="0" dirty="0">
                <a:ln>
                  <a:noFill/>
                </a:ln>
                <a:solidFill>
                  <a:prstClr val="black"/>
                </a:solidFill>
                <a:effectLst/>
                <a:uLnTx/>
                <a:uFillTx/>
                <a:latin typeface="Calibri Light" panose="020F0302020204030204" pitchFamily="34" charset="0"/>
                <a:ea typeface="+mj-ea"/>
                <a:cs typeface="Calibri Light" panose="020F0302020204030204" pitchFamily="34" charset="0"/>
              </a:rPr>
            </a:br>
            <a:r>
              <a:rPr kumimoji="0" lang="cs-CZ" sz="400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Komentář ke znaleckému odvětví </a:t>
            </a:r>
            <a:br>
              <a:rPr kumimoji="0" lang="cs-CZ" sz="400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br>
            <a:r>
              <a:rPr kumimoji="0" lang="cs-CZ" sz="400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„Oceňování lesa a rostlinstva“</a:t>
            </a:r>
            <a:br>
              <a:rPr kumimoji="0" lang="cs-CZ" sz="400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E44CB6DA-F20F-6147-4596-FE02429BD157}"/>
              </a:ext>
            </a:extLst>
          </p:cNvPr>
          <p:cNvSpPr>
            <a:spLocks noGrp="1"/>
          </p:cNvSpPr>
          <p:nvPr>
            <p:ph idx="1"/>
          </p:nvPr>
        </p:nvSpPr>
        <p:spPr/>
        <p:txBody>
          <a:bodyPr>
            <a:normAutofit fontScale="92500" lnSpcReduction="10000"/>
          </a:bodyPr>
          <a:lstStyle/>
          <a:p>
            <a:pPr marL="0" indent="0" algn="jus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Vedle pozemků s lesními porosty jsou součástí PUPFL cesty dále i zpevněné lesní, drobné vodní plochy, lesní políčka a pastviny pro zvěř apod., podrobnosti jsou uvedeny v §§ 2 a 3 lesního zákona. V rámci praktické znalecké činnosti se lze velmi často setkat s případy, kdy součástí oceňovaných majetků s převahou lesních pozemků jsou i zemědělské pozemky s dřevinami rostoucími mimo les, případně se na nelesních pozemcích nacházejí porosty, které mají charakter lesního prostu, a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takto     </a:t>
            </a:r>
            <a:r>
              <a:rPr lang="cs-CZ" sz="2800" dirty="0">
                <a:effectLst/>
                <a:latin typeface="Calibri" panose="020F0502020204030204" pitchFamily="34" charset="0"/>
                <a:ea typeface="Calibri" panose="020F0502020204030204" pitchFamily="34" charset="0"/>
                <a:cs typeface="Times New Roman" panose="02020603050405020304" pitchFamily="18" charset="0"/>
              </a:rPr>
              <a:t>se také oceňují.</a:t>
            </a:r>
          </a:p>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Dosud se tato situace řešila tzv. institutem konzultanta. Nová právní úprava striktně konstatuje, že absenci oprávnění nelze zhojit konzultantem.  </a:t>
            </a:r>
          </a:p>
          <a:p>
            <a:pPr marL="0" indent="0" algn="jus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 </a:t>
            </a:r>
            <a:endParaRPr lang="cs-CZ" dirty="0"/>
          </a:p>
        </p:txBody>
      </p:sp>
      <p:sp>
        <p:nvSpPr>
          <p:cNvPr id="5" name="Zástupný symbol pro číslo snímku 4">
            <a:extLst>
              <a:ext uri="{FF2B5EF4-FFF2-40B4-BE49-F238E27FC236}">
                <a16:creationId xmlns:a16="http://schemas.microsoft.com/office/drawing/2014/main" id="{2FC3D806-8878-501B-E184-FBBEBF0CAB77}"/>
              </a:ext>
            </a:extLst>
          </p:cNvPr>
          <p:cNvSpPr>
            <a:spLocks noGrp="1"/>
          </p:cNvSpPr>
          <p:nvPr>
            <p:ph type="sldNum" sz="quarter" idx="12"/>
          </p:nvPr>
        </p:nvSpPr>
        <p:spPr/>
        <p:txBody>
          <a:bodyPr/>
          <a:lstStyle/>
          <a:p>
            <a:fld id="{72736F3C-244E-4CBE-9E91-8DA19022D893}" type="slidenum">
              <a:rPr lang="cs-CZ" smtClean="0"/>
              <a:t>66</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164889794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1ABFD9E-F565-DCFD-B0FC-80458ABE9900}"/>
              </a:ext>
            </a:extLst>
          </p:cNvPr>
          <p:cNvSpPr>
            <a:spLocks noGrp="1"/>
          </p:cNvSpPr>
          <p:nvPr>
            <p:ph type="title"/>
          </p:nvPr>
        </p:nvSpPr>
        <p:spPr/>
        <p:txBody>
          <a:bodyPr>
            <a:normAutofit fontScale="90000"/>
          </a:bodyPr>
          <a:lstStyle/>
          <a:p>
            <a:r>
              <a:rPr kumimoji="0" lang="cs-CZ" sz="4000" b="1" i="0" u="none" strike="noStrike" kern="1200" cap="none" spc="0" normalizeH="0" baseline="0" noProof="0" dirty="0">
                <a:ln>
                  <a:noFill/>
                </a:ln>
                <a:solidFill>
                  <a:prstClr val="black"/>
                </a:solidFill>
                <a:effectLst/>
                <a:uLnTx/>
                <a:uFillTx/>
                <a:latin typeface="Calibri Light" panose="020F0302020204030204" pitchFamily="34" charset="0"/>
                <a:ea typeface="+mj-ea"/>
                <a:cs typeface="Calibri Light" panose="020F0302020204030204" pitchFamily="34" charset="0"/>
              </a:rPr>
              <a:t/>
            </a:r>
            <a:br>
              <a:rPr kumimoji="0" lang="cs-CZ" sz="4000" b="1" i="0" u="none" strike="noStrike" kern="1200" cap="none" spc="0" normalizeH="0" baseline="0" noProof="0" dirty="0">
                <a:ln>
                  <a:noFill/>
                </a:ln>
                <a:solidFill>
                  <a:prstClr val="black"/>
                </a:solidFill>
                <a:effectLst/>
                <a:uLnTx/>
                <a:uFillTx/>
                <a:latin typeface="Calibri Light" panose="020F0302020204030204" pitchFamily="34" charset="0"/>
                <a:ea typeface="+mj-ea"/>
                <a:cs typeface="Calibri Light" panose="020F0302020204030204" pitchFamily="34" charset="0"/>
              </a:rPr>
            </a:br>
            <a:r>
              <a:rPr kumimoji="0" lang="cs-CZ" sz="400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Komentář ke znaleckému odvětví </a:t>
            </a:r>
            <a:br>
              <a:rPr kumimoji="0" lang="cs-CZ" sz="400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br>
            <a:r>
              <a:rPr kumimoji="0" lang="cs-CZ" sz="400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„Oceňování lesa a rostlinstva“</a:t>
            </a:r>
            <a:br>
              <a:rPr kumimoji="0" lang="cs-CZ" sz="400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A2E7640A-0409-AAB1-6A04-BE5347D9D440}"/>
              </a:ext>
            </a:extLst>
          </p:cNvPr>
          <p:cNvSpPr>
            <a:spLocks noGrp="1"/>
          </p:cNvSpPr>
          <p:nvPr>
            <p:ph idx="1"/>
          </p:nvPr>
        </p:nvSpPr>
        <p:spPr/>
        <p:txBody>
          <a:bodyPr>
            <a:normAutofit fontScale="92500" lnSpcReduction="20000"/>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Oceňování lesa se podle nové právní úpravy stalo od 1. 1. 2021 v rámci oboru Ekonomika novým samostatným odvětvím. </a:t>
            </a:r>
          </a:p>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Takto pojaté nové oprávnění pro oceňování lesa vyvolalo u stávajících znalců otázku, jaký rozsah bude mít jejich oprávnění po povinném převedení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do </a:t>
            </a:r>
            <a:r>
              <a:rPr lang="cs-CZ" sz="2800" dirty="0">
                <a:effectLst/>
                <a:latin typeface="Calibri" panose="020F0502020204030204" pitchFamily="34" charset="0"/>
                <a:ea typeface="Calibri" panose="020F0502020204030204" pitchFamily="34" charset="0"/>
                <a:cs typeface="Times New Roman" panose="02020603050405020304" pitchFamily="18" charset="0"/>
              </a:rPr>
              <a:t>nově strukturovaného seznamu znaleckých oborů, odvětví a specializací. </a:t>
            </a:r>
            <a:r>
              <a:rPr lang="cs-CZ" i="1" dirty="0">
                <a:latin typeface="Calibri" panose="020F0502020204030204" pitchFamily="34" charset="0"/>
                <a:ea typeface="Calibri" panose="020F0502020204030204" pitchFamily="34" charset="0"/>
                <a:cs typeface="Times New Roman" panose="02020603050405020304" pitchFamily="18" charset="0"/>
              </a:rPr>
              <a:t>Je vedena diskuse, aby znalci v odvětví oceňování lesa </a:t>
            </a:r>
            <a:r>
              <a:rPr lang="cs-CZ" i="1" dirty="0" smtClean="0">
                <a:latin typeface="Calibri" panose="020F0502020204030204" pitchFamily="34" charset="0"/>
                <a:ea typeface="Calibri" panose="020F0502020204030204" pitchFamily="34" charset="0"/>
                <a:cs typeface="Times New Roman" panose="02020603050405020304" pitchFamily="18" charset="0"/>
              </a:rPr>
              <a:t>a </a:t>
            </a:r>
            <a:r>
              <a:rPr lang="cs-CZ" i="1" dirty="0">
                <a:latin typeface="Calibri" panose="020F0502020204030204" pitchFamily="34" charset="0"/>
                <a:ea typeface="Calibri" panose="020F0502020204030204" pitchFamily="34" charset="0"/>
                <a:cs typeface="Times New Roman" panose="02020603050405020304" pitchFamily="18" charset="0"/>
              </a:rPr>
              <a:t>rostlinstva mohli, případně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aby bylo potvrzeno, že mohou oceňovat také zpevněné lesní cesty, ploty, studny apod. Nutno také zdůraznit, že stávající požadované lesnické vzdělání magisterského typu vždy v učebních programech zahrnovalo stavby pro plnění funkcí lesa (projektování i realizace lesních cest, meliorace a hrazení lesních bystřin, mysliveckých zařízení aj.) </a:t>
            </a:r>
          </a:p>
          <a:p>
            <a:pPr marL="0" indent="0">
              <a:buNone/>
            </a:pPr>
            <a:endParaRPr lang="cs-CZ" dirty="0"/>
          </a:p>
        </p:txBody>
      </p:sp>
      <p:sp>
        <p:nvSpPr>
          <p:cNvPr id="5" name="Zástupný symbol pro číslo snímku 4">
            <a:extLst>
              <a:ext uri="{FF2B5EF4-FFF2-40B4-BE49-F238E27FC236}">
                <a16:creationId xmlns:a16="http://schemas.microsoft.com/office/drawing/2014/main" id="{E98EE2AF-B7D7-0F66-2B03-93E006B59CE4}"/>
              </a:ext>
            </a:extLst>
          </p:cNvPr>
          <p:cNvSpPr>
            <a:spLocks noGrp="1"/>
          </p:cNvSpPr>
          <p:nvPr>
            <p:ph type="sldNum" sz="quarter" idx="12"/>
          </p:nvPr>
        </p:nvSpPr>
        <p:spPr/>
        <p:txBody>
          <a:bodyPr/>
          <a:lstStyle/>
          <a:p>
            <a:fld id="{72736F3C-244E-4CBE-9E91-8DA19022D893}" type="slidenum">
              <a:rPr lang="cs-CZ" smtClean="0"/>
              <a:t>67</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168701147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1ABFD9E-F565-DCFD-B0FC-80458ABE9900}"/>
              </a:ext>
            </a:extLst>
          </p:cNvPr>
          <p:cNvSpPr>
            <a:spLocks noGrp="1"/>
          </p:cNvSpPr>
          <p:nvPr>
            <p:ph type="title"/>
          </p:nvPr>
        </p:nvSpPr>
        <p:spPr/>
        <p:txBody>
          <a:bodyPr>
            <a:normAutofit fontScale="90000"/>
          </a:bodyPr>
          <a:lstStyle/>
          <a:p>
            <a:r>
              <a:rPr kumimoji="0" lang="cs-CZ" sz="3600" b="1" i="0" u="none" strike="noStrike" kern="1200" cap="none" spc="0" normalizeH="0" baseline="0" noProof="0" dirty="0">
                <a:ln>
                  <a:noFill/>
                </a:ln>
                <a:solidFill>
                  <a:prstClr val="black"/>
                </a:solidFill>
                <a:effectLst/>
                <a:uLnTx/>
                <a:uFillTx/>
                <a:latin typeface="Calibri Light" panose="020F0302020204030204" pitchFamily="34" charset="0"/>
                <a:ea typeface="+mj-ea"/>
                <a:cs typeface="Calibri Light" panose="020F0302020204030204" pitchFamily="34" charset="0"/>
              </a:rPr>
              <a:t/>
            </a:r>
            <a:br>
              <a:rPr kumimoji="0" lang="cs-CZ" sz="3600" b="1" i="0" u="none" strike="noStrike" kern="1200" cap="none" spc="0" normalizeH="0" baseline="0" noProof="0" dirty="0">
                <a:ln>
                  <a:noFill/>
                </a:ln>
                <a:solidFill>
                  <a:prstClr val="black"/>
                </a:solidFill>
                <a:effectLst/>
                <a:uLnTx/>
                <a:uFillTx/>
                <a:latin typeface="Calibri Light" panose="020F0302020204030204" pitchFamily="34" charset="0"/>
                <a:ea typeface="+mj-ea"/>
                <a:cs typeface="Calibri Light" panose="020F0302020204030204" pitchFamily="34" charset="0"/>
              </a:rPr>
            </a:br>
            <a:r>
              <a:rPr lang="cs-CZ" sz="4000" dirty="0">
                <a:solidFill>
                  <a:prstClr val="black"/>
                </a:solidFill>
                <a:latin typeface="Calibri Light" panose="020F0302020204030204" pitchFamily="34" charset="0"/>
                <a:cs typeface="Calibri Light" panose="020F0302020204030204" pitchFamily="34" charset="0"/>
              </a:rPr>
              <a:t>Komentář ke znaleckému odvětví </a:t>
            </a:r>
            <a:br>
              <a:rPr lang="cs-CZ" sz="4000" dirty="0">
                <a:solidFill>
                  <a:prstClr val="black"/>
                </a:solidFill>
                <a:latin typeface="Calibri Light" panose="020F0302020204030204" pitchFamily="34" charset="0"/>
                <a:cs typeface="Calibri Light" panose="020F0302020204030204" pitchFamily="34" charset="0"/>
              </a:rPr>
            </a:br>
            <a:r>
              <a:rPr lang="cs-CZ" sz="4000" dirty="0">
                <a:solidFill>
                  <a:prstClr val="black"/>
                </a:solidFill>
                <a:latin typeface="Calibri Light" panose="020F0302020204030204" pitchFamily="34" charset="0"/>
                <a:cs typeface="Calibri Light" panose="020F0302020204030204" pitchFamily="34" charset="0"/>
              </a:rPr>
              <a:t>„Oceňování lesa a rostlinstva“</a:t>
            </a:r>
            <a:br>
              <a:rPr lang="cs-CZ" sz="4000" dirty="0">
                <a:solidFill>
                  <a:prstClr val="black"/>
                </a:solidFill>
                <a:latin typeface="Calibri Light" panose="020F0302020204030204" pitchFamily="34" charset="0"/>
                <a:cs typeface="Calibri Light" panose="020F0302020204030204" pitchFamily="34" charset="0"/>
              </a:rPr>
            </a:br>
            <a:endParaRPr lang="cs-CZ" sz="4000" dirty="0">
              <a:solidFill>
                <a:prstClr val="black"/>
              </a:solidFill>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A2E7640A-0409-AAB1-6A04-BE5347D9D440}"/>
              </a:ext>
            </a:extLst>
          </p:cNvPr>
          <p:cNvSpPr>
            <a:spLocks noGrp="1"/>
          </p:cNvSpPr>
          <p:nvPr>
            <p:ph idx="1"/>
          </p:nvPr>
        </p:nvSpPr>
        <p:spPr/>
        <p:txBody>
          <a:bodyPr/>
          <a:lstStyle/>
          <a:p>
            <a:pPr marL="0" indent="0" algn="jus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 Samostatným odvětvím v  rámci oboru Ekonomika se stalo oceňování nemovitých věcí. </a:t>
            </a:r>
          </a:p>
          <a:p>
            <a:pPr marL="0" indent="0" algn="jus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Doposud nikomu nevadilo, že znalec (stavař) se specializací nemovitosti oceňoval les (lesní pozemek s lesním porostem). </a:t>
            </a:r>
          </a:p>
          <a:p>
            <a:pPr marL="0" indent="0" algn="just">
              <a:lnSpc>
                <a:spcPct val="107000"/>
              </a:lnSpc>
              <a:spcAft>
                <a:spcPts val="800"/>
              </a:spcAft>
              <a:buNone/>
            </a:pPr>
            <a:r>
              <a:rPr lang="cs-CZ" sz="2800" b="1" dirty="0" smtClean="0">
                <a:effectLst/>
                <a:latin typeface="Calibri" panose="020F0502020204030204" pitchFamily="34" charset="0"/>
                <a:ea typeface="Calibri" panose="020F0502020204030204" pitchFamily="34" charset="0"/>
                <a:cs typeface="Times New Roman" panose="02020603050405020304" pitchFamily="18" charset="0"/>
              </a:rPr>
              <a:t>Znalci („stavaři“) </a:t>
            </a:r>
            <a:r>
              <a:rPr lang="cs-CZ" sz="2800" b="1" dirty="0">
                <a:effectLst/>
                <a:latin typeface="Calibri" panose="020F0502020204030204" pitchFamily="34" charset="0"/>
                <a:ea typeface="Calibri" panose="020F0502020204030204" pitchFamily="34" charset="0"/>
                <a:cs typeface="Times New Roman" panose="02020603050405020304" pitchFamily="18" charset="0"/>
              </a:rPr>
              <a:t>se ptají, zda bude možné v rámci svých budoucích oprávnění v oboru Ekonomika, odvětví Oceňování věci nemovitých, oceňovat les, když les je nepochybně podmnožina věcí nemovitých. </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cs-CZ" dirty="0"/>
          </a:p>
        </p:txBody>
      </p:sp>
      <p:sp>
        <p:nvSpPr>
          <p:cNvPr id="5" name="Zástupný symbol pro číslo snímku 4">
            <a:extLst>
              <a:ext uri="{FF2B5EF4-FFF2-40B4-BE49-F238E27FC236}">
                <a16:creationId xmlns:a16="http://schemas.microsoft.com/office/drawing/2014/main" id="{E98EE2AF-B7D7-0F66-2B03-93E006B59CE4}"/>
              </a:ext>
            </a:extLst>
          </p:cNvPr>
          <p:cNvSpPr>
            <a:spLocks noGrp="1"/>
          </p:cNvSpPr>
          <p:nvPr>
            <p:ph type="sldNum" sz="quarter" idx="12"/>
          </p:nvPr>
        </p:nvSpPr>
        <p:spPr/>
        <p:txBody>
          <a:bodyPr/>
          <a:lstStyle/>
          <a:p>
            <a:fld id="{72736F3C-244E-4CBE-9E91-8DA19022D893}" type="slidenum">
              <a:rPr lang="cs-CZ" smtClean="0"/>
              <a:t>68</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45883129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1ABFD9E-F565-DCFD-B0FC-80458ABE9900}"/>
              </a:ext>
            </a:extLst>
          </p:cNvPr>
          <p:cNvSpPr>
            <a:spLocks noGrp="1"/>
          </p:cNvSpPr>
          <p:nvPr>
            <p:ph type="title"/>
          </p:nvPr>
        </p:nvSpPr>
        <p:spPr/>
        <p:txBody>
          <a:bodyPr>
            <a:normAutofit fontScale="90000"/>
          </a:bodyPr>
          <a:lstStyle/>
          <a:p>
            <a:r>
              <a:rPr lang="cs-CZ" sz="4400" b="1" dirty="0">
                <a:solidFill>
                  <a:prstClr val="black"/>
                </a:solidFill>
                <a:latin typeface="Calibri Light" panose="020F0302020204030204" pitchFamily="34" charset="0"/>
                <a:cs typeface="Calibri Light" panose="020F0302020204030204" pitchFamily="34" charset="0"/>
              </a:rPr>
              <a:t/>
            </a:r>
            <a:br>
              <a:rPr lang="cs-CZ" sz="4400" b="1" dirty="0">
                <a:solidFill>
                  <a:prstClr val="black"/>
                </a:solidFill>
                <a:latin typeface="Calibri Light" panose="020F0302020204030204" pitchFamily="34" charset="0"/>
                <a:cs typeface="Calibri Light" panose="020F0302020204030204" pitchFamily="34" charset="0"/>
              </a:rPr>
            </a:br>
            <a:r>
              <a:rPr lang="cs-CZ" sz="4400" dirty="0">
                <a:solidFill>
                  <a:prstClr val="black"/>
                </a:solidFill>
                <a:latin typeface="Calibri Light" panose="020F0302020204030204" pitchFamily="34" charset="0"/>
                <a:cs typeface="Calibri Light" panose="020F0302020204030204" pitchFamily="34" charset="0"/>
              </a:rPr>
              <a:t>Komentář ke znaleckému odvětví </a:t>
            </a:r>
            <a:br>
              <a:rPr lang="cs-CZ" sz="4400" dirty="0">
                <a:solidFill>
                  <a:prstClr val="black"/>
                </a:solidFill>
                <a:latin typeface="Calibri Light" panose="020F0302020204030204" pitchFamily="34" charset="0"/>
                <a:cs typeface="Calibri Light" panose="020F0302020204030204" pitchFamily="34" charset="0"/>
              </a:rPr>
            </a:br>
            <a:r>
              <a:rPr lang="cs-CZ" sz="4400" dirty="0">
                <a:solidFill>
                  <a:prstClr val="black"/>
                </a:solidFill>
                <a:latin typeface="Calibri Light" panose="020F0302020204030204" pitchFamily="34" charset="0"/>
                <a:cs typeface="Calibri Light" panose="020F0302020204030204" pitchFamily="34" charset="0"/>
              </a:rPr>
              <a:t>„Oceňování lesa a rostlinstva“</a:t>
            </a:r>
            <a:br>
              <a:rPr lang="cs-CZ" sz="4400" dirty="0">
                <a:solidFill>
                  <a:prstClr val="black"/>
                </a:solidFill>
                <a:latin typeface="Calibri Light" panose="020F03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A2E7640A-0409-AAB1-6A04-BE5347D9D440}"/>
              </a:ext>
            </a:extLst>
          </p:cNvPr>
          <p:cNvSpPr>
            <a:spLocks noGrp="1"/>
          </p:cNvSpPr>
          <p:nvPr>
            <p:ph idx="1"/>
          </p:nvPr>
        </p:nvSpPr>
        <p:spPr/>
        <p:txBody>
          <a:bodyPr>
            <a:normAutofit/>
          </a:bodyPr>
          <a:lstStyle/>
          <a:p>
            <a:pPr marL="0" indent="0">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Ministerstvo spravedlnosti (MSP-171/2021-OINS-ZN/3) v této věci uvádí, že pokud znalec bude chtít oceňovat lesní porosty, tak musí mít příslušné oprávnění pro odvětví Oceňování lesa, rostlinstva a nerostů. Současně uvádí,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že: </a:t>
            </a:r>
            <a:r>
              <a:rPr lang="cs-CZ" sz="2800" dirty="0">
                <a:effectLst/>
                <a:latin typeface="Calibri" panose="020F0502020204030204" pitchFamily="34" charset="0"/>
                <a:ea typeface="Calibri" panose="020F0502020204030204" pitchFamily="34" charset="0"/>
                <a:cs typeface="Times New Roman" panose="02020603050405020304" pitchFamily="18" charset="0"/>
              </a:rPr>
              <a:t>není vyloučeno, aby měl znalec oprávnění pro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víc než jedno odvětví, případně i pro vícero oborů</a:t>
            </a:r>
            <a:r>
              <a:rPr lang="cs-CZ" sz="2800" dirty="0">
                <a:effectLst/>
                <a:latin typeface="Calibri" panose="020F0502020204030204" pitchFamily="34" charset="0"/>
                <a:ea typeface="Calibri" panose="020F0502020204030204" pitchFamily="34" charset="0"/>
                <a:cs typeface="Times New Roman" panose="02020603050405020304" pitchFamily="18" charset="0"/>
              </a:rPr>
              <a:t>.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cs-CZ" sz="2800" b="1" dirty="0" smtClean="0">
                <a:effectLst/>
                <a:latin typeface="Calibri" panose="020F0502020204030204" pitchFamily="34" charset="0"/>
                <a:ea typeface="Calibri" panose="020F0502020204030204" pitchFamily="34" charset="0"/>
                <a:cs typeface="Times New Roman" panose="02020603050405020304" pitchFamily="18" charset="0"/>
              </a:rPr>
              <a:t>S</a:t>
            </a:r>
            <a:r>
              <a:rPr lang="cs-CZ" sz="2800" b="1" dirty="0">
                <a:effectLst/>
                <a:latin typeface="Calibri" panose="020F0502020204030204" pitchFamily="34" charset="0"/>
                <a:ea typeface="Calibri" panose="020F0502020204030204" pitchFamily="34" charset="0"/>
                <a:cs typeface="Times New Roman" panose="02020603050405020304" pitchFamily="18" charset="0"/>
              </a:rPr>
              <a:t> </a:t>
            </a:r>
            <a:r>
              <a:rPr lang="cs-CZ" sz="2800" b="1" dirty="0" smtClean="0">
                <a:effectLst/>
                <a:latin typeface="Calibri" panose="020F0502020204030204" pitchFamily="34" charset="0"/>
                <a:ea typeface="Calibri" panose="020F0502020204030204" pitchFamily="34" charset="0"/>
                <a:cs typeface="Times New Roman" panose="02020603050405020304" pitchFamily="18" charset="0"/>
              </a:rPr>
              <a:t>ohledem na </a:t>
            </a:r>
            <a:r>
              <a:rPr lang="cs-CZ" sz="2800" b="1" dirty="0">
                <a:effectLst/>
                <a:latin typeface="Calibri" panose="020F0502020204030204" pitchFamily="34" charset="0"/>
                <a:ea typeface="Calibri" panose="020F0502020204030204" pitchFamily="34" charset="0"/>
                <a:cs typeface="Times New Roman" panose="02020603050405020304" pitchFamily="18" charset="0"/>
              </a:rPr>
              <a:t>skutečnost, že Ministerstvo spravedlnosti také pracuje </a:t>
            </a:r>
            <a:r>
              <a:rPr lang="cs-CZ" sz="2800" b="1" dirty="0" smtClean="0">
                <a:effectLst/>
                <a:latin typeface="Calibri" panose="020F0502020204030204" pitchFamily="34" charset="0"/>
                <a:ea typeface="Calibri" panose="020F0502020204030204" pitchFamily="34" charset="0"/>
                <a:cs typeface="Times New Roman" panose="02020603050405020304" pitchFamily="18" charset="0"/>
              </a:rPr>
              <a:t>      na </a:t>
            </a:r>
            <a:r>
              <a:rPr lang="cs-CZ" sz="2800" b="1" dirty="0">
                <a:effectLst/>
                <a:latin typeface="Calibri" panose="020F0502020204030204" pitchFamily="34" charset="0"/>
                <a:ea typeface="Calibri" panose="020F0502020204030204" pitchFamily="34" charset="0"/>
                <a:cs typeface="Times New Roman" panose="02020603050405020304" pitchFamily="18" charset="0"/>
              </a:rPr>
              <a:t>vymezení specializací, je možné, že sporné otázky budou vyřešeny při průběžném procesu překlápění znaleckých oprávnění do nově stanovených odvětví a specializací. </a:t>
            </a:r>
          </a:p>
          <a:p>
            <a:pPr marL="0" indent="0">
              <a:buNone/>
            </a:pPr>
            <a:endParaRPr lang="cs-CZ" dirty="0"/>
          </a:p>
        </p:txBody>
      </p:sp>
      <p:sp>
        <p:nvSpPr>
          <p:cNvPr id="5" name="Zástupný symbol pro číslo snímku 4">
            <a:extLst>
              <a:ext uri="{FF2B5EF4-FFF2-40B4-BE49-F238E27FC236}">
                <a16:creationId xmlns:a16="http://schemas.microsoft.com/office/drawing/2014/main" id="{E98EE2AF-B7D7-0F66-2B03-93E006B59CE4}"/>
              </a:ext>
            </a:extLst>
          </p:cNvPr>
          <p:cNvSpPr>
            <a:spLocks noGrp="1"/>
          </p:cNvSpPr>
          <p:nvPr>
            <p:ph type="sldNum" sz="quarter" idx="12"/>
          </p:nvPr>
        </p:nvSpPr>
        <p:spPr/>
        <p:txBody>
          <a:bodyPr/>
          <a:lstStyle/>
          <a:p>
            <a:fld id="{72736F3C-244E-4CBE-9E91-8DA19022D893}" type="slidenum">
              <a:rPr lang="cs-CZ" smtClean="0"/>
              <a:t>69</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562642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9E4B3E-46FD-87E7-F50A-1BAAA9819096}"/>
              </a:ext>
            </a:extLst>
          </p:cNvPr>
          <p:cNvSpPr>
            <a:spLocks noGrp="1"/>
          </p:cNvSpPr>
          <p:nvPr>
            <p:ph type="title"/>
          </p:nvPr>
        </p:nvSpPr>
        <p:spPr/>
        <p:txBody>
          <a:bodyPr>
            <a:normAutofit fontScale="90000"/>
          </a:bodyPr>
          <a:lstStyle/>
          <a:p>
            <a:pPr>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dirty="0"/>
              <a:t>Organizace znalecké činnosti</a:t>
            </a:r>
            <a:r>
              <a:rPr lang="cs-CZ" sz="4400" dirty="0">
                <a:effectLst/>
                <a:latin typeface="Calibri" panose="020F0502020204030204" pitchFamily="34" charset="0"/>
                <a:ea typeface="Calibri" panose="020F0502020204030204" pitchFamily="34" charset="0"/>
                <a:cs typeface="Times New Roman" panose="02020603050405020304" pitchFamily="18" charset="0"/>
              </a:rPr>
              <a:t/>
            </a:r>
            <a:br>
              <a:rPr lang="cs-CZ" sz="4400" dirty="0">
                <a:effectLst/>
                <a:latin typeface="Calibri" panose="020F0502020204030204" pitchFamily="34" charset="0"/>
                <a:ea typeface="Calibri" panose="020F0502020204030204" pitchFamily="34"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317295AD-D491-F25F-08AD-469B5417E1BA}"/>
              </a:ext>
            </a:extLst>
          </p:cNvPr>
          <p:cNvSpPr>
            <a:spLocks noGrp="1"/>
          </p:cNvSpPr>
          <p:nvPr>
            <p:ph idx="1"/>
          </p:nvPr>
        </p:nvSpPr>
        <p:spPr/>
        <p:txBody>
          <a:bodyPr/>
          <a:lstStyle/>
          <a:p>
            <a:pPr marL="0" indent="0" algn="just">
              <a:lnSpc>
                <a:spcPct val="107000"/>
              </a:lnSpc>
              <a:spcAft>
                <a:spcPts val="800"/>
              </a:spcAft>
              <a:buNone/>
            </a:pPr>
            <a:r>
              <a:rPr lang="cs-CZ" sz="3200" dirty="0">
                <a:effectLst/>
                <a:latin typeface="Calibri" panose="020F0502020204030204" pitchFamily="34" charset="0"/>
                <a:ea typeface="Calibri" panose="020F0502020204030204" pitchFamily="34" charset="0"/>
                <a:cs typeface="Times New Roman" panose="02020603050405020304" pitchFamily="18" charset="0"/>
              </a:rPr>
              <a:t>Veškerá znalecká agenda a organizace znalecké činnosti je od 1. 1. 2021 přenesena zákonem na Ministerstvo spravedlnosti, Vyšehradská 16, Odbor insolvenčních a soudních </a:t>
            </a:r>
            <a:r>
              <a:rPr lang="cs-CZ" sz="3200" dirty="0" smtClean="0">
                <a:effectLst/>
                <a:latin typeface="Calibri" panose="020F0502020204030204" pitchFamily="34" charset="0"/>
                <a:ea typeface="Calibri" panose="020F0502020204030204" pitchFamily="34" charset="0"/>
                <a:cs typeface="Times New Roman" panose="02020603050405020304" pitchFamily="18" charset="0"/>
              </a:rPr>
              <a:t>znalců, od 1.1.2024 Odbor soudních znalců. </a:t>
            </a:r>
            <a:endParaRPr lang="cs-CZ"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3C114F8D-6A3A-CF9E-663C-EA2E1E6D40C1}"/>
              </a:ext>
            </a:extLst>
          </p:cNvPr>
          <p:cNvSpPr>
            <a:spLocks noGrp="1"/>
          </p:cNvSpPr>
          <p:nvPr>
            <p:ph type="sldNum" sz="quarter" idx="12"/>
          </p:nvPr>
        </p:nvSpPr>
        <p:spPr/>
        <p:txBody>
          <a:bodyPr/>
          <a:lstStyle/>
          <a:p>
            <a:fld id="{72736F3C-244E-4CBE-9E91-8DA19022D893}" type="slidenum">
              <a:rPr lang="cs-CZ" smtClean="0"/>
              <a:t>7</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83007739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1ABFD9E-F565-DCFD-B0FC-80458ABE9900}"/>
              </a:ext>
            </a:extLst>
          </p:cNvPr>
          <p:cNvSpPr>
            <a:spLocks noGrp="1"/>
          </p:cNvSpPr>
          <p:nvPr>
            <p:ph type="title"/>
          </p:nvPr>
        </p:nvSpPr>
        <p:spPr/>
        <p:txBody>
          <a:bodyPr>
            <a:normAutofit fontScale="90000"/>
          </a:bodyPr>
          <a:lstStyle/>
          <a:p>
            <a:r>
              <a:rPr lang="cs-CZ" sz="4400" b="1" dirty="0">
                <a:solidFill>
                  <a:prstClr val="black"/>
                </a:solidFill>
                <a:latin typeface="Calibri Light" panose="020F0302020204030204" pitchFamily="34" charset="0"/>
                <a:cs typeface="Calibri Light" panose="020F0302020204030204" pitchFamily="34" charset="0"/>
              </a:rPr>
              <a:t/>
            </a:r>
            <a:br>
              <a:rPr lang="cs-CZ" sz="4400" b="1" dirty="0">
                <a:solidFill>
                  <a:prstClr val="black"/>
                </a:solidFill>
                <a:latin typeface="Calibri Light" panose="020F0302020204030204" pitchFamily="34" charset="0"/>
                <a:cs typeface="Calibri Light" panose="020F0302020204030204" pitchFamily="34" charset="0"/>
              </a:rPr>
            </a:br>
            <a:r>
              <a:rPr lang="cs-CZ" sz="4400" dirty="0">
                <a:solidFill>
                  <a:prstClr val="black"/>
                </a:solidFill>
                <a:latin typeface="Calibri Light" panose="020F0302020204030204" pitchFamily="34" charset="0"/>
                <a:cs typeface="Calibri Light" panose="020F0302020204030204" pitchFamily="34" charset="0"/>
              </a:rPr>
              <a:t>Komentář ke znaleckému odvětví </a:t>
            </a:r>
            <a:br>
              <a:rPr lang="cs-CZ" sz="4400" dirty="0">
                <a:solidFill>
                  <a:prstClr val="black"/>
                </a:solidFill>
                <a:latin typeface="Calibri Light" panose="020F0302020204030204" pitchFamily="34" charset="0"/>
                <a:cs typeface="Calibri Light" panose="020F0302020204030204" pitchFamily="34" charset="0"/>
              </a:rPr>
            </a:br>
            <a:r>
              <a:rPr lang="cs-CZ" sz="4400" dirty="0">
                <a:solidFill>
                  <a:prstClr val="black"/>
                </a:solidFill>
                <a:latin typeface="Calibri Light" panose="020F0302020204030204" pitchFamily="34" charset="0"/>
                <a:cs typeface="Calibri Light" panose="020F0302020204030204" pitchFamily="34" charset="0"/>
              </a:rPr>
              <a:t>„Oceňování lesa a rostlinstva“</a:t>
            </a:r>
            <a:br>
              <a:rPr lang="cs-CZ" sz="4400" dirty="0">
                <a:solidFill>
                  <a:prstClr val="black"/>
                </a:solidFill>
                <a:latin typeface="Calibri Light" panose="020F0302020204030204" pitchFamily="34" charset="0"/>
                <a:cs typeface="Calibri Light" panose="020F0302020204030204" pitchFamily="34" charset="0"/>
              </a:rPr>
            </a:br>
            <a:endParaRPr lang="cs-CZ" dirty="0"/>
          </a:p>
        </p:txBody>
      </p:sp>
      <p:sp>
        <p:nvSpPr>
          <p:cNvPr id="3" name="Zástupný obsah 2">
            <a:extLst>
              <a:ext uri="{FF2B5EF4-FFF2-40B4-BE49-F238E27FC236}">
                <a16:creationId xmlns:a16="http://schemas.microsoft.com/office/drawing/2014/main" id="{A2E7640A-0409-AAB1-6A04-BE5347D9D440}"/>
              </a:ext>
            </a:extLst>
          </p:cNvPr>
          <p:cNvSpPr>
            <a:spLocks noGrp="1"/>
          </p:cNvSpPr>
          <p:nvPr>
            <p:ph idx="1"/>
          </p:nvPr>
        </p:nvSpPr>
        <p:spPr/>
        <p:txBody>
          <a:bodyPr>
            <a:normAutofit/>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Také by pomohl volnější výklad instituce konzultanta. Znalci tuto situaci sice mohou řešit podáváním společného znaleckého posudku (nový trend?). </a:t>
            </a:r>
            <a:endParaRPr lang="cs-CZ" sz="2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Máme </a:t>
            </a:r>
            <a:r>
              <a:rPr lang="cs-CZ" sz="2800" dirty="0">
                <a:effectLst/>
                <a:latin typeface="Calibri" panose="020F0502020204030204" pitchFamily="34" charset="0"/>
                <a:ea typeface="Calibri" panose="020F0502020204030204" pitchFamily="34" charset="0"/>
                <a:cs typeface="Times New Roman" panose="02020603050405020304" pitchFamily="18" charset="0"/>
              </a:rPr>
              <a:t>však za to, že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soudy a znalecká praxe </a:t>
            </a:r>
            <a:r>
              <a:rPr lang="cs-CZ" sz="2800" dirty="0">
                <a:effectLst/>
                <a:latin typeface="Calibri" panose="020F0502020204030204" pitchFamily="34" charset="0"/>
                <a:ea typeface="Calibri" panose="020F0502020204030204" pitchFamily="34" charset="0"/>
                <a:cs typeface="Times New Roman" panose="02020603050405020304" pitchFamily="18" charset="0"/>
              </a:rPr>
              <a:t>dají po určité době podnět k řešení této problémové situace. Určitě nebude komfortní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řešit nejasnosti, </a:t>
            </a:r>
            <a:r>
              <a:rPr lang="cs-CZ" sz="2800" dirty="0">
                <a:effectLst/>
                <a:latin typeface="Calibri" panose="020F0502020204030204" pitchFamily="34" charset="0"/>
                <a:ea typeface="Calibri" panose="020F0502020204030204" pitchFamily="34" charset="0"/>
                <a:cs typeface="Times New Roman" panose="02020603050405020304" pitchFamily="18" charset="0"/>
              </a:rPr>
              <a:t>zda oprávnění znalce odpovídá požadovanému úkonu.</a:t>
            </a:r>
          </a:p>
          <a:p>
            <a:pPr marL="0" indent="0">
              <a:buNone/>
            </a:pPr>
            <a:endParaRPr lang="cs-CZ" dirty="0"/>
          </a:p>
        </p:txBody>
      </p:sp>
      <p:sp>
        <p:nvSpPr>
          <p:cNvPr id="5" name="Zástupný symbol pro číslo snímku 4">
            <a:extLst>
              <a:ext uri="{FF2B5EF4-FFF2-40B4-BE49-F238E27FC236}">
                <a16:creationId xmlns:a16="http://schemas.microsoft.com/office/drawing/2014/main" id="{E98EE2AF-B7D7-0F66-2B03-93E006B59CE4}"/>
              </a:ext>
            </a:extLst>
          </p:cNvPr>
          <p:cNvSpPr>
            <a:spLocks noGrp="1"/>
          </p:cNvSpPr>
          <p:nvPr>
            <p:ph type="sldNum" sz="quarter" idx="12"/>
          </p:nvPr>
        </p:nvSpPr>
        <p:spPr/>
        <p:txBody>
          <a:bodyPr/>
          <a:lstStyle/>
          <a:p>
            <a:fld id="{72736F3C-244E-4CBE-9E91-8DA19022D893}" type="slidenum">
              <a:rPr lang="cs-CZ" smtClean="0"/>
              <a:t>70</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42690212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1ABFD9E-F565-DCFD-B0FC-80458ABE9900}"/>
              </a:ext>
            </a:extLst>
          </p:cNvPr>
          <p:cNvSpPr>
            <a:spLocks noGrp="1"/>
          </p:cNvSpPr>
          <p:nvPr>
            <p:ph type="title"/>
          </p:nvPr>
        </p:nvSpPr>
        <p:spPr/>
        <p:txBody>
          <a:bodyPr>
            <a:normAutofit fontScale="90000"/>
          </a:bodyPr>
          <a:lstStyle/>
          <a:p>
            <a:pPr>
              <a:lnSpc>
                <a:spcPct val="107000"/>
              </a:lnSpc>
              <a:spcAft>
                <a:spcPts val="800"/>
              </a:spcAft>
            </a:pPr>
            <a:r>
              <a:rPr lang="cs-CZ" sz="4000" b="1" dirty="0">
                <a:solidFill>
                  <a:prstClr val="black"/>
                </a:solidFill>
                <a:latin typeface="Calibri Light" panose="020F0302020204030204" pitchFamily="34" charset="0"/>
                <a:cs typeface="Calibri Light" panose="020F0302020204030204" pitchFamily="34" charset="0"/>
              </a:rPr>
              <a:t/>
            </a:r>
            <a:br>
              <a:rPr lang="cs-CZ" sz="4000" b="1" dirty="0">
                <a:solidFill>
                  <a:prstClr val="black"/>
                </a:solidFill>
                <a:latin typeface="Calibri Light" panose="020F0302020204030204" pitchFamily="34" charset="0"/>
                <a:cs typeface="Calibri Light" panose="020F0302020204030204" pitchFamily="34" charset="0"/>
              </a:rPr>
            </a:br>
            <a:r>
              <a:rPr lang="cs-CZ" sz="4000" dirty="0">
                <a:solidFill>
                  <a:prstClr val="black"/>
                </a:solidFill>
                <a:latin typeface="Calibri Light" panose="020F0302020204030204" pitchFamily="34" charset="0"/>
                <a:cs typeface="Calibri Light" panose="020F0302020204030204" pitchFamily="34" charset="0"/>
              </a:rPr>
              <a:t>Přechodné období dle zákona č. 254/2019 Sb.</a:t>
            </a:r>
            <a:br>
              <a:rPr lang="cs-CZ" sz="4000" dirty="0">
                <a:solidFill>
                  <a:prstClr val="black"/>
                </a:solidFill>
                <a:latin typeface="Calibri Light" panose="020F0302020204030204" pitchFamily="34" charset="0"/>
                <a:cs typeface="Calibri Light" panose="020F0302020204030204" pitchFamily="34" charset="0"/>
              </a:rPr>
            </a:br>
            <a:endParaRPr lang="cs-CZ" sz="4000" dirty="0">
              <a:solidFill>
                <a:prstClr val="black"/>
              </a:solidFill>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A2E7640A-0409-AAB1-6A04-BE5347D9D440}"/>
              </a:ext>
            </a:extLst>
          </p:cNvPr>
          <p:cNvSpPr>
            <a:spLocks noGrp="1"/>
          </p:cNvSpPr>
          <p:nvPr>
            <p:ph idx="1"/>
          </p:nvPr>
        </p:nvSpPr>
        <p:spPr>
          <a:xfrm>
            <a:off x="838200" y="1321806"/>
            <a:ext cx="10515600" cy="4855157"/>
          </a:xfrm>
        </p:spPr>
        <p:txBody>
          <a:bodyPr>
            <a:normAutofit fontScale="85000" lnSpcReduction="20000"/>
          </a:bodyPr>
          <a:lstStyle/>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 46</a:t>
            </a:r>
            <a:r>
              <a:rPr lang="cs-CZ" dirty="0">
                <a:latin typeface="Calibri" panose="020F0502020204030204" pitchFamily="34" charset="0"/>
                <a:ea typeface="Calibri" panose="020F0502020204030204" pitchFamily="34" charset="0"/>
                <a:cs typeface="Times New Roman" panose="02020603050405020304" pitchFamily="18" charset="0"/>
              </a:rPr>
              <a:t> </a:t>
            </a:r>
            <a:r>
              <a:rPr lang="cs-CZ" sz="2800" b="1" i="1" dirty="0" smtClean="0">
                <a:effectLst/>
                <a:latin typeface="Calibri" panose="020F0502020204030204" pitchFamily="34" charset="0"/>
                <a:ea typeface="Calibri" panose="020F0502020204030204" pitchFamily="34" charset="0"/>
                <a:cs typeface="Times New Roman" panose="02020603050405020304" pitchFamily="18" charset="0"/>
              </a:rPr>
              <a:t>Znalci</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(1) Znalec, který získal oprávnění k výkonu znalecké činnosti podle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zákona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č. 36/1967 Sb., ve znění účinném přede dnem nabytí účinnosti tohoto zákona,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je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zapsán jako znalec do seznamu znalců podle tohoto zákona.</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(2) Znalec podle odstavce 1 je oprávněn vykonávat znaleckou činnost podle tohoto zákona nejdéle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po dobu 5</a:t>
            </a:r>
            <a:r>
              <a:rPr lang="cs-CZ" sz="2800" i="1" dirty="0">
                <a:effectLst/>
                <a:latin typeface="Calibri" panose="020F0502020204030204" pitchFamily="34" charset="0"/>
                <a:ea typeface="Calibri" panose="020F0502020204030204" pitchFamily="34" charset="0"/>
                <a:cs typeface="Times New Roman" panose="02020603050405020304" pitchFamily="18" charset="0"/>
              </a:rPr>
              <a:t> let ode dne nabytí účinnosti tohoto zákona; uplynutím této doby nebo zápisem do seznamu znalců podle tohoto zákona ve stejném oboru a odvětví dosavadní znalecké oprávnění zaniká.</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(3) Podá-li znalec jmenovaný podle zákona č. 36/1967 Sb., ve znění účinném přede dnem nabytí účinnosti tohoto zákona,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před uplynutím přechodného období podle odstavce 2 žádost o zápis do seznamu znalců podle tohoto zákona, považuje </a:t>
            </a:r>
            <a:r>
              <a:rPr lang="cs-CZ" sz="2800" b="1" i="1" dirty="0" smtClean="0">
                <a:effectLst/>
                <a:latin typeface="Calibri" panose="020F0502020204030204" pitchFamily="34" charset="0"/>
                <a:ea typeface="Calibri" panose="020F0502020204030204" pitchFamily="34" charset="0"/>
                <a:cs typeface="Times New Roman" panose="02020603050405020304" pitchFamily="18" charset="0"/>
              </a:rPr>
              <a:t>         se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zvláštní část vstupní zkoušky za splněnou.</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E98EE2AF-B7D7-0F66-2B03-93E006B59CE4}"/>
              </a:ext>
            </a:extLst>
          </p:cNvPr>
          <p:cNvSpPr>
            <a:spLocks noGrp="1"/>
          </p:cNvSpPr>
          <p:nvPr>
            <p:ph type="sldNum" sz="quarter" idx="12"/>
          </p:nvPr>
        </p:nvSpPr>
        <p:spPr/>
        <p:txBody>
          <a:bodyPr/>
          <a:lstStyle/>
          <a:p>
            <a:fld id="{72736F3C-244E-4CBE-9E91-8DA19022D893}" type="slidenum">
              <a:rPr lang="cs-CZ" smtClean="0"/>
              <a:t>71</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110252466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1ABFD9E-F565-DCFD-B0FC-80458ABE9900}"/>
              </a:ext>
            </a:extLst>
          </p:cNvPr>
          <p:cNvSpPr>
            <a:spLocks noGrp="1"/>
          </p:cNvSpPr>
          <p:nvPr>
            <p:ph type="title"/>
          </p:nvPr>
        </p:nvSpPr>
        <p:spPr/>
        <p:txBody>
          <a:bodyPr>
            <a:normAutofit fontScale="90000"/>
          </a:bodyPr>
          <a:lstStyle/>
          <a:p>
            <a:pPr marL="0" marR="0" lvl="0" indent="0" defTabSz="914400" rtl="0" eaLnBrk="1" fontAlgn="auto" latinLnBrk="0" hangingPunct="1">
              <a:lnSpc>
                <a:spcPct val="107000"/>
              </a:lnSpc>
              <a:spcBef>
                <a:spcPts val="1000"/>
              </a:spcBef>
              <a:spcAft>
                <a:spcPts val="800"/>
              </a:spcAft>
              <a:tabLst/>
              <a:defRPr/>
            </a:pPr>
            <a:r>
              <a:rPr lang="cs-CZ" sz="4000" b="1" dirty="0">
                <a:solidFill>
                  <a:prstClr val="black"/>
                </a:solidFill>
                <a:latin typeface="Calibri Light" panose="020F0302020204030204" pitchFamily="34" charset="0"/>
                <a:cs typeface="Calibri Light" panose="020F0302020204030204" pitchFamily="34" charset="0"/>
              </a:rPr>
              <a:t/>
            </a:r>
            <a:br>
              <a:rPr lang="cs-CZ" sz="4000" b="1" dirty="0">
                <a:solidFill>
                  <a:prstClr val="black"/>
                </a:solidFill>
                <a:latin typeface="Calibri Light" panose="020F0302020204030204" pitchFamily="34" charset="0"/>
                <a:cs typeface="Calibri Light" panose="020F0302020204030204" pitchFamily="34" charset="0"/>
              </a:rPr>
            </a:br>
            <a:r>
              <a:rPr lang="cs-CZ" sz="4000" dirty="0">
                <a:solidFill>
                  <a:prstClr val="black"/>
                </a:solidFill>
                <a:latin typeface="Calibri Light" panose="020F0302020204030204" pitchFamily="34" charset="0"/>
                <a:cs typeface="Calibri Light" panose="020F0302020204030204" pitchFamily="34" charset="0"/>
              </a:rPr>
              <a:t>§ 47 Znalecké ústavy</a:t>
            </a:r>
            <a:r>
              <a:rPr kumimoji="0" lang="cs-CZ"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r>
            <a:br>
              <a:rPr kumimoji="0" lang="cs-CZ"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A2E7640A-0409-AAB1-6A04-BE5347D9D440}"/>
              </a:ext>
            </a:extLst>
          </p:cNvPr>
          <p:cNvSpPr>
            <a:spLocks noGrp="1"/>
          </p:cNvSpPr>
          <p:nvPr>
            <p:ph idx="1"/>
          </p:nvPr>
        </p:nvSpPr>
        <p:spPr>
          <a:xfrm>
            <a:off x="838200" y="1280160"/>
            <a:ext cx="10515600" cy="4896803"/>
          </a:xfrm>
        </p:spPr>
        <p:txBody>
          <a:bodyPr>
            <a:normAutofit fontScale="92500"/>
          </a:bodyPr>
          <a:lstStyle/>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(1) </a:t>
            </a:r>
            <a:r>
              <a:rPr lang="cs-CZ" sz="2800" b="1" i="1" u="sng" dirty="0">
                <a:effectLst/>
                <a:latin typeface="Calibri" panose="020F0502020204030204" pitchFamily="34" charset="0"/>
                <a:ea typeface="Calibri" panose="020F0502020204030204" pitchFamily="34" charset="0"/>
                <a:cs typeface="Times New Roman" panose="02020603050405020304" pitchFamily="18" charset="0"/>
              </a:rPr>
              <a:t>Znalecký ústav</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 který získal oprávnění k výkonu znalecké činnosti podle zákona č. 36/1967 Sb., ve znění účinném přede dnem nabytí účinnosti tohoto zákona, a je zapsán </a:t>
            </a:r>
            <a:r>
              <a:rPr lang="cs-CZ" sz="2800" b="1" i="1" u="sng" dirty="0">
                <a:effectLst/>
                <a:latin typeface="Calibri" panose="020F0502020204030204" pitchFamily="34" charset="0"/>
                <a:ea typeface="Calibri" panose="020F0502020204030204" pitchFamily="34" charset="0"/>
                <a:cs typeface="Times New Roman" panose="02020603050405020304" pitchFamily="18" charset="0"/>
              </a:rPr>
              <a:t>ve druhém oddílu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seznamu znaleckých ústavů, </a:t>
            </a:r>
            <a:r>
              <a:rPr lang="cs-CZ" sz="2800" b="1" i="1" u="sng" dirty="0">
                <a:effectLst/>
                <a:latin typeface="Calibri" panose="020F0502020204030204" pitchFamily="34" charset="0"/>
                <a:ea typeface="Calibri" panose="020F0502020204030204" pitchFamily="34" charset="0"/>
                <a:cs typeface="Times New Roman" panose="02020603050405020304" pitchFamily="18" charset="0"/>
              </a:rPr>
              <a:t>je zapsán jako znalecký ústav do seznamu znalců podle tohoto zákona</a:t>
            </a:r>
            <a:r>
              <a:rPr lang="cs-CZ" sz="2800" i="1" u="sng" dirty="0">
                <a:effectLst/>
                <a:latin typeface="Calibri" panose="020F0502020204030204" pitchFamily="34" charset="0"/>
                <a:ea typeface="Calibri" panose="020F0502020204030204" pitchFamily="34" charset="0"/>
                <a:cs typeface="Times New Roman" panose="02020603050405020304" pitchFamily="18" charset="0"/>
              </a:rPr>
              <a:t>.</a:t>
            </a:r>
            <a:r>
              <a:rPr lang="cs-CZ" sz="2800" i="1" dirty="0">
                <a:effectLst/>
                <a:latin typeface="Calibri" panose="020F0502020204030204" pitchFamily="34" charset="0"/>
                <a:ea typeface="Calibri" panose="020F0502020204030204" pitchFamily="34" charset="0"/>
                <a:cs typeface="Times New Roman" panose="02020603050405020304" pitchFamily="18" charset="0"/>
              </a:rPr>
              <a:t> Takto zapsaný znalecký ústav musí do 1 roku ode dne nabytí účinnosti tohoto zákona prokázat ministerstvu, že vykonává znaleckou činnost prostřednictvím alespoň 1 znalce oprávněného k výkonu znalecké činnosti podle § 5 nebo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46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ve stejném oboru a odvětví a případně specializaci jako tento znalecký ústav nebo prostřednictvím osob uvedených v § 7 odst. 1 písm. c) nebo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7 odst. 2. V opačném případě ministerstvo rozhodne o zrušení znaleckého oprávnění znaleckého ústavu.</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E98EE2AF-B7D7-0F66-2B03-93E006B59CE4}"/>
              </a:ext>
            </a:extLst>
          </p:cNvPr>
          <p:cNvSpPr>
            <a:spLocks noGrp="1"/>
          </p:cNvSpPr>
          <p:nvPr>
            <p:ph type="sldNum" sz="quarter" idx="12"/>
          </p:nvPr>
        </p:nvSpPr>
        <p:spPr/>
        <p:txBody>
          <a:bodyPr/>
          <a:lstStyle/>
          <a:p>
            <a:fld id="{72736F3C-244E-4CBE-9E91-8DA19022D893}" type="slidenum">
              <a:rPr lang="cs-CZ" smtClean="0"/>
              <a:t>72</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0126519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1ABFD9E-F565-DCFD-B0FC-80458ABE9900}"/>
              </a:ext>
            </a:extLst>
          </p:cNvPr>
          <p:cNvSpPr>
            <a:spLocks noGrp="1"/>
          </p:cNvSpPr>
          <p:nvPr>
            <p:ph type="title"/>
          </p:nvPr>
        </p:nvSpPr>
        <p:spPr/>
        <p:txBody>
          <a:bodyPr/>
          <a:lstStyle/>
          <a:p>
            <a:r>
              <a:rPr lang="cs-CZ" sz="4400" dirty="0">
                <a:solidFill>
                  <a:prstClr val="black"/>
                </a:solidFill>
                <a:latin typeface="Calibri Light" panose="020F0302020204030204" pitchFamily="34" charset="0"/>
                <a:cs typeface="Calibri Light" panose="020F0302020204030204" pitchFamily="34" charset="0"/>
              </a:rPr>
              <a:t>§ 47 Znalecké ústavy</a:t>
            </a:r>
            <a:endParaRPr lang="cs-CZ" dirty="0"/>
          </a:p>
        </p:txBody>
      </p:sp>
      <p:sp>
        <p:nvSpPr>
          <p:cNvPr id="3" name="Zástupný obsah 2">
            <a:extLst>
              <a:ext uri="{FF2B5EF4-FFF2-40B4-BE49-F238E27FC236}">
                <a16:creationId xmlns:a16="http://schemas.microsoft.com/office/drawing/2014/main" id="{A2E7640A-0409-AAB1-6A04-BE5347D9D440}"/>
              </a:ext>
            </a:extLst>
          </p:cNvPr>
          <p:cNvSpPr>
            <a:spLocks noGrp="1"/>
          </p:cNvSpPr>
          <p:nvPr>
            <p:ph idx="1"/>
          </p:nvPr>
        </p:nvSpPr>
        <p:spPr>
          <a:xfrm>
            <a:off x="838200" y="1410789"/>
            <a:ext cx="10515600" cy="4766174"/>
          </a:xfrm>
        </p:spPr>
        <p:txBody>
          <a:bodyPr>
            <a:normAutofit lnSpcReduction="10000"/>
          </a:bodyPr>
          <a:lstStyle/>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(2) </a:t>
            </a:r>
            <a:r>
              <a:rPr lang="cs-CZ" sz="2800" b="1" i="1" u="sng" dirty="0">
                <a:effectLst/>
                <a:latin typeface="Calibri" panose="020F0502020204030204" pitchFamily="34" charset="0"/>
                <a:ea typeface="Calibri" panose="020F0502020204030204" pitchFamily="34" charset="0"/>
                <a:cs typeface="Times New Roman" panose="02020603050405020304" pitchFamily="18" charset="0"/>
              </a:rPr>
              <a:t>Znalecký ústav</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 který získal oprávnění k výkonu znalecké činnosti podle zákona č. 36/1967 Sb., ve znění účinném přede dnem nabytí účinnosti tohoto zákona, a je zapsán v </a:t>
            </a:r>
            <a:r>
              <a:rPr lang="cs-CZ" sz="2800" b="1" i="1" u="sng" dirty="0">
                <a:effectLst/>
                <a:latin typeface="Calibri" panose="020F0502020204030204" pitchFamily="34" charset="0"/>
                <a:ea typeface="Calibri" panose="020F0502020204030204" pitchFamily="34" charset="0"/>
                <a:cs typeface="Times New Roman" panose="02020603050405020304" pitchFamily="18" charset="0"/>
              </a:rPr>
              <a:t>prvním oddílu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seznamu znaleckých ústavů, </a:t>
            </a:r>
            <a:r>
              <a:rPr lang="cs-CZ" sz="2800" b="1" i="1" dirty="0" smtClean="0">
                <a:effectLst/>
                <a:latin typeface="Calibri" panose="020F0502020204030204" pitchFamily="34" charset="0"/>
                <a:ea typeface="Calibri" panose="020F0502020204030204" pitchFamily="34" charset="0"/>
                <a:cs typeface="Times New Roman" panose="02020603050405020304" pitchFamily="18" charset="0"/>
              </a:rPr>
              <a:t>         je </a:t>
            </a:r>
            <a:r>
              <a:rPr lang="cs-CZ" sz="2800" b="1" i="1" dirty="0">
                <a:effectLst/>
                <a:latin typeface="Calibri" panose="020F0502020204030204" pitchFamily="34" charset="0"/>
                <a:ea typeface="Calibri" panose="020F0502020204030204" pitchFamily="34" charset="0"/>
                <a:cs typeface="Times New Roman" panose="02020603050405020304" pitchFamily="18" charset="0"/>
              </a:rPr>
              <a:t>zapsán jako znalecká kancelář do seznamu znalců podle tohoto zákona.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Takto zapsaná znalecká kancelář musí do 1 roku ode dne nabytí účinnosti tohoto zákona prokázat ministerstvu, že vykonává znaleckou činnost prostřednictvím alespoň 2 znalců oprávněných k výkonu znalecké činnosti podle § 5 nebo 46 ve stejném oboru a odvětví a případně specializaci jako tato znalecká kancelář. V opačném případě ministerstvo rozhodne o zrušení znaleckého oprávnění znalecké kanceláře.</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E98EE2AF-B7D7-0F66-2B03-93E006B59CE4}"/>
              </a:ext>
            </a:extLst>
          </p:cNvPr>
          <p:cNvSpPr>
            <a:spLocks noGrp="1"/>
          </p:cNvSpPr>
          <p:nvPr>
            <p:ph type="sldNum" sz="quarter" idx="12"/>
          </p:nvPr>
        </p:nvSpPr>
        <p:spPr/>
        <p:txBody>
          <a:bodyPr/>
          <a:lstStyle/>
          <a:p>
            <a:fld id="{72736F3C-244E-4CBE-9E91-8DA19022D893}" type="slidenum">
              <a:rPr lang="cs-CZ" smtClean="0"/>
              <a:t>73</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61458891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1ABFD9E-F565-DCFD-B0FC-80458ABE9900}"/>
              </a:ext>
            </a:extLst>
          </p:cNvPr>
          <p:cNvSpPr>
            <a:spLocks noGrp="1"/>
          </p:cNvSpPr>
          <p:nvPr>
            <p:ph type="title"/>
          </p:nvPr>
        </p:nvSpPr>
        <p:spPr/>
        <p:txBody>
          <a:bodyPr/>
          <a:lstStyle/>
          <a:p>
            <a:r>
              <a:rPr lang="cs-CZ" sz="4400" dirty="0">
                <a:solidFill>
                  <a:prstClr val="black"/>
                </a:solidFill>
                <a:latin typeface="Calibri Light" panose="020F0302020204030204" pitchFamily="34" charset="0"/>
                <a:cs typeface="Calibri Light" panose="020F0302020204030204" pitchFamily="34" charset="0"/>
              </a:rPr>
              <a:t>§ 47 Znalecké ústavy</a:t>
            </a:r>
            <a:endParaRPr lang="cs-CZ" dirty="0"/>
          </a:p>
        </p:txBody>
      </p:sp>
      <p:sp>
        <p:nvSpPr>
          <p:cNvPr id="3" name="Zástupný obsah 2">
            <a:extLst>
              <a:ext uri="{FF2B5EF4-FFF2-40B4-BE49-F238E27FC236}">
                <a16:creationId xmlns:a16="http://schemas.microsoft.com/office/drawing/2014/main" id="{A2E7640A-0409-AAB1-6A04-BE5347D9D440}"/>
              </a:ext>
            </a:extLst>
          </p:cNvPr>
          <p:cNvSpPr>
            <a:spLocks noGrp="1"/>
          </p:cNvSpPr>
          <p:nvPr>
            <p:ph idx="1"/>
          </p:nvPr>
        </p:nvSpPr>
        <p:spPr>
          <a:xfrm>
            <a:off x="838200" y="1375954"/>
            <a:ext cx="10515600" cy="4801009"/>
          </a:xfrm>
        </p:spPr>
        <p:txBody>
          <a:bodyPr>
            <a:normAutofit fontScale="92500" lnSpcReduction="20000"/>
          </a:bodyPr>
          <a:lstStyle/>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(3) </a:t>
            </a:r>
            <a:r>
              <a:rPr lang="cs-CZ" sz="2800" b="1" i="1" u="sng" dirty="0">
                <a:effectLst/>
                <a:latin typeface="Calibri" panose="020F0502020204030204" pitchFamily="34" charset="0"/>
                <a:ea typeface="Calibri" panose="020F0502020204030204" pitchFamily="34" charset="0"/>
                <a:cs typeface="Times New Roman" panose="02020603050405020304" pitchFamily="18" charset="0"/>
              </a:rPr>
              <a:t>Je-li znaleckým ústavem</a:t>
            </a:r>
            <a:r>
              <a:rPr lang="cs-CZ" sz="2800" i="1" dirty="0">
                <a:effectLst/>
                <a:latin typeface="Calibri" panose="020F0502020204030204" pitchFamily="34" charset="0"/>
                <a:ea typeface="Calibri" panose="020F0502020204030204" pitchFamily="34" charset="0"/>
                <a:cs typeface="Times New Roman" panose="02020603050405020304" pitchFamily="18" charset="0"/>
              </a:rPr>
              <a:t> zapsaným v prvním oddílu seznamu znaleckých ústavů, který získal oprávnění k výkonu znalecké činnosti podle zákona č. 36/1967 Sb.,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ve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znění účinném přede dnem nabytí účinnosti tohoto zákona, </a:t>
            </a:r>
            <a:r>
              <a:rPr lang="cs-CZ" sz="2800" b="1" i="1" u="sng" dirty="0">
                <a:effectLst/>
                <a:latin typeface="Calibri" panose="020F0502020204030204" pitchFamily="34" charset="0"/>
                <a:ea typeface="Calibri" panose="020F0502020204030204" pitchFamily="34" charset="0"/>
                <a:cs typeface="Times New Roman" panose="02020603050405020304" pitchFamily="18" charset="0"/>
              </a:rPr>
              <a:t>jiná osoba veřejného práva, její organizační složka nebo vnitřní organizační jednotka této složky, nebo veřejná vysoká škola nebo její součást, je zapsána jako znalecký ústav do seznamu znalců podle tohoto zákona.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Takto zapsaný znalecký ústav musí do 1 roku ode dne nabytí účinnosti tohoto zákona prokázat ministerstvu, že vykonává znaleckou činnost prostřednictvím alespoň 1 znalce oprávněného k výkonu znalecké činnosti podle § 5 nebo 46 ve stejném oboru a odvětví a případně specializaci jako tento znalecký ústav nebo prostřednictvím osob uvedených v § 7 odst. 1 písm. c) nebo </a:t>
            </a:r>
            <a:r>
              <a:rPr lang="cs-CZ" sz="2800" i="1" dirty="0" smtClean="0">
                <a:effectLst/>
                <a:latin typeface="Calibri" panose="020F0502020204030204" pitchFamily="34" charset="0"/>
                <a:ea typeface="Calibri" panose="020F0502020204030204" pitchFamily="34" charset="0"/>
                <a:cs typeface="Times New Roman" panose="02020603050405020304" pitchFamily="18" charset="0"/>
              </a:rPr>
              <a:t>          § </a:t>
            </a:r>
            <a:r>
              <a:rPr lang="cs-CZ" sz="2800" i="1" dirty="0">
                <a:effectLst/>
                <a:latin typeface="Calibri" panose="020F0502020204030204" pitchFamily="34" charset="0"/>
                <a:ea typeface="Calibri" panose="020F0502020204030204" pitchFamily="34" charset="0"/>
                <a:cs typeface="Times New Roman" panose="02020603050405020304" pitchFamily="18" charset="0"/>
              </a:rPr>
              <a:t>7 odst. 2. V opačném případě ministerstvo rozhodne o zrušení znaleckého oprávnění znaleckého ústavu.</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E98EE2AF-B7D7-0F66-2B03-93E006B59CE4}"/>
              </a:ext>
            </a:extLst>
          </p:cNvPr>
          <p:cNvSpPr>
            <a:spLocks noGrp="1"/>
          </p:cNvSpPr>
          <p:nvPr>
            <p:ph type="sldNum" sz="quarter" idx="12"/>
          </p:nvPr>
        </p:nvSpPr>
        <p:spPr/>
        <p:txBody>
          <a:bodyPr/>
          <a:lstStyle/>
          <a:p>
            <a:fld id="{72736F3C-244E-4CBE-9E91-8DA19022D893}" type="slidenum">
              <a:rPr lang="cs-CZ" smtClean="0"/>
              <a:t>74</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113976216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87A01D8-0470-7483-F000-AC163D7B9ECC}"/>
              </a:ext>
            </a:extLst>
          </p:cNvPr>
          <p:cNvSpPr>
            <a:spLocks noGrp="1"/>
          </p:cNvSpPr>
          <p:nvPr>
            <p:ph type="title"/>
          </p:nvPr>
        </p:nvSpPr>
        <p:spPr/>
        <p:txBody>
          <a:bodyPr/>
          <a:lstStyle/>
          <a:p>
            <a:r>
              <a:rPr lang="cs-CZ" sz="4400" dirty="0">
                <a:solidFill>
                  <a:prstClr val="black"/>
                </a:solidFill>
                <a:latin typeface="Calibri Light" panose="020F0302020204030204" pitchFamily="34" charset="0"/>
                <a:cs typeface="Calibri Light" panose="020F0302020204030204" pitchFamily="34" charset="0"/>
              </a:rPr>
              <a:t>§ 47 Znalecké ústavy</a:t>
            </a:r>
            <a:endParaRPr lang="cs-CZ" dirty="0"/>
          </a:p>
        </p:txBody>
      </p:sp>
      <p:sp>
        <p:nvSpPr>
          <p:cNvPr id="3" name="Zástupný obsah 2">
            <a:extLst>
              <a:ext uri="{FF2B5EF4-FFF2-40B4-BE49-F238E27FC236}">
                <a16:creationId xmlns:a16="http://schemas.microsoft.com/office/drawing/2014/main" id="{26F5EC79-1842-02DC-41C7-E2195D771CE8}"/>
              </a:ext>
            </a:extLst>
          </p:cNvPr>
          <p:cNvSpPr>
            <a:spLocks noGrp="1"/>
          </p:cNvSpPr>
          <p:nvPr>
            <p:ph idx="1"/>
          </p:nvPr>
        </p:nvSpPr>
        <p:spPr/>
        <p:txBody>
          <a:bodyPr/>
          <a:lstStyle/>
          <a:p>
            <a:pPr marL="0" indent="0" algn="just">
              <a:lnSpc>
                <a:spcPct val="107000"/>
              </a:lnSpc>
              <a:spcAft>
                <a:spcPts val="800"/>
              </a:spcAft>
              <a:buNone/>
            </a:pPr>
            <a:r>
              <a:rPr lang="cs-CZ" sz="2800" i="1" dirty="0">
                <a:effectLst/>
                <a:latin typeface="Calibri" panose="020F0502020204030204" pitchFamily="34" charset="0"/>
                <a:ea typeface="Calibri" panose="020F0502020204030204" pitchFamily="34" charset="0"/>
                <a:cs typeface="Times New Roman" panose="02020603050405020304" pitchFamily="18" charset="0"/>
              </a:rPr>
              <a:t>(4) Znalecký ústav podle odstavců 1 a 3 a znalecká kancelář podle odstavce 2 jsou zapsány do seznamu znalců podle tohoto zákona nejdéle po dobu 5 let ode dne nabytí účinnosti tohoto zákona; uplynutím této doby nebo zápisem do seznamu znalců podle tohoto zákona ve stejném oboru a odvětví dosavadní znalecké oprávnění zaniká</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8544CBF2-AED8-1ACD-7933-5C9A0211B262}"/>
              </a:ext>
            </a:extLst>
          </p:cNvPr>
          <p:cNvSpPr>
            <a:spLocks noGrp="1"/>
          </p:cNvSpPr>
          <p:nvPr>
            <p:ph type="sldNum" sz="quarter" idx="12"/>
          </p:nvPr>
        </p:nvSpPr>
        <p:spPr/>
        <p:txBody>
          <a:bodyPr/>
          <a:lstStyle/>
          <a:p>
            <a:fld id="{72736F3C-244E-4CBE-9E91-8DA19022D893}" type="slidenum">
              <a:rPr lang="cs-CZ" smtClean="0"/>
              <a:t>75</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429039605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EFDEB8A-A6C4-B233-4284-A4F8B42E0F6B}"/>
              </a:ext>
            </a:extLst>
          </p:cNvPr>
          <p:cNvSpPr>
            <a:spLocks noGrp="1"/>
          </p:cNvSpPr>
          <p:nvPr>
            <p:ph type="title"/>
          </p:nvPr>
        </p:nvSpPr>
        <p:spPr/>
        <p:txBody>
          <a:bodyPr/>
          <a:lstStyle/>
          <a:p>
            <a:r>
              <a:rPr lang="cs-CZ" dirty="0" smtClean="0"/>
              <a:t>Přechodné období  </a:t>
            </a:r>
            <a:r>
              <a:rPr lang="cs-CZ" b="1" dirty="0" smtClean="0"/>
              <a:t>( je navržena novela)</a:t>
            </a:r>
            <a:endParaRPr lang="cs-CZ" b="1" dirty="0"/>
          </a:p>
        </p:txBody>
      </p:sp>
      <p:sp>
        <p:nvSpPr>
          <p:cNvPr id="3" name="Zástupný obsah 2">
            <a:extLst>
              <a:ext uri="{FF2B5EF4-FFF2-40B4-BE49-F238E27FC236}">
                <a16:creationId xmlns:a16="http://schemas.microsoft.com/office/drawing/2014/main" id="{3CB4CF3F-311A-80E6-488C-35BD287B9C6F}"/>
              </a:ext>
            </a:extLst>
          </p:cNvPr>
          <p:cNvSpPr>
            <a:spLocks noGrp="1"/>
          </p:cNvSpPr>
          <p:nvPr>
            <p:ph idx="1"/>
          </p:nvPr>
        </p:nvSpPr>
        <p:spPr/>
        <p:txBody>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Podle § 48 zákona č. 254/2019 Sb. o znalcích, znaleckých kancelářích a znaleckých ústavech, účinného od 1. 1. 2021, mají znalci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podle                       </a:t>
            </a:r>
            <a:r>
              <a:rPr lang="cs-CZ" sz="2800" dirty="0">
                <a:effectLst/>
                <a:latin typeface="Calibri" panose="020F0502020204030204" pitchFamily="34" charset="0"/>
                <a:ea typeface="Calibri" panose="020F0502020204030204" pitchFamily="34" charset="0"/>
                <a:cs typeface="Times New Roman" panose="02020603050405020304" pitchFamily="18" charset="0"/>
              </a:rPr>
              <a:t>§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46 a </a:t>
            </a:r>
            <a:r>
              <a:rPr lang="cs-CZ" sz="2800" dirty="0">
                <a:effectLst/>
                <a:latin typeface="Calibri" panose="020F0502020204030204" pitchFamily="34" charset="0"/>
                <a:ea typeface="Calibri" panose="020F0502020204030204" pitchFamily="34" charset="0"/>
                <a:cs typeface="Times New Roman" panose="02020603050405020304" pitchFamily="18" charset="0"/>
              </a:rPr>
              <a:t>47, kteří získali oprávnění k výkonu znalecké činnosti podle zákona č. 36/1967 Sb., o znalcích a tlumočnících, oprávnění vykonávat znaleckou činnost pro stejné obory, odvětví a specializaci, pro které získali oprávnění k výkonu znalecké činnosti podle zákona č. 36/1967 Sb. účinného do 31. 12. 2020</a:t>
            </a:r>
          </a:p>
          <a:p>
            <a:pPr marL="0" indent="0">
              <a:buNone/>
            </a:pPr>
            <a:endParaRPr lang="cs-CZ" dirty="0"/>
          </a:p>
        </p:txBody>
      </p:sp>
      <p:sp>
        <p:nvSpPr>
          <p:cNvPr id="5" name="Zástupný symbol pro číslo snímku 4">
            <a:extLst>
              <a:ext uri="{FF2B5EF4-FFF2-40B4-BE49-F238E27FC236}">
                <a16:creationId xmlns:a16="http://schemas.microsoft.com/office/drawing/2014/main" id="{949ED490-E320-97B7-F80B-3DC30039844C}"/>
              </a:ext>
            </a:extLst>
          </p:cNvPr>
          <p:cNvSpPr>
            <a:spLocks noGrp="1"/>
          </p:cNvSpPr>
          <p:nvPr>
            <p:ph type="sldNum" sz="quarter" idx="12"/>
          </p:nvPr>
        </p:nvSpPr>
        <p:spPr/>
        <p:txBody>
          <a:bodyPr/>
          <a:lstStyle/>
          <a:p>
            <a:fld id="{72736F3C-244E-4CBE-9E91-8DA19022D893}" type="slidenum">
              <a:rPr lang="cs-CZ" smtClean="0"/>
              <a:t>76</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72105638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C5066C9-EDD1-4654-3EC2-8FC5ADDDECA8}"/>
              </a:ext>
            </a:extLst>
          </p:cNvPr>
          <p:cNvSpPr>
            <a:spLocks noGrp="1"/>
          </p:cNvSpPr>
          <p:nvPr>
            <p:ph type="title"/>
          </p:nvPr>
        </p:nvSpPr>
        <p:spPr/>
        <p:txBody>
          <a:bodyPr/>
          <a:lstStyle/>
          <a:p>
            <a:r>
              <a:rPr lang="cs-CZ" dirty="0" smtClean="0"/>
              <a:t>Přechodné období</a:t>
            </a:r>
            <a:endParaRPr lang="cs-CZ" dirty="0"/>
          </a:p>
        </p:txBody>
      </p:sp>
      <p:sp>
        <p:nvSpPr>
          <p:cNvPr id="3" name="Zástupný obsah 2">
            <a:extLst>
              <a:ext uri="{FF2B5EF4-FFF2-40B4-BE49-F238E27FC236}">
                <a16:creationId xmlns:a16="http://schemas.microsoft.com/office/drawing/2014/main" id="{55B2F187-1EA8-0EE2-D56D-4BA871891E9B}"/>
              </a:ext>
            </a:extLst>
          </p:cNvPr>
          <p:cNvSpPr>
            <a:spLocks noGrp="1"/>
          </p:cNvSpPr>
          <p:nvPr>
            <p:ph idx="1"/>
          </p:nvPr>
        </p:nvSpPr>
        <p:spPr/>
        <p:txBody>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Skutečnost, že určitý znalec, znalecká kancelář či znalecký ústav vykonává znaleckou činnost na základě znaleckého oprávnění získaného podle předchozí právní úpravy, je zřejmá ze zápisu příslušného subjektu v seznamu znalců</a:t>
            </a:r>
          </a:p>
          <a:p>
            <a:pPr marL="0" indent="0" algn="ctr">
              <a:lnSpc>
                <a:spcPct val="107000"/>
              </a:lnSpc>
              <a:spcAft>
                <a:spcPts val="800"/>
              </a:spcAft>
              <a:buNone/>
            </a:pPr>
            <a:r>
              <a:rPr lang="cs-CZ" sz="2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Seznamy znalců, tlumočníků a překladatelů – </a:t>
            </a:r>
            <a:r>
              <a:rPr lang="cs-CZ" sz="2800" u="sng" dirty="0" smtClean="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Justice.cz</a:t>
            </a:r>
            <a:endParaRPr lang="cs-CZ"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konkrétně </a:t>
            </a:r>
            <a:r>
              <a:rPr lang="cs-CZ" sz="2800" dirty="0">
                <a:effectLst/>
                <a:latin typeface="Calibri" panose="020F0502020204030204" pitchFamily="34" charset="0"/>
                <a:ea typeface="Calibri" panose="020F0502020204030204" pitchFamily="34" charset="0"/>
                <a:cs typeface="Times New Roman" panose="02020603050405020304" pitchFamily="18" charset="0"/>
              </a:rPr>
              <a:t>z příznaku „(36/1967 Sb.)“ uvedeného u oboru a odvětví daného subjektu. </a:t>
            </a:r>
            <a:endParaRPr lang="cs-CZ" dirty="0"/>
          </a:p>
        </p:txBody>
      </p:sp>
      <p:sp>
        <p:nvSpPr>
          <p:cNvPr id="5" name="Zástupný symbol pro číslo snímku 4">
            <a:extLst>
              <a:ext uri="{FF2B5EF4-FFF2-40B4-BE49-F238E27FC236}">
                <a16:creationId xmlns:a16="http://schemas.microsoft.com/office/drawing/2014/main" id="{817FFDFE-0671-642D-09D3-46C43B220B49}"/>
              </a:ext>
            </a:extLst>
          </p:cNvPr>
          <p:cNvSpPr>
            <a:spLocks noGrp="1"/>
          </p:cNvSpPr>
          <p:nvPr>
            <p:ph type="sldNum" sz="quarter" idx="12"/>
          </p:nvPr>
        </p:nvSpPr>
        <p:spPr/>
        <p:txBody>
          <a:bodyPr/>
          <a:lstStyle/>
          <a:p>
            <a:fld id="{72736F3C-244E-4CBE-9E91-8DA19022D893}" type="slidenum">
              <a:rPr lang="cs-CZ" smtClean="0"/>
              <a:t>77</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152582468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9BE9122-4346-EB79-34DF-6B1D217FE5B6}"/>
              </a:ext>
            </a:extLst>
          </p:cNvPr>
          <p:cNvSpPr>
            <a:spLocks noGrp="1"/>
          </p:cNvSpPr>
          <p:nvPr>
            <p:ph type="title"/>
          </p:nvPr>
        </p:nvSpPr>
        <p:spPr/>
        <p:txBody>
          <a:bodyPr/>
          <a:lstStyle/>
          <a:p>
            <a:r>
              <a:rPr lang="cs-CZ" dirty="0" smtClean="0"/>
              <a:t>Přechodné období</a:t>
            </a:r>
            <a:endParaRPr lang="cs-CZ" dirty="0"/>
          </a:p>
        </p:txBody>
      </p:sp>
      <p:sp>
        <p:nvSpPr>
          <p:cNvPr id="3" name="Zástupný obsah 2">
            <a:extLst>
              <a:ext uri="{FF2B5EF4-FFF2-40B4-BE49-F238E27FC236}">
                <a16:creationId xmlns:a16="http://schemas.microsoft.com/office/drawing/2014/main" id="{F1902A4F-1704-4748-02CE-FAFDC588FEB0}"/>
              </a:ext>
            </a:extLst>
          </p:cNvPr>
          <p:cNvSpPr>
            <a:spLocks noGrp="1"/>
          </p:cNvSpPr>
          <p:nvPr>
            <p:ph idx="1"/>
          </p:nvPr>
        </p:nvSpPr>
        <p:spPr>
          <a:xfrm>
            <a:off x="838200" y="1584960"/>
            <a:ext cx="10515600" cy="4592003"/>
          </a:xfrm>
        </p:spPr>
        <p:txBody>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Při zadávání znaleckých posudků v průběhu přechodného období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do </a:t>
            </a:r>
            <a:r>
              <a:rPr lang="cs-CZ" sz="2800" dirty="0">
                <a:effectLst/>
                <a:latin typeface="Calibri" panose="020F0502020204030204" pitchFamily="34" charset="0"/>
                <a:ea typeface="Calibri" panose="020F0502020204030204" pitchFamily="34" charset="0"/>
                <a:cs typeface="Times New Roman" panose="02020603050405020304" pitchFamily="18" charset="0"/>
              </a:rPr>
              <a:t>1. 1. 2026 tedy není důvod omezovat výběr znalce, znalecké kanceláře či znaleckého ústavu pouze na subjekty disponující znaleckým oprávněním ve struktuře oborů a odvětví podle zákona č. 254/2019 Sb., resp. vyhlášky č. 505/2020 Sb., ale je třeba respektovat obory, odvětví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a </a:t>
            </a:r>
            <a:r>
              <a:rPr lang="cs-CZ" sz="2800" dirty="0">
                <a:effectLst/>
                <a:latin typeface="Calibri" panose="020F0502020204030204" pitchFamily="34" charset="0"/>
                <a:ea typeface="Calibri" panose="020F0502020204030204" pitchFamily="34" charset="0"/>
                <a:cs typeface="Times New Roman" panose="02020603050405020304" pitchFamily="18" charset="0"/>
              </a:rPr>
              <a:t>specializace tak, jak v nich byli jmenováni znalci a zapsány znalecké ústavy podle předchozí úpravy zákonem č. 36/1967 Sb.</a:t>
            </a:r>
          </a:p>
          <a:p>
            <a:pPr marL="0" indent="0">
              <a:buNone/>
            </a:pPr>
            <a:endParaRPr lang="cs-CZ" dirty="0"/>
          </a:p>
        </p:txBody>
      </p:sp>
      <p:sp>
        <p:nvSpPr>
          <p:cNvPr id="5" name="Zástupný symbol pro číslo snímku 4">
            <a:extLst>
              <a:ext uri="{FF2B5EF4-FFF2-40B4-BE49-F238E27FC236}">
                <a16:creationId xmlns:a16="http://schemas.microsoft.com/office/drawing/2014/main" id="{E2DC59ED-85E0-2DB5-43D1-C71B287BC6D0}"/>
              </a:ext>
            </a:extLst>
          </p:cNvPr>
          <p:cNvSpPr>
            <a:spLocks noGrp="1"/>
          </p:cNvSpPr>
          <p:nvPr>
            <p:ph type="sldNum" sz="quarter" idx="12"/>
          </p:nvPr>
        </p:nvSpPr>
        <p:spPr/>
        <p:txBody>
          <a:bodyPr/>
          <a:lstStyle/>
          <a:p>
            <a:fld id="{72736F3C-244E-4CBE-9E91-8DA19022D893}" type="slidenum">
              <a:rPr lang="cs-CZ" smtClean="0"/>
              <a:t>78</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3981157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87A01D8-0470-7483-F000-AC163D7B9ECC}"/>
              </a:ext>
            </a:extLst>
          </p:cNvPr>
          <p:cNvSpPr>
            <a:spLocks noGrp="1"/>
          </p:cNvSpPr>
          <p:nvPr>
            <p:ph type="title"/>
          </p:nvPr>
        </p:nvSpPr>
        <p:spPr/>
        <p:txBody>
          <a:bodyPr>
            <a:normAutofit/>
          </a:bodyPr>
          <a:lstStyle/>
          <a:p>
            <a:pPr>
              <a:lnSpc>
                <a:spcPct val="107000"/>
              </a:lnSpc>
              <a:spcAft>
                <a:spcPts val="800"/>
              </a:spcAft>
            </a:pPr>
            <a:r>
              <a:rPr lang="cs-CZ" sz="4400" b="1" smtClean="0">
                <a:effectLst/>
                <a:latin typeface="Calibri" panose="020F0502020204030204" pitchFamily="34" charset="0"/>
                <a:ea typeface="Calibri" panose="020F0502020204030204" pitchFamily="34" charset="0"/>
                <a:cs typeface="Times New Roman" panose="02020603050405020304" pitchFamily="18" charset="0"/>
              </a:rPr>
              <a:t> </a:t>
            </a:r>
            <a:endParaRPr lang="cs-CZ" dirty="0">
              <a:latin typeface="Calibri Light" panose="020F0302020204030204" pitchFamily="34" charset="0"/>
              <a:cs typeface="Calibri Light" panose="020F0302020204030204" pitchFamily="34" charset="0"/>
            </a:endParaRPr>
          </a:p>
        </p:txBody>
      </p:sp>
      <p:sp>
        <p:nvSpPr>
          <p:cNvPr id="3" name="Zástupný obsah 2">
            <a:extLst>
              <a:ext uri="{FF2B5EF4-FFF2-40B4-BE49-F238E27FC236}">
                <a16:creationId xmlns:a16="http://schemas.microsoft.com/office/drawing/2014/main" id="{26F5EC79-1842-02DC-41C7-E2195D771CE8}"/>
              </a:ext>
            </a:extLst>
          </p:cNvPr>
          <p:cNvSpPr>
            <a:spLocks noGrp="1"/>
          </p:cNvSpPr>
          <p:nvPr>
            <p:ph idx="1"/>
          </p:nvPr>
        </p:nvSpPr>
        <p:spPr/>
        <p:txBody>
          <a:bodyPr/>
          <a:lstStyle/>
          <a:p>
            <a:pPr marL="0" indent="0" algn="just">
              <a:lnSpc>
                <a:spcPct val="107000"/>
              </a:lnSpc>
              <a:spcAft>
                <a:spcPts val="800"/>
              </a:spcAft>
              <a:buNone/>
            </a:pPr>
            <a:r>
              <a:rPr lang="cs-CZ" sz="2800" dirty="0">
                <a:effectLst/>
                <a:latin typeface="Calibri" panose="020F0502020204030204" pitchFamily="34" charset="0"/>
                <a:ea typeface="Calibri" panose="020F0502020204030204" pitchFamily="34" charset="0"/>
                <a:cs typeface="Times New Roman" panose="02020603050405020304" pitchFamily="18" charset="0"/>
              </a:rPr>
              <a:t>Formální a obsahové náležitosti znaleckého posudku jsou uvedeny v zákonu č. 254/2019 Sb. v ustanoveních § 28, prováděcí vyhláška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č</a:t>
            </a:r>
            <a:r>
              <a:rPr lang="cs-CZ" sz="2800" dirty="0">
                <a:effectLst/>
                <a:latin typeface="Calibri" panose="020F0502020204030204" pitchFamily="34" charset="0"/>
                <a:ea typeface="Calibri" panose="020F0502020204030204" pitchFamily="34" charset="0"/>
                <a:cs typeface="Times New Roman" panose="02020603050405020304" pitchFamily="18" charset="0"/>
              </a:rPr>
              <a:t>. 503/2020 Sb.  podrobněji včetně jeho zpracování v §§ 39 až 59.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Na </a:t>
            </a:r>
            <a:r>
              <a:rPr lang="cs-CZ" sz="2800" dirty="0">
                <a:effectLst/>
                <a:latin typeface="Calibri" panose="020F0502020204030204" pitchFamily="34" charset="0"/>
                <a:ea typeface="Calibri" panose="020F0502020204030204" pitchFamily="34" charset="0"/>
                <a:cs typeface="Times New Roman" panose="02020603050405020304" pitchFamily="18" charset="0"/>
              </a:rPr>
              <a:t>stránkách Ministerstva spravedlnosti je uvedena šablona znaleckého posudku: </a:t>
            </a:r>
          </a:p>
          <a:p>
            <a:pPr marL="0" indent="0" algn="ctr">
              <a:lnSpc>
                <a:spcPct val="107000"/>
              </a:lnSpc>
              <a:spcAft>
                <a:spcPts val="800"/>
              </a:spcAft>
              <a:buNone/>
            </a:pPr>
            <a:r>
              <a:rPr lang="cs-CZ" sz="2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Sablona-znaleckeho-posudku_format_V3.docx (live.com)</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cs-CZ" dirty="0"/>
          </a:p>
        </p:txBody>
      </p:sp>
      <p:sp>
        <p:nvSpPr>
          <p:cNvPr id="5" name="Zástupný symbol pro číslo snímku 4">
            <a:extLst>
              <a:ext uri="{FF2B5EF4-FFF2-40B4-BE49-F238E27FC236}">
                <a16:creationId xmlns:a16="http://schemas.microsoft.com/office/drawing/2014/main" id="{8544CBF2-AED8-1ACD-7933-5C9A0211B262}"/>
              </a:ext>
            </a:extLst>
          </p:cNvPr>
          <p:cNvSpPr>
            <a:spLocks noGrp="1"/>
          </p:cNvSpPr>
          <p:nvPr>
            <p:ph type="sldNum" sz="quarter" idx="12"/>
          </p:nvPr>
        </p:nvSpPr>
        <p:spPr/>
        <p:txBody>
          <a:bodyPr/>
          <a:lstStyle/>
          <a:p>
            <a:fld id="{72736F3C-244E-4CBE-9E91-8DA19022D893}" type="slidenum">
              <a:rPr lang="cs-CZ" smtClean="0"/>
              <a:t>79</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
        <p:nvSpPr>
          <p:cNvPr id="7" name="Nadpis 1">
            <a:extLst>
              <a:ext uri="{FF2B5EF4-FFF2-40B4-BE49-F238E27FC236}">
                <a16:creationId xmlns:a16="http://schemas.microsoft.com/office/drawing/2014/main" id="{E9BE9122-4346-EB79-34DF-6B1D217FE5B6}"/>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dirty="0" smtClean="0"/>
              <a:t>Znalecký posudek - šablona</a:t>
            </a:r>
            <a:endParaRPr lang="cs-CZ" dirty="0"/>
          </a:p>
        </p:txBody>
      </p:sp>
    </p:spTree>
    <p:extLst>
      <p:ext uri="{BB962C8B-B14F-4D97-AF65-F5344CB8AC3E}">
        <p14:creationId xmlns:p14="http://schemas.microsoft.com/office/powerpoint/2010/main" val="3328989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normAutofit fontScale="90000"/>
          </a:bodyPr>
          <a:lstStyle/>
          <a:p>
            <a:pPr>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dirty="0"/>
              <a:t>Kdo je oprávněn vykonávat znaleckou činnost ?</a:t>
            </a:r>
            <a:br>
              <a:rPr lang="cs-CZ" dirty="0"/>
            </a:br>
            <a:endParaRPr lang="cs-CZ" dirty="0"/>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p:txBody>
          <a:bodyPr>
            <a:normAutofit/>
          </a:bodyPr>
          <a:lstStyle/>
          <a:p>
            <a:pPr marL="0" indent="0">
              <a:lnSpc>
                <a:spcPct val="107000"/>
              </a:lnSpc>
              <a:spcAft>
                <a:spcPts val="800"/>
              </a:spcAft>
              <a:buNone/>
            </a:pPr>
            <a:r>
              <a:rPr lang="cs-CZ" sz="3200" dirty="0">
                <a:effectLst/>
                <a:latin typeface="Calibri" panose="020F0502020204030204" pitchFamily="34" charset="0"/>
                <a:ea typeface="Calibri" panose="020F0502020204030204" pitchFamily="34" charset="0"/>
                <a:cs typeface="Times New Roman" panose="02020603050405020304" pitchFamily="18" charset="0"/>
              </a:rPr>
              <a:t>od 1. 1. 2021 k výkonu znalecké činnosti oprávněni:</a:t>
            </a:r>
          </a:p>
          <a:p>
            <a:pPr>
              <a:lnSpc>
                <a:spcPct val="107000"/>
              </a:lnSpc>
            </a:pPr>
            <a:r>
              <a:rPr lang="cs-CZ" sz="3200" b="1" dirty="0">
                <a:effectLst/>
                <a:latin typeface="Calibri" panose="020F0502020204030204" pitchFamily="34" charset="0"/>
                <a:ea typeface="Calibri" panose="020F0502020204030204" pitchFamily="34" charset="0"/>
                <a:cs typeface="Times New Roman" panose="02020603050405020304" pitchFamily="18" charset="0"/>
              </a:rPr>
              <a:t>znalci</a:t>
            </a:r>
            <a:endParaRPr lang="cs-CZ"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s-CZ" sz="3200" b="1" dirty="0">
                <a:effectLst/>
                <a:latin typeface="Calibri" panose="020F0502020204030204" pitchFamily="34" charset="0"/>
                <a:ea typeface="Calibri" panose="020F0502020204030204" pitchFamily="34" charset="0"/>
                <a:cs typeface="Times New Roman" panose="02020603050405020304" pitchFamily="18" charset="0"/>
              </a:rPr>
              <a:t>znalecké kanceláře</a:t>
            </a:r>
            <a:endParaRPr lang="cs-CZ" sz="3200" dirty="0">
              <a:effectLst/>
              <a:latin typeface="Calibri" panose="020F0502020204030204" pitchFamily="34" charset="0"/>
              <a:ea typeface="Calibri" panose="020F0502020204030204" pitchFamily="34" charset="0"/>
              <a:cs typeface="Times New Roman" panose="02020603050405020304" pitchFamily="18" charset="0"/>
            </a:endParaRPr>
          </a:p>
          <a:p>
            <a:r>
              <a:rPr lang="cs-CZ" sz="3200" b="1" dirty="0">
                <a:effectLst/>
                <a:latin typeface="Calibri" panose="020F0502020204030204" pitchFamily="34" charset="0"/>
                <a:ea typeface="Calibri" panose="020F0502020204030204" pitchFamily="34" charset="0"/>
                <a:cs typeface="Times New Roman" panose="02020603050405020304" pitchFamily="18" charset="0"/>
              </a:rPr>
              <a:t>znalecké ústavy</a:t>
            </a:r>
            <a:endParaRPr lang="cs-CZ" sz="3200"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8</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372398640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EFDEB8A-A6C4-B233-4284-A4F8B42E0F6B}"/>
              </a:ext>
            </a:extLst>
          </p:cNvPr>
          <p:cNvSpPr>
            <a:spLocks noGrp="1"/>
          </p:cNvSpPr>
          <p:nvPr>
            <p:ph type="title"/>
          </p:nvPr>
        </p:nvSpPr>
        <p:spPr/>
        <p:txBody>
          <a:bodyPr>
            <a:normAutofit fontScale="90000"/>
          </a:bodyPr>
          <a:lstStyle/>
          <a:p>
            <a:pPr>
              <a:lnSpc>
                <a:spcPct val="107000"/>
              </a:lnSpc>
              <a:spcAft>
                <a:spcPts val="800"/>
              </a:spcAft>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r>
            <a:br>
              <a:rPr lang="cs-CZ" sz="4400" b="1" dirty="0">
                <a:effectLst/>
                <a:latin typeface="Calibri" panose="020F0502020204030204" pitchFamily="34" charset="0"/>
                <a:ea typeface="Calibri" panose="020F0502020204030204" pitchFamily="34" charset="0"/>
                <a:cs typeface="Times New Roman" panose="02020603050405020304" pitchFamily="18" charset="0"/>
              </a:rPr>
            </a:br>
            <a:r>
              <a:rPr lang="cs-CZ" sz="4400" dirty="0">
                <a:effectLst/>
                <a:latin typeface="Calibri Light" panose="020F0302020204030204" pitchFamily="34" charset="0"/>
                <a:ea typeface="Calibri" panose="020F0502020204030204" pitchFamily="34" charset="0"/>
                <a:cs typeface="Calibri Light" panose="020F0302020204030204" pitchFamily="34" charset="0"/>
              </a:rPr>
              <a:t>Portál pro znalce</a:t>
            </a:r>
            <a:r>
              <a:rPr lang="cs-CZ" sz="4400" dirty="0">
                <a:effectLst/>
                <a:latin typeface="Calibri" panose="020F0502020204030204" pitchFamily="34" charset="0"/>
                <a:ea typeface="Calibri" panose="020F0502020204030204" pitchFamily="34" charset="0"/>
                <a:cs typeface="Times New Roman" panose="02020603050405020304" pitchFamily="18" charset="0"/>
              </a:rPr>
              <a:t/>
            </a:r>
            <a:br>
              <a:rPr lang="cs-CZ" sz="4400" dirty="0">
                <a:effectLst/>
                <a:latin typeface="Calibri" panose="020F0502020204030204" pitchFamily="34" charset="0"/>
                <a:ea typeface="Calibri" panose="020F0502020204030204" pitchFamily="34"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3CB4CF3F-311A-80E6-488C-35BD287B9C6F}"/>
              </a:ext>
            </a:extLst>
          </p:cNvPr>
          <p:cNvSpPr>
            <a:spLocks noGrp="1"/>
          </p:cNvSpPr>
          <p:nvPr>
            <p:ph idx="1"/>
          </p:nvPr>
        </p:nvSpPr>
        <p:spPr/>
        <p:txBody>
          <a:bodyPr>
            <a:normAutofit fontScale="92500" lnSpcReduction="10000"/>
          </a:bodyPr>
          <a:lstStyle/>
          <a:p>
            <a:pPr marL="0" indent="0">
              <a:lnSpc>
                <a:spcPct val="107000"/>
              </a:lnSpc>
              <a:spcAft>
                <a:spcPts val="800"/>
              </a:spcAft>
              <a:buNone/>
            </a:pP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Účelem </a:t>
            </a:r>
            <a:r>
              <a:rPr lang="cs-CZ" sz="2800" dirty="0">
                <a:effectLst/>
                <a:latin typeface="Calibri" panose="020F0502020204030204" pitchFamily="34" charset="0"/>
                <a:ea typeface="Calibri" panose="020F0502020204030204" pitchFamily="34" charset="0"/>
                <a:cs typeface="Times New Roman" panose="02020603050405020304" pitchFamily="18" charset="0"/>
              </a:rPr>
              <a:t>portálu je seznámit jak znalce a znalecké ústavy, resp. nově znalecké kanceláře, tak i širší veřejnost s novou právní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úpravou zákonem                       č. </a:t>
            </a:r>
            <a:r>
              <a:rPr lang="cs-CZ" sz="2800" dirty="0">
                <a:effectLst/>
                <a:latin typeface="Calibri" panose="020F0502020204030204" pitchFamily="34" charset="0"/>
                <a:ea typeface="Calibri" panose="020F0502020204030204" pitchFamily="34" charset="0"/>
                <a:cs typeface="Times New Roman" panose="02020603050405020304" pitchFamily="18" charset="0"/>
              </a:rPr>
              <a:t>254/2019 Sb., o znalcích, znaleckých kancelářích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a </a:t>
            </a:r>
            <a:r>
              <a:rPr lang="cs-CZ" sz="2800" dirty="0">
                <a:effectLst/>
                <a:latin typeface="Calibri" panose="020F0502020204030204" pitchFamily="34" charset="0"/>
                <a:ea typeface="Calibri" panose="020F0502020204030204" pitchFamily="34" charset="0"/>
                <a:cs typeface="Times New Roman" panose="02020603050405020304" pitchFamily="18" charset="0"/>
              </a:rPr>
              <a:t>znaleckých </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ústavech, </a:t>
            </a:r>
            <a:r>
              <a:rPr lang="cs-CZ" sz="2800" dirty="0">
                <a:effectLst/>
                <a:latin typeface="Calibri" panose="020F0502020204030204" pitchFamily="34" charset="0"/>
                <a:ea typeface="Calibri" panose="020F0502020204030204" pitchFamily="34" charset="0"/>
                <a:cs typeface="Times New Roman" panose="02020603050405020304" pitchFamily="18" charset="0"/>
              </a:rPr>
              <a:t>účinnou od 1. 1. 2021. </a:t>
            </a:r>
            <a:endParaRPr lang="cs-CZ" sz="2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Portál </a:t>
            </a:r>
            <a:r>
              <a:rPr lang="cs-CZ" sz="2800" dirty="0">
                <a:effectLst/>
                <a:latin typeface="Calibri" panose="020F0502020204030204" pitchFamily="34" charset="0"/>
                <a:ea typeface="Calibri" panose="020F0502020204030204" pitchFamily="34" charset="0"/>
                <a:cs typeface="Times New Roman" panose="02020603050405020304" pitchFamily="18" charset="0"/>
              </a:rPr>
              <a:t>bude průběžně doplňován tak, aby obsahoval aktuální informace zejména o postupu </a:t>
            </a:r>
            <a:r>
              <a:rPr lang="cs-CZ" sz="2800" dirty="0" err="1" smtClean="0">
                <a:effectLst/>
                <a:latin typeface="Calibri" panose="020F0502020204030204" pitchFamily="34" charset="0"/>
                <a:ea typeface="Calibri" panose="020F0502020204030204" pitchFamily="34" charset="0"/>
                <a:cs typeface="Times New Roman" panose="02020603050405020304" pitchFamily="18" charset="0"/>
              </a:rPr>
              <a:t>přelicencování</a:t>
            </a:r>
            <a:r>
              <a:rPr lang="cs-CZ" sz="2800" dirty="0" smtClean="0">
                <a:effectLst/>
                <a:latin typeface="Calibri" panose="020F0502020204030204" pitchFamily="34" charset="0"/>
                <a:ea typeface="Calibri" panose="020F0502020204030204" pitchFamily="34" charset="0"/>
                <a:cs typeface="Times New Roman" panose="02020603050405020304" pitchFamily="18" charset="0"/>
              </a:rPr>
              <a:t>, povinnostech znalců a podmínkách </a:t>
            </a:r>
            <a:r>
              <a:rPr lang="cs-CZ" sz="2800" dirty="0">
                <a:effectLst/>
                <a:latin typeface="Calibri" panose="020F0502020204030204" pitchFamily="34" charset="0"/>
                <a:ea typeface="Calibri" panose="020F0502020204030204" pitchFamily="34" charset="0"/>
                <a:cs typeface="Times New Roman" panose="02020603050405020304" pitchFamily="18" charset="0"/>
              </a:rPr>
              <a:t>pro výkon znalecké činnosti, znění příslušných právních předpisů a odpovědi na frekventované dotazy.</a:t>
            </a:r>
          </a:p>
          <a:p>
            <a:pPr indent="0" algn="ctr">
              <a:lnSpc>
                <a:spcPct val="107000"/>
              </a:lnSpc>
              <a:spcAft>
                <a:spcPts val="800"/>
              </a:spcAft>
              <a:buNone/>
            </a:pPr>
            <a:r>
              <a:rPr lang="cs-CZ" sz="2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https://znalci.justice.cz/</a:t>
            </a:r>
            <a:endParaRPr lang="cs-CZ"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cs-CZ" dirty="0"/>
          </a:p>
        </p:txBody>
      </p:sp>
      <p:sp>
        <p:nvSpPr>
          <p:cNvPr id="5" name="Zástupný symbol pro číslo snímku 4">
            <a:extLst>
              <a:ext uri="{FF2B5EF4-FFF2-40B4-BE49-F238E27FC236}">
                <a16:creationId xmlns:a16="http://schemas.microsoft.com/office/drawing/2014/main" id="{949ED490-E320-97B7-F80B-3DC30039844C}"/>
              </a:ext>
            </a:extLst>
          </p:cNvPr>
          <p:cNvSpPr>
            <a:spLocks noGrp="1"/>
          </p:cNvSpPr>
          <p:nvPr>
            <p:ph type="sldNum" sz="quarter" idx="12"/>
          </p:nvPr>
        </p:nvSpPr>
        <p:spPr/>
        <p:txBody>
          <a:bodyPr/>
          <a:lstStyle/>
          <a:p>
            <a:fld id="{72736F3C-244E-4CBE-9E91-8DA19022D893}" type="slidenum">
              <a:rPr lang="cs-CZ" smtClean="0"/>
              <a:t>80</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10432238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C5066C9-EDD1-4654-3EC2-8FC5ADDDECA8}"/>
              </a:ext>
            </a:extLst>
          </p:cNvPr>
          <p:cNvSpPr>
            <a:spLocks noGrp="1"/>
          </p:cNvSpPr>
          <p:nvPr>
            <p:ph type="title"/>
          </p:nvPr>
        </p:nvSpPr>
        <p:spPr/>
        <p:txBody>
          <a:bodyPr/>
          <a:lstStyle/>
          <a:p>
            <a:pPr algn="ctr"/>
            <a:r>
              <a:rPr lang="cs-CZ" dirty="0"/>
              <a:t>Závěr</a:t>
            </a:r>
          </a:p>
        </p:txBody>
      </p:sp>
      <p:sp>
        <p:nvSpPr>
          <p:cNvPr id="3" name="Zástupný obsah 2">
            <a:extLst>
              <a:ext uri="{FF2B5EF4-FFF2-40B4-BE49-F238E27FC236}">
                <a16:creationId xmlns:a16="http://schemas.microsoft.com/office/drawing/2014/main" id="{55B2F187-1EA8-0EE2-D56D-4BA871891E9B}"/>
              </a:ext>
            </a:extLst>
          </p:cNvPr>
          <p:cNvSpPr>
            <a:spLocks noGrp="1"/>
          </p:cNvSpPr>
          <p:nvPr>
            <p:ph idx="1"/>
          </p:nvPr>
        </p:nvSpPr>
        <p:spPr/>
        <p:txBody>
          <a:bodyPr/>
          <a:lstStyle/>
          <a:p>
            <a:pPr marL="0" indent="0">
              <a:buNone/>
            </a:pPr>
            <a:endParaRPr kumimoji="0" lang="cs-CZ" altLang="cs-CZ" sz="2800" i="0" u="none" strike="noStrike" cap="none" normalizeH="0" baseline="0" dirty="0">
              <a:ln>
                <a:noFill/>
              </a:ln>
              <a:solidFill>
                <a:srgbClr val="000000"/>
              </a:solidFill>
              <a:effectLst/>
              <a:latin typeface="+mn-lt"/>
              <a:ea typeface="Times New Roman" panose="02020603050405020304" pitchFamily="18" charset="0"/>
              <a:cs typeface="Calibri Light" panose="020F0302020204030204" pitchFamily="34" charset="0"/>
            </a:endParaRPr>
          </a:p>
          <a:p>
            <a:pPr marL="0" indent="0" algn="ctr">
              <a:buNone/>
            </a:pPr>
            <a:r>
              <a:rPr lang="cs-CZ" altLang="cs-CZ" dirty="0">
                <a:solidFill>
                  <a:srgbClr val="000000"/>
                </a:solidFill>
                <a:ea typeface="Times New Roman" panose="02020603050405020304" pitchFamily="18" charset="0"/>
                <a:cs typeface="Calibri Light" panose="020F0302020204030204" pitchFamily="34" charset="0"/>
              </a:rPr>
              <a:t>Prezentace je úvodní </a:t>
            </a:r>
            <a:r>
              <a:rPr lang="cs-CZ" altLang="cs-CZ" b="1" u="sng" dirty="0" smtClean="0">
                <a:solidFill>
                  <a:srgbClr val="000000"/>
                </a:solidFill>
                <a:ea typeface="Times New Roman" panose="02020603050405020304" pitchFamily="18" charset="0"/>
                <a:cs typeface="Calibri Light" panose="020F0302020204030204" pitchFamily="34" charset="0"/>
              </a:rPr>
              <a:t>rámcovou </a:t>
            </a:r>
            <a:r>
              <a:rPr lang="cs-CZ" altLang="cs-CZ" b="1" u="sng" dirty="0">
                <a:solidFill>
                  <a:srgbClr val="000000"/>
                </a:solidFill>
                <a:ea typeface="Times New Roman" panose="02020603050405020304" pitchFamily="18" charset="0"/>
                <a:cs typeface="Calibri Light" panose="020F0302020204030204" pitchFamily="34" charset="0"/>
              </a:rPr>
              <a:t>informací </a:t>
            </a:r>
            <a:r>
              <a:rPr lang="cs-CZ" altLang="cs-CZ" dirty="0">
                <a:solidFill>
                  <a:srgbClr val="000000"/>
                </a:solidFill>
                <a:ea typeface="Times New Roman" panose="02020603050405020304" pitchFamily="18" charset="0"/>
                <a:cs typeface="Calibri Light" panose="020F0302020204030204" pitchFamily="34" charset="0"/>
              </a:rPr>
              <a:t>o požadavcích na znalce v rámci soudního znalectví a výkonu znalecké činnosti.</a:t>
            </a:r>
            <a:endParaRPr kumimoji="0" lang="cs-CZ" altLang="cs-CZ" sz="2800" i="0" u="none" strike="noStrike" cap="none" normalizeH="0" baseline="0" dirty="0">
              <a:ln>
                <a:noFill/>
              </a:ln>
              <a:solidFill>
                <a:srgbClr val="000000"/>
              </a:solidFill>
              <a:effectLst/>
              <a:latin typeface="+mn-lt"/>
              <a:ea typeface="Times New Roman" panose="02020603050405020304" pitchFamily="18" charset="0"/>
              <a:cs typeface="Calibri Light" panose="020F0302020204030204" pitchFamily="34" charset="0"/>
            </a:endParaRPr>
          </a:p>
          <a:p>
            <a:pPr marL="0" indent="0" algn="ctr">
              <a:buNone/>
            </a:pPr>
            <a:endParaRPr lang="cs-CZ" altLang="cs-CZ" dirty="0">
              <a:solidFill>
                <a:srgbClr val="000000"/>
              </a:solidFill>
              <a:ea typeface="Times New Roman" panose="02020603050405020304" pitchFamily="18" charset="0"/>
              <a:cs typeface="Calibri Light" panose="020F0302020204030204" pitchFamily="34" charset="0"/>
            </a:endParaRPr>
          </a:p>
          <a:p>
            <a:pPr marL="0" indent="0" algn="ctr">
              <a:buNone/>
            </a:pPr>
            <a:r>
              <a:rPr lang="cs-CZ" altLang="cs-CZ" sz="3200" b="1" dirty="0">
                <a:solidFill>
                  <a:srgbClr val="000000"/>
                </a:solidFill>
                <a:ea typeface="Times New Roman" panose="02020603050405020304" pitchFamily="18" charset="0"/>
                <a:cs typeface="Calibri Light" panose="020F0302020204030204" pitchFamily="34" charset="0"/>
              </a:rPr>
              <a:t>Komplexně se </a:t>
            </a:r>
            <a:r>
              <a:rPr lang="cs-CZ" altLang="cs-CZ" sz="3200" b="1" dirty="0" smtClean="0">
                <a:solidFill>
                  <a:srgbClr val="000000"/>
                </a:solidFill>
                <a:ea typeface="Times New Roman" panose="02020603050405020304" pitchFamily="18" charset="0"/>
                <a:cs typeface="Calibri Light" panose="020F0302020204030204" pitchFamily="34" charset="0"/>
              </a:rPr>
              <a:t>bude tématem </a:t>
            </a:r>
            <a:r>
              <a:rPr lang="cs-CZ" altLang="cs-CZ" sz="3200" b="1" dirty="0">
                <a:solidFill>
                  <a:srgbClr val="000000"/>
                </a:solidFill>
                <a:ea typeface="Times New Roman" panose="02020603050405020304" pitchFamily="18" charset="0"/>
                <a:cs typeface="Calibri Light" panose="020F0302020204030204" pitchFamily="34" charset="0"/>
              </a:rPr>
              <a:t>právní úpravy znalecké činnosti zabývat </a:t>
            </a:r>
            <a:r>
              <a:rPr kumimoji="0" lang="cs-CZ" altLang="cs-CZ" sz="3200" b="1" i="0" u="none" strike="noStrike" cap="none" normalizeH="0" baseline="0" dirty="0">
                <a:ln>
                  <a:noFill/>
                </a:ln>
                <a:solidFill>
                  <a:srgbClr val="000000"/>
                </a:solidFill>
                <a:effectLst/>
                <a:ea typeface="Times New Roman" panose="02020603050405020304" pitchFamily="18" charset="0"/>
                <a:cs typeface="Calibri Light" panose="020F0302020204030204" pitchFamily="34" charset="0"/>
              </a:rPr>
              <a:t>samostatný výukový </a:t>
            </a:r>
            <a:r>
              <a:rPr kumimoji="0" lang="cs-CZ" altLang="cs-CZ" sz="3200" b="1" i="0" u="none" strike="noStrike" cap="none" normalizeH="0" baseline="0" dirty="0" smtClean="0">
                <a:ln>
                  <a:noFill/>
                </a:ln>
                <a:solidFill>
                  <a:srgbClr val="000000"/>
                </a:solidFill>
                <a:effectLst/>
                <a:ea typeface="Times New Roman" panose="02020603050405020304" pitchFamily="18" charset="0"/>
                <a:cs typeface="Calibri Light" panose="020F0302020204030204" pitchFamily="34" charset="0"/>
              </a:rPr>
              <a:t>blok</a:t>
            </a:r>
            <a:endParaRPr kumimoji="0" lang="cs-CZ" altLang="cs-CZ" sz="3200" b="1" i="0" u="none" strike="noStrike" cap="none" normalizeH="0" baseline="0" dirty="0">
              <a:ln>
                <a:noFill/>
              </a:ln>
              <a:solidFill>
                <a:srgbClr val="000000"/>
              </a:solidFill>
              <a:effectLst/>
              <a:ea typeface="Times New Roman" panose="02020603050405020304" pitchFamily="18" charset="0"/>
              <a:cs typeface="Calibri Light" panose="020F0302020204030204" pitchFamily="34" charset="0"/>
            </a:endParaRPr>
          </a:p>
          <a:p>
            <a:pPr marL="0" indent="0" algn="ctr">
              <a:buNone/>
            </a:pPr>
            <a:endParaRPr lang="cs-CZ" dirty="0">
              <a:solidFill>
                <a:srgbClr val="000000"/>
              </a:solidFill>
              <a:cs typeface="Calibri Light" panose="020F0302020204030204" pitchFamily="34" charset="0"/>
            </a:endParaRPr>
          </a:p>
          <a:p>
            <a:pPr marL="0" indent="0" algn="ctr">
              <a:buNone/>
            </a:pPr>
            <a:r>
              <a:rPr lang="cs-CZ" dirty="0">
                <a:solidFill>
                  <a:srgbClr val="000000"/>
                </a:solidFill>
                <a:cs typeface="Calibri Light" panose="020F0302020204030204" pitchFamily="34" charset="0"/>
              </a:rPr>
              <a:t>Děkuji za pozornost.</a:t>
            </a:r>
            <a:endParaRPr lang="cs-CZ" dirty="0"/>
          </a:p>
        </p:txBody>
      </p:sp>
      <p:sp>
        <p:nvSpPr>
          <p:cNvPr id="5" name="Zástupný symbol pro číslo snímku 4">
            <a:extLst>
              <a:ext uri="{FF2B5EF4-FFF2-40B4-BE49-F238E27FC236}">
                <a16:creationId xmlns:a16="http://schemas.microsoft.com/office/drawing/2014/main" id="{817FFDFE-0671-642D-09D3-46C43B220B49}"/>
              </a:ext>
            </a:extLst>
          </p:cNvPr>
          <p:cNvSpPr>
            <a:spLocks noGrp="1"/>
          </p:cNvSpPr>
          <p:nvPr>
            <p:ph type="sldNum" sz="quarter" idx="12"/>
          </p:nvPr>
        </p:nvSpPr>
        <p:spPr/>
        <p:txBody>
          <a:bodyPr/>
          <a:lstStyle/>
          <a:p>
            <a:fld id="{72736F3C-244E-4CBE-9E91-8DA19022D893}" type="slidenum">
              <a:rPr lang="cs-CZ" smtClean="0"/>
              <a:t>81</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616911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DFBFDD9-B424-DD01-E534-251EF928028F}"/>
              </a:ext>
            </a:extLst>
          </p:cNvPr>
          <p:cNvSpPr>
            <a:spLocks noGrp="1"/>
          </p:cNvSpPr>
          <p:nvPr>
            <p:ph type="title"/>
          </p:nvPr>
        </p:nvSpPr>
        <p:spPr/>
        <p:txBody>
          <a:bodyPr>
            <a:normAutofit fontScale="90000"/>
          </a:bodyPr>
          <a:lstStyle/>
          <a:p>
            <a:pPr marL="457200">
              <a:lnSpc>
                <a:spcPct val="107000"/>
              </a:lnSpc>
            </a:pPr>
            <a:r>
              <a:rPr lang="cs-CZ" sz="4400" b="1" dirty="0">
                <a:effectLst/>
                <a:latin typeface="Calibri" panose="020F0502020204030204" pitchFamily="34" charset="0"/>
                <a:ea typeface="Calibri" panose="020F0502020204030204" pitchFamily="34" charset="0"/>
                <a:cs typeface="Times New Roman" panose="02020603050405020304" pitchFamily="18" charset="0"/>
              </a:rPr>
              <a:t> </a:t>
            </a:r>
            <a:r>
              <a:rPr lang="cs-CZ" sz="4400" dirty="0">
                <a:effectLst/>
                <a:latin typeface="Calibri" panose="020F0502020204030204" pitchFamily="34" charset="0"/>
                <a:ea typeface="Calibri" panose="020F0502020204030204" pitchFamily="34" charset="0"/>
                <a:cs typeface="Times New Roman" panose="02020603050405020304" pitchFamily="18" charset="0"/>
              </a:rPr>
              <a:t/>
            </a:r>
            <a:br>
              <a:rPr lang="cs-CZ" sz="4400" dirty="0">
                <a:effectLst/>
                <a:latin typeface="Calibri" panose="020F0502020204030204" pitchFamily="34" charset="0"/>
                <a:ea typeface="Calibri" panose="020F0502020204030204" pitchFamily="34" charset="0"/>
                <a:cs typeface="Times New Roman" panose="02020603050405020304" pitchFamily="18" charset="0"/>
              </a:rPr>
            </a:br>
            <a:r>
              <a:rPr lang="cs-CZ" sz="4400" dirty="0">
                <a:effectLst/>
                <a:latin typeface="Calibri Light" panose="020F0302020204030204" pitchFamily="34" charset="0"/>
                <a:ea typeface="Calibri" panose="020F0502020204030204" pitchFamily="34" charset="0"/>
                <a:cs typeface="Calibri Light" panose="020F0302020204030204" pitchFamily="34" charset="0"/>
              </a:rPr>
              <a:t>Pojem znalecké činnosti</a:t>
            </a:r>
            <a:r>
              <a:rPr lang="cs-CZ" sz="4400" dirty="0">
                <a:effectLst/>
                <a:latin typeface="Calibri" panose="020F0502020204030204" pitchFamily="34" charset="0"/>
                <a:ea typeface="Calibri" panose="020F0502020204030204" pitchFamily="34" charset="0"/>
                <a:cs typeface="Times New Roman" panose="02020603050405020304" pitchFamily="18" charset="0"/>
              </a:rPr>
              <a:t/>
            </a:r>
            <a:br>
              <a:rPr lang="cs-CZ" sz="4400" dirty="0">
                <a:effectLst/>
                <a:latin typeface="Calibri" panose="020F0502020204030204" pitchFamily="34" charset="0"/>
                <a:ea typeface="Calibri" panose="020F0502020204030204" pitchFamily="34" charset="0"/>
                <a:cs typeface="Times New Roman" panose="02020603050405020304" pitchFamily="18" charset="0"/>
              </a:rPr>
            </a:br>
            <a:endParaRPr lang="cs-CZ" dirty="0"/>
          </a:p>
        </p:txBody>
      </p:sp>
      <p:sp>
        <p:nvSpPr>
          <p:cNvPr id="3" name="Zástupný obsah 2">
            <a:extLst>
              <a:ext uri="{FF2B5EF4-FFF2-40B4-BE49-F238E27FC236}">
                <a16:creationId xmlns:a16="http://schemas.microsoft.com/office/drawing/2014/main" id="{F2ECC27E-C84C-0B0E-01BD-F475E01547E2}"/>
              </a:ext>
            </a:extLst>
          </p:cNvPr>
          <p:cNvSpPr>
            <a:spLocks noGrp="1"/>
          </p:cNvSpPr>
          <p:nvPr>
            <p:ph idx="1"/>
          </p:nvPr>
        </p:nvSpPr>
        <p:spPr>
          <a:xfrm>
            <a:off x="838200" y="1419497"/>
            <a:ext cx="10515600" cy="4757466"/>
          </a:xfrm>
        </p:spPr>
        <p:txBody>
          <a:bodyPr/>
          <a:lstStyle/>
          <a:p>
            <a:pPr indent="0" algn="just">
              <a:lnSpc>
                <a:spcPct val="107000"/>
              </a:lnSpc>
              <a:spcAft>
                <a:spcPts val="800"/>
              </a:spcAft>
              <a:buNone/>
            </a:pPr>
            <a:r>
              <a:rPr lang="cs-CZ" sz="3200" dirty="0">
                <a:effectLst/>
                <a:latin typeface="Calibri" panose="020F0502020204030204" pitchFamily="34" charset="0"/>
                <a:ea typeface="Calibri" panose="020F0502020204030204" pitchFamily="34" charset="0"/>
                <a:cs typeface="Times New Roman" panose="02020603050405020304" pitchFamily="18" charset="0"/>
              </a:rPr>
              <a:t>Znaleckou činností ve smyslu výše uvedeného zákona se rozumí provádění znaleckých úkonů, zejména </a:t>
            </a:r>
            <a:r>
              <a:rPr lang="cs-CZ" sz="3200" dirty="0" smtClean="0">
                <a:effectLst/>
                <a:latin typeface="Calibri" panose="020F0502020204030204" pitchFamily="34" charset="0"/>
                <a:ea typeface="Calibri" panose="020F0502020204030204" pitchFamily="34" charset="0"/>
                <a:cs typeface="Times New Roman" panose="02020603050405020304" pitchFamily="18" charset="0"/>
              </a:rPr>
              <a:t>zpracování            </a:t>
            </a:r>
            <a:r>
              <a:rPr lang="cs-CZ" sz="3200" dirty="0">
                <a:effectLst/>
                <a:latin typeface="Calibri" panose="020F0502020204030204" pitchFamily="34" charset="0"/>
                <a:ea typeface="Calibri" panose="020F0502020204030204" pitchFamily="34" charset="0"/>
                <a:cs typeface="Times New Roman" panose="02020603050405020304" pitchFamily="18" charset="0"/>
              </a:rPr>
              <a:t>a podání znaleckého posudku, jeho doplnění nebo vysvětlení, a činnost, která bezprostředně směřuje k podání znaleckého posudku, jeho doplnění nebo vysvětlení.</a:t>
            </a:r>
          </a:p>
          <a:p>
            <a:pPr indent="0" algn="just">
              <a:lnSpc>
                <a:spcPct val="107000"/>
              </a:lnSpc>
              <a:spcAft>
                <a:spcPts val="800"/>
              </a:spcAft>
              <a:buNone/>
            </a:pPr>
            <a:r>
              <a:rPr lang="cs-CZ" sz="3200" dirty="0">
                <a:effectLst/>
                <a:latin typeface="Calibri" panose="020F0502020204030204" pitchFamily="34" charset="0"/>
                <a:ea typeface="Calibri" panose="020F0502020204030204" pitchFamily="34" charset="0"/>
                <a:cs typeface="Times New Roman" panose="02020603050405020304" pitchFamily="18" charset="0"/>
              </a:rPr>
              <a:t> Nestanoví-li zákon jinak, platí ustanovení o znalci také pro znaleckou kancelář a znalecký ústav.</a:t>
            </a:r>
          </a:p>
          <a:p>
            <a:pPr marL="0" indent="0">
              <a:buNone/>
            </a:pPr>
            <a:endParaRPr lang="cs-CZ" dirty="0"/>
          </a:p>
        </p:txBody>
      </p:sp>
      <p:sp>
        <p:nvSpPr>
          <p:cNvPr id="5" name="Zástupný symbol pro číslo snímku 4">
            <a:extLst>
              <a:ext uri="{FF2B5EF4-FFF2-40B4-BE49-F238E27FC236}">
                <a16:creationId xmlns:a16="http://schemas.microsoft.com/office/drawing/2014/main" id="{494B1546-2D3B-0A43-B088-B5DCCB0C57D3}"/>
              </a:ext>
            </a:extLst>
          </p:cNvPr>
          <p:cNvSpPr>
            <a:spLocks noGrp="1"/>
          </p:cNvSpPr>
          <p:nvPr>
            <p:ph type="sldNum" sz="quarter" idx="12"/>
          </p:nvPr>
        </p:nvSpPr>
        <p:spPr/>
        <p:txBody>
          <a:bodyPr/>
          <a:lstStyle/>
          <a:p>
            <a:fld id="{72736F3C-244E-4CBE-9E91-8DA19022D893}" type="slidenum">
              <a:rPr lang="cs-CZ" smtClean="0"/>
              <a:t>9</a:t>
            </a:fld>
            <a:endParaRPr lang="cs-CZ"/>
          </a:p>
        </p:txBody>
      </p:sp>
      <p:sp>
        <p:nvSpPr>
          <p:cNvPr id="6" name="Zástupný symbol pro zápatí 5"/>
          <p:cNvSpPr>
            <a:spLocks noGrp="1"/>
          </p:cNvSpPr>
          <p:nvPr>
            <p:ph type="ftr" sz="quarter" idx="11"/>
          </p:nvPr>
        </p:nvSpPr>
        <p:spPr/>
        <p:txBody>
          <a:bodyPr/>
          <a:lstStyle/>
          <a:p>
            <a:r>
              <a:rPr lang="cs-CZ" smtClean="0"/>
              <a:t>Kurz oceňování lesa a rostlinstva</a:t>
            </a:r>
            <a:endParaRPr lang="cs-CZ"/>
          </a:p>
        </p:txBody>
      </p:sp>
    </p:spTree>
    <p:extLst>
      <p:ext uri="{BB962C8B-B14F-4D97-AF65-F5344CB8AC3E}">
        <p14:creationId xmlns:p14="http://schemas.microsoft.com/office/powerpoint/2010/main" val="2717809794"/>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494</TotalTime>
  <Words>4364</Words>
  <Application>Microsoft Office PowerPoint</Application>
  <PresentationFormat>Širokoúhlá obrazovka</PresentationFormat>
  <Paragraphs>479</Paragraphs>
  <Slides>81</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81</vt:i4>
      </vt:variant>
    </vt:vector>
  </HeadingPairs>
  <TitlesOfParts>
    <vt:vector size="87" baseType="lpstr">
      <vt:lpstr>Arial</vt:lpstr>
      <vt:lpstr>Calibri</vt:lpstr>
      <vt:lpstr>Calibri Light</vt:lpstr>
      <vt:lpstr>Symbol</vt:lpstr>
      <vt:lpstr>Times New Roman</vt:lpstr>
      <vt:lpstr>Motiv Office</vt:lpstr>
      <vt:lpstr>Mendelova univerzita v Brně  Lesnická a dřevařská Fakulta Ústav lesnické a dřevařské politiky a ekonomiky  KURZ OCEŇOVÁNÍ LESA A ROSTLINSTVA  Požadavky na znalce, soudní znalectví a výkon znalecké činnosti, vstupní zkouška znalce </vt:lpstr>
      <vt:lpstr>Cíle prezentace</vt:lpstr>
      <vt:lpstr>Zdroje: Znalci </vt:lpstr>
      <vt:lpstr> Soudní znalectví a výkon znalecké činnosti </vt:lpstr>
      <vt:lpstr>Právní rámec od 1. 1. 2021</vt:lpstr>
      <vt:lpstr>Přechodné období</vt:lpstr>
      <vt:lpstr> Organizace znalecké činnosti </vt:lpstr>
      <vt:lpstr> Kdo je oprávněn vykonávat znaleckou činnost ? </vt:lpstr>
      <vt:lpstr>  Pojem znalecké činnosti </vt:lpstr>
      <vt:lpstr>Znalec</vt:lpstr>
      <vt:lpstr>   Znalcem může být fyzická osoba, která  </vt:lpstr>
      <vt:lpstr>  Znalcem může být fyzická osoba, která </vt:lpstr>
      <vt:lpstr> Znalcem může být fyzická osoba, která </vt:lpstr>
      <vt:lpstr> Znaleckou kanceláří  může být obchodní korporace, která </vt:lpstr>
      <vt:lpstr>Znalec v kanceláři</vt:lpstr>
      <vt:lpstr> Znaleckým ústavem může být ten, kdo </vt:lpstr>
      <vt:lpstr> Znaleckým ústavem může být ten, kdo </vt:lpstr>
      <vt:lpstr> Znaleckým ústavem může být ten, kdo </vt:lpstr>
      <vt:lpstr> Znaleckým ústavem může být ten, kdo </vt:lpstr>
      <vt:lpstr> Odborná způsobilost (§ 8) </vt:lpstr>
      <vt:lpstr>Odborná způsobilost</vt:lpstr>
      <vt:lpstr>Odborná způsobilost</vt:lpstr>
      <vt:lpstr>Odborná způsobilost</vt:lpstr>
      <vt:lpstr>Odborná způsobilost</vt:lpstr>
      <vt:lpstr>Ministerstvo  stanoví vyhláškou výčet oborů a odvětví</vt:lpstr>
      <vt:lpstr> Bezúhonnost </vt:lpstr>
      <vt:lpstr>Bezúhonnost</vt:lpstr>
      <vt:lpstr> Konzultant </vt:lpstr>
      <vt:lpstr> Vstupní zkouška znalce </vt:lpstr>
      <vt:lpstr>  Oznámení k průběhu obecné části vstupní zkoušky znalce – Znalci (justice.cz)   </vt:lpstr>
      <vt:lpstr> Vstupní zkouška znalce </vt:lpstr>
      <vt:lpstr> Vyhláška č. 503/2020 Sb. HLAVA II  VSTUPNÍ ZKOUŠKA ZNALCE </vt:lpstr>
      <vt:lpstr>Obecná část vstupní zkoušky znalce</vt:lpstr>
      <vt:lpstr>Obecná část vstupní zkoušky znalce</vt:lpstr>
      <vt:lpstr>Obecná část vstupní zkoušky znalce</vt:lpstr>
      <vt:lpstr>Obecná část vstupní zkoušky znalce</vt:lpstr>
      <vt:lpstr>Obecná část vstupní zkoušky znalce</vt:lpstr>
      <vt:lpstr>Obecná část vstupní zkoušky znalce</vt:lpstr>
      <vt:lpstr>Obecná část vstupní zkoušky znalce</vt:lpstr>
      <vt:lpstr>Obecná část vstupní zkoušky znalce</vt:lpstr>
      <vt:lpstr>Obecná část vstupní zkoušky znalce</vt:lpstr>
      <vt:lpstr>Zvláštní část vstupní zkoušky znalce</vt:lpstr>
      <vt:lpstr>Zvláštní část vstupní zkoušky znalce</vt:lpstr>
      <vt:lpstr>Zvláštní část vstupní zkoušky znalce</vt:lpstr>
      <vt:lpstr>Zkušební znalecký posudek</vt:lpstr>
      <vt:lpstr>Dokumenty – Znalci</vt:lpstr>
      <vt:lpstr>Zvláštní část vstupní zkoušky znalce</vt:lpstr>
      <vt:lpstr>Zvláštní část vstupní zkoušky znalce</vt:lpstr>
      <vt:lpstr>Zvláštní část vstupní zkoušky znalce</vt:lpstr>
      <vt:lpstr>Zvláštní část vstupní zkoušky znalce</vt:lpstr>
      <vt:lpstr>Zvláštní část vstupní zkoušky znalce</vt:lpstr>
      <vt:lpstr>Zvláštní část vstupní zkoušky znalce</vt:lpstr>
      <vt:lpstr>Výsledek vstupní zkoušky znalce</vt:lpstr>
      <vt:lpstr>Výsledek vstupní zkoušky znalce</vt:lpstr>
      <vt:lpstr> Seznam znalců </vt:lpstr>
      <vt:lpstr> Vznik oprávnění vykonávat znaleckou činnost </vt:lpstr>
      <vt:lpstr> Průkaz znalce </vt:lpstr>
      <vt:lpstr> Znalecká pečeť </vt:lpstr>
      <vt:lpstr> Vedení evidence znaleckých posudků </vt:lpstr>
      <vt:lpstr> Datové schránky </vt:lpstr>
      <vt:lpstr> Odpovědnost znalce za škodu </vt:lpstr>
      <vt:lpstr> Pojištění a odpovědnost </vt:lpstr>
      <vt:lpstr> Znalecké obory </vt:lpstr>
      <vt:lpstr>Prezentace aplikace PowerPoint</vt:lpstr>
      <vt:lpstr> Komentář ke znaleckému odvětví  „Oceňování lesa a rostlinstva“ </vt:lpstr>
      <vt:lpstr> Komentář ke znaleckému odvětví  „Oceňování lesa a rostlinstva“ </vt:lpstr>
      <vt:lpstr> Komentář ke znaleckému odvětví  „Oceňování lesa a rostlinstva“ </vt:lpstr>
      <vt:lpstr> Komentář ke znaleckému odvětví  „Oceňování lesa a rostlinstva“ </vt:lpstr>
      <vt:lpstr> Komentář ke znaleckému odvětví  „Oceňování lesa a rostlinstva“ </vt:lpstr>
      <vt:lpstr> Komentář ke znaleckému odvětví  „Oceňování lesa a rostlinstva“ </vt:lpstr>
      <vt:lpstr> Přechodné období dle zákona č. 254/2019 Sb. </vt:lpstr>
      <vt:lpstr> § 47 Znalecké ústavy </vt:lpstr>
      <vt:lpstr>§ 47 Znalecké ústavy</vt:lpstr>
      <vt:lpstr>§ 47 Znalecké ústavy</vt:lpstr>
      <vt:lpstr>§ 47 Znalecké ústavy</vt:lpstr>
      <vt:lpstr>Přechodné období  ( je navržena novela)</vt:lpstr>
      <vt:lpstr>Přechodné období</vt:lpstr>
      <vt:lpstr>Přechodné období</vt:lpstr>
      <vt:lpstr> </vt:lpstr>
      <vt:lpstr> Portál pro znalce </vt:lpstr>
      <vt:lpstr>Závěr</vt:lpstr>
    </vt:vector>
  </TitlesOfParts>
  <Company>Státní pozemkový úřad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Mendelova univerzita v Brně  Lesnická a dřevařská Fakulta Ústav lesnické a dřevařské politiky a ekonomiky  KURZ OCEŇOVÁNÍ LESA A ROSTLINSTVA  Soudní znalectví a výkon znalecké činnosti</dc:title>
  <dc:creator>Vala Vlastimil Ing. CSc.</dc:creator>
  <cp:lastModifiedBy>admin</cp:lastModifiedBy>
  <cp:revision>40</cp:revision>
  <dcterms:created xsi:type="dcterms:W3CDTF">2023-03-16T20:30:04Z</dcterms:created>
  <dcterms:modified xsi:type="dcterms:W3CDTF">2025-03-12T13:35:59Z</dcterms:modified>
</cp:coreProperties>
</file>