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299" r:id="rId25"/>
    <p:sldId id="297" r:id="rId26"/>
    <p:sldId id="298" r:id="rId2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47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8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604FB5-629E-41B7-940D-CF7E0CB49078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C5AA6-5EE8-48B5-87F8-1F9AEE5FB5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2829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022F-027B-4F17-8B82-5296D8941017}" type="datetime1">
              <a:rPr lang="cs-CZ" smtClean="0"/>
              <a:t>11.03.2025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013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293DB-D5D2-4D46-8491-DC13404860E6}" type="datetime1">
              <a:rPr lang="cs-CZ" smtClean="0"/>
              <a:t>11.03.2025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4093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A917-A381-4850-B499-48925E60CD9D}" type="datetime1">
              <a:rPr lang="cs-CZ" smtClean="0"/>
              <a:t>11.03.2025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7671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78BA-4D5F-49C5-A8F9-5E5D92E5ECB0}" type="datetime1">
              <a:rPr lang="cs-CZ" smtClean="0"/>
              <a:t>11.03.2025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446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16D8C-96DB-44AD-9B2A-00E1D1E94810}" type="datetime1">
              <a:rPr lang="cs-CZ" smtClean="0"/>
              <a:t>11.03.2025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5772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BCF9E-7663-48D8-BA7F-15B36F47BE87}" type="datetime1">
              <a:rPr lang="cs-CZ" smtClean="0"/>
              <a:t>11.03.2025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4701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DC2A3-3FED-45FC-AABA-3F1E47322EAB}" type="datetime1">
              <a:rPr lang="cs-CZ" smtClean="0"/>
              <a:t>11.03.2025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7904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5CA97-B926-4A3C-A4B2-D2AE2C693ADB}" type="datetime1">
              <a:rPr lang="cs-CZ" smtClean="0"/>
              <a:t>11.03.2025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646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341F-3663-423A-9E8F-54140DF21904}" type="datetime1">
              <a:rPr lang="cs-CZ" smtClean="0"/>
              <a:t>11.03.2025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8349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F202-5077-42E2-A828-270EEE734DA7}" type="datetime1">
              <a:rPr lang="cs-CZ" smtClean="0"/>
              <a:t>11.03.2025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159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5A27-C986-4762-B988-83D998F083EE}" type="datetime1">
              <a:rPr lang="cs-CZ" smtClean="0"/>
              <a:t>11.03.2025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050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6F7B5-9506-4FCF-876B-C6D76BE70A2F}" type="datetime1">
              <a:rPr lang="cs-CZ" smtClean="0"/>
              <a:t>11.03.2025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BDCA6-FF03-41E7-8099-E66A9411D57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0496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psp.cz/sqw/historie.sqw?o=9&amp;T=750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odok.cz/portal/veklep/material/KORND9UFF6K1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sp.cz/sqw/historie.sqw?o=9&amp;T=750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tez.cz/l/licencni-rizeni-ve-veci-znalcu-vysledky-za-rok-2024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odok.cz/portal/veklep/material/KORNCXKG9LQO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951722"/>
            <a:ext cx="9144000" cy="3360505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KURZ OCEŇOVÁNÍ LESA A ROSTLINSTVA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200" b="1" dirty="0" smtClean="0"/>
              <a:t>Návrh novely </a:t>
            </a:r>
            <a:r>
              <a:rPr lang="cs-CZ" sz="3200" b="1" dirty="0" smtClean="0"/>
              <a:t>zákona o znalcích č.254/2019 Sb</a:t>
            </a:r>
            <a:r>
              <a:rPr lang="cs-CZ" sz="3600" b="1" dirty="0" smtClean="0"/>
              <a:t>. a </a:t>
            </a:r>
            <a:r>
              <a:rPr lang="cs-CZ" sz="3600" b="1" dirty="0" smtClean="0"/>
              <a:t>na změnu vyhlášky č. 503/2020 Sb.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2800" dirty="0" smtClean="0"/>
              <a:t/>
            </a:r>
            <a:br>
              <a:rPr lang="cs-CZ" sz="2800" dirty="0" smtClean="0"/>
            </a:br>
            <a:endParaRPr lang="cs-CZ" sz="28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634345"/>
            <a:ext cx="9144000" cy="623454"/>
          </a:xfrm>
        </p:spPr>
        <p:txBody>
          <a:bodyPr>
            <a:normAutofit/>
          </a:bodyPr>
          <a:lstStyle/>
          <a:p>
            <a:r>
              <a:rPr lang="cs-CZ" sz="2000" dirty="0" smtClean="0"/>
              <a:t>Ing. Vlastimil Vala, CSc.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47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Lhůty zápisů povinných údajů do evidence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Navrhuje se i prodloužení lhůt pro zápis povinných údajů ze strany znalců do informačního systému evidence posudků na 30 dnů a v případě údaje o vyúčtovaném a přiznaném znalečném až na 90 dnů (dosud 5 pracovních dnů</a:t>
            </a:r>
            <a:r>
              <a:rPr lang="cs-CZ" dirty="0" smtClean="0"/>
              <a:t>).</a:t>
            </a:r>
            <a:r>
              <a:rPr lang="cs-CZ" dirty="0"/>
              <a:t> 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9073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Zefektivnění činnosti MS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Navrženy jsou dílčí </a:t>
            </a:r>
            <a:r>
              <a:rPr lang="cs-CZ" dirty="0"/>
              <a:t>změny směřující ke zefektivnění činnosti Ministerstva spravedlnosti při zajišťování agendy licencování znaleckých subjektů a při výkonu dohledu. S ohledem na provázanost znalecké právní úpravy s obsahem zákona č. 354/2019 Sb., o soudních tlumočnících a soudních překladatelích, ve znění zákona č. 166/2020 Sb., a společný výkon správy této agendy Ministerstvem </a:t>
            </a:r>
            <a:r>
              <a:rPr lang="cs-CZ" dirty="0" smtClean="0"/>
              <a:t>spravedlnosti. 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47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Novelizace některých souvisejících ustanovení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9836020" cy="4351338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 </a:t>
            </a:r>
            <a:r>
              <a:rPr lang="cs-CZ" dirty="0" smtClean="0"/>
              <a:t>V nezbytně </a:t>
            </a:r>
            <a:r>
              <a:rPr lang="cs-CZ" dirty="0"/>
              <a:t>nutném </a:t>
            </a:r>
            <a:r>
              <a:rPr lang="cs-CZ" dirty="0" smtClean="0"/>
              <a:t>rozsahu je </a:t>
            </a:r>
            <a:r>
              <a:rPr lang="cs-CZ" dirty="0"/>
              <a:t>navrhována novelizace rovněž některých souvisejících ustanovení tohoto zákona.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Navrhuje </a:t>
            </a:r>
            <a:r>
              <a:rPr lang="cs-CZ" dirty="0"/>
              <a:t>se (ve třech variantách) i dílčí novelizace zákona č. 99/1963 Sb., občanského soudního řádu, ve znění pozdějších předpisů, která směřuje především ke snížení míry nadužívání znaleckých posudků (zejm. soukromých zadavatelů), ke zefektivnění soudního řízení a v konečném důsledku i ke zvýšení dostupnosti znalců, primárně pro zadavatele z řad orgánů veřejné moci.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935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0839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Současná situace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39091"/>
            <a:ext cx="10515600" cy="5137872"/>
          </a:xfrm>
        </p:spPr>
        <p:txBody>
          <a:bodyPr/>
          <a:lstStyle/>
          <a:p>
            <a:pPr marL="0" indent="0">
              <a:buNone/>
            </a:pPr>
            <a:r>
              <a:rPr lang="cs-CZ" dirty="0">
                <a:hlinkClick r:id="rId2"/>
              </a:rPr>
              <a:t>Sněmovní tisk </a:t>
            </a:r>
            <a:r>
              <a:rPr lang="cs-CZ" dirty="0" smtClean="0">
                <a:hlinkClick r:id="rId2"/>
              </a:rPr>
              <a:t>750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13</a:t>
            </a:fld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352" y="1561488"/>
            <a:ext cx="9326277" cy="43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859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Návrh na změnu vyhlášek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err="1">
                <a:hlinkClick r:id="rId2"/>
              </a:rPr>
              <a:t>ODok</a:t>
            </a:r>
            <a:r>
              <a:rPr lang="cs-CZ" dirty="0">
                <a:hlinkClick r:id="rId2"/>
              </a:rPr>
              <a:t> Portál - </a:t>
            </a:r>
            <a:r>
              <a:rPr lang="cs-CZ" dirty="0" err="1">
                <a:hlinkClick r:id="rId2"/>
              </a:rPr>
              <a:t>VeKLEP</a:t>
            </a:r>
            <a:r>
              <a:rPr lang="cs-CZ" dirty="0">
                <a:hlinkClick r:id="rId2"/>
              </a:rPr>
              <a:t> - Návrh vyhlášky, kterou se mění některé vyhlášky v souvislosti s přijetím novely zákona o znalcích, znaleckých kancelářích a znaleckých ústavech a dalších souvisejících zákonů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6276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Návrh vyhlášky, kterou se mění některé vyhlášky v souvislosti s přijetím novely zákona o znalcích, znaleckých kancelářích a znaleckých ústavech a dalších souvisejících zákonů, směřuje k novelizaci následujících vyhlášek: - vyhlášky č. 503/2020 Sb., o výkonu znalecké činnosti, - vyhlášky č. 504/2020 Sb., o znalečném, ve znění vyhlášky č. 370/2022 Sb., - vyhlášky č. 506/2020 Sb., o výkonu tlumočnické a překladatelské činnosti, - vyhlášky č. 37/1992 Sb., o jednacím řádu pro okresní a krajské soudy, ve znění pozdějších předpisů, a - vyhlášky č. 23/1994 Sb., o jednacím řádu státního zastupitelství, zřízení poboček některých státních zastupitelství a podrobnostech o úkonech prováděných právními čekateli, ve znění pozdějších předpisů.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1354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Cílem návrhu je primárně zajištění souladu uvedených vyhlášek s připravovanou novelizací zákona č. 254/2019 Sb., o znalcích, znaleckých kancelářích a znaleckých ústavech a dalších souvisejících zákonů (ST 750). Některé dílčí změny směřují na základě vyhodnocení efektivity koncepčně nové znalecké právní úpravy účinné od 1. 1. 2021 nad rámec novelizace zákonného rámce k optimalizaci právní úpravy znalectví také na úrovni podzákonných právních předpisů.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9228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Uchazečům o znaleckou profesi </a:t>
            </a:r>
            <a:r>
              <a:rPr lang="cs-CZ" b="1" dirty="0"/>
              <a:t>se má prodloužit doba na zpracování zkušebního znaleckého posudku ze 30 na 60 dnů</a:t>
            </a:r>
            <a:r>
              <a:rPr lang="cs-CZ" dirty="0"/>
              <a:t> od doručení oznámení o výsledku posouzení předloženého zadání. Tato doba více odpovídá skutečnosti (kratší lhůta než 2 měsíce/60 dnů není v praxi obvyklá). Je to pozitivní změna už z toho důvodu, že ministerstvo nemá povinnost s uchazečem projednat dobu na zpracování posudku (jako v případě existujících znalců) a uchazeč si tedy nemůže při nejlepší vůli vyčlenit ve svém pracovním rozvrhu dobu na řešení zkušebního posudku. Nelze se pak divit, že uchazeči "zatěžují" ministerstvo žádostmi o prodloužení termínu.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0552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Vedle řady evidenčně-technických změn (např. v žádosti o zápis do seznamu znalců se bude muset nově uvést i datum narození), by se znalci měli začít připravovat na </a:t>
            </a:r>
            <a:r>
              <a:rPr lang="cs-CZ" b="1" dirty="0"/>
              <a:t>změny ve struktuře znaleckých posudků</a:t>
            </a:r>
            <a:r>
              <a:rPr lang="cs-CZ" dirty="0"/>
              <a:t>. Navrhuje se totiž změnit §§ 54, 56, 57 a 58 vyhlášky č. 503/2020 Sb., které stanovují obsah dílčích částí znaleckého posudku.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2719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V § 54, který blíže upravuje sběr a tvorbu dat, se navrhuje doplnit, že "je-li zdrojem dat písemnost obsažená ve spisu vedeném orgánem veřejné moci, znalec z písemnosti rovněž sebere pouze data, která bude analyzovat a která jsou potřebná k odpovědi na zadanou odbornou otázku." Jde o bezproblémovou změnu, která až možná příliš kazuisticky reaguje na nežádoucí případy, kdy podle ministerstva znalec mechanicky přepíše obsah spisu do znaleckého posudku, což následně způsobí mj. spor o výši znalečného.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1561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4955" y="1755956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 smtClean="0"/>
              <a:t>Návrh </a:t>
            </a:r>
            <a:r>
              <a:rPr lang="cs-CZ" dirty="0"/>
              <a:t>novely zákona o znalcích č. </a:t>
            </a:r>
            <a:r>
              <a:rPr lang="cs-CZ" dirty="0" smtClean="0"/>
              <a:t>254/2019 Sb. </a:t>
            </a:r>
          </a:p>
          <a:p>
            <a:r>
              <a:rPr lang="cs-CZ" dirty="0" smtClean="0"/>
              <a:t>Informační zdroj</a:t>
            </a:r>
          </a:p>
          <a:p>
            <a:r>
              <a:rPr lang="cs-CZ" dirty="0"/>
              <a:t>Důvod </a:t>
            </a:r>
            <a:r>
              <a:rPr lang="cs-CZ" dirty="0" smtClean="0"/>
              <a:t>předložení</a:t>
            </a:r>
          </a:p>
          <a:p>
            <a:r>
              <a:rPr lang="cs-CZ" dirty="0"/>
              <a:t>Časové omezení platnosti </a:t>
            </a:r>
            <a:r>
              <a:rPr lang="cs-CZ" dirty="0" smtClean="0"/>
              <a:t>oprávnění</a:t>
            </a:r>
          </a:p>
          <a:p>
            <a:r>
              <a:rPr lang="cs-CZ" dirty="0"/>
              <a:t>Podmínky pro výkon znalecké </a:t>
            </a:r>
            <a:r>
              <a:rPr lang="cs-CZ" dirty="0" smtClean="0"/>
              <a:t>činnosti</a:t>
            </a:r>
          </a:p>
          <a:p>
            <a:r>
              <a:rPr lang="cs-CZ" dirty="0" smtClean="0"/>
              <a:t>Pojištění</a:t>
            </a:r>
          </a:p>
          <a:p>
            <a:r>
              <a:rPr lang="cs-CZ" dirty="0"/>
              <a:t>Platnost obecné části vstupní </a:t>
            </a:r>
            <a:r>
              <a:rPr lang="cs-CZ" dirty="0" smtClean="0"/>
              <a:t>zkoušky</a:t>
            </a:r>
          </a:p>
          <a:p>
            <a:r>
              <a:rPr lang="cs-CZ" dirty="0"/>
              <a:t>Lhůty zápisů povinných údajů do </a:t>
            </a:r>
            <a:r>
              <a:rPr lang="cs-CZ" dirty="0" smtClean="0"/>
              <a:t>evidence</a:t>
            </a:r>
          </a:p>
          <a:p>
            <a:r>
              <a:rPr lang="cs-CZ" dirty="0"/>
              <a:t>Zefektivnění činnosti </a:t>
            </a:r>
            <a:r>
              <a:rPr lang="cs-CZ" dirty="0" smtClean="0"/>
              <a:t>MS</a:t>
            </a:r>
          </a:p>
          <a:p>
            <a:r>
              <a:rPr lang="cs-CZ" dirty="0"/>
              <a:t>Novelizace některých souvisejících </a:t>
            </a:r>
            <a:r>
              <a:rPr lang="cs-CZ" dirty="0" smtClean="0"/>
              <a:t>ustanovení</a:t>
            </a:r>
          </a:p>
          <a:p>
            <a:r>
              <a:rPr lang="cs-CZ" dirty="0" smtClean="0"/>
              <a:t>Návrh na změnu vyhlášky č. 503/2020 Sb.</a:t>
            </a:r>
            <a:endParaRPr lang="cs-CZ" dirty="0" smtClean="0"/>
          </a:p>
          <a:p>
            <a:r>
              <a:rPr lang="cs-CZ" dirty="0" smtClean="0"/>
              <a:t>Závěr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algn="ctr"/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69394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Další změny jsou významnější, nicméně také by neměly změnit dosavadní způsob zpracování posudků. Podle navrženého § 56 bude muset znalec provést analýzu dat takovým způsobem, aby bylo možné výsledky analýzy dat interpretovat (dnes má být možné zformulovat odpověď na znaleckou otázku). Doplňuje se dále nový odstavec do § 57: znalec interpretuje výsledky analýzy dat komplexně a ve vzájemných souvislostech tak, aby na základě interpretovaných výsledků bylo možné zformulovat odpověď na zadanou otázku. Znalec interpretuje výsledky analýzy dat s ohledem na zadanou odbornou </a:t>
            </a:r>
            <a:r>
              <a:rPr lang="cs-CZ" dirty="0" smtClean="0"/>
              <a:t>otázku.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65638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Ministerstvo změny odůvodňuje tím, že </a:t>
            </a:r>
            <a:r>
              <a:rPr lang="cs-CZ" b="1" dirty="0"/>
              <a:t>bude takto lépe popsán sled kroků, které znalec činí:</a:t>
            </a:r>
            <a:r>
              <a:rPr lang="cs-CZ" dirty="0"/>
              <a:t> tj. po analýze dat a zformulování výsledků analýzy dat [§ 52 písm. d) vyhlášky] následuje interpretace výsledků analýzy dat [§ 52 písm. e) vyhlášky]. Závěr znaleckého posudku [§ 52 písm. g) vyhlášky] lze formulovat až na základě interpretace výsledků analýzy dat (a po provedené kontrole dosavadního postupu).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4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Vyhláška má nově také jasně stanovit, že posudek znalecké kanceláře musí podepsat na poslední straně i osoba, která je povinna jej osobně stvrdit a blíže vysvětlit. Dosud je takto uvedeno pouze u znaleckých ústavů. V literatuře je tento názor nicméně zastáván už dnes: vedle našeho Průvodce znalce 2021, s. 71 srov. např. Křístek, L. Zákon o znalcích, znaleckých kancelářích a znaleckých ústavech. Komentář. Praha: </a:t>
            </a:r>
            <a:r>
              <a:rPr lang="cs-CZ" dirty="0" err="1"/>
              <a:t>Leges</a:t>
            </a:r>
            <a:r>
              <a:rPr lang="cs-CZ" dirty="0"/>
              <a:t>, § 28.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778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Vyhláška by měla nabýt účinnosti ve stejný čas jako </a:t>
            </a:r>
            <a:r>
              <a:rPr lang="cs-CZ" dirty="0">
                <a:hlinkClick r:id="rId2"/>
              </a:rPr>
              <a:t>projednávána novela zákona o znalcích</a:t>
            </a:r>
            <a:r>
              <a:rPr lang="cs-CZ" dirty="0"/>
              <a:t>, protože je nedílně spojena s řadou změn v novele. </a:t>
            </a:r>
            <a:r>
              <a:rPr lang="cs-CZ" b="1" dirty="0"/>
              <a:t>To by se mohlo stát např. 1. července 2025.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87507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Licenční řízení ve věci znalců</a:t>
            </a:r>
            <a:r>
              <a:rPr lang="cs-CZ" b="1" dirty="0" smtClean="0"/>
              <a:t>:</a:t>
            </a:r>
            <a:br>
              <a:rPr lang="cs-CZ" b="1" dirty="0" smtClean="0"/>
            </a:br>
            <a:r>
              <a:rPr lang="cs-CZ" b="1" dirty="0" smtClean="0"/>
              <a:t> </a:t>
            </a:r>
            <a:r>
              <a:rPr lang="cs-CZ" b="1" dirty="0"/>
              <a:t>výsledky za rok </a:t>
            </a:r>
            <a:r>
              <a:rPr lang="cs-CZ" b="1" dirty="0" smtClean="0"/>
              <a:t>2024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>
                <a:hlinkClick r:id="rId2"/>
              </a:rPr>
              <a:t>https</a:t>
            </a:r>
            <a:r>
              <a:rPr lang="cs-CZ" dirty="0">
                <a:hlinkClick r:id="rId2"/>
              </a:rPr>
              <a:t>://www.itez.cz/l/licencni-rizeni-ve-veci-znalcu-vysledky-za-rok-2024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513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dirty="0" smtClean="0"/>
              <a:t>Návrh novely – nutno sledovat vývoj.</a:t>
            </a:r>
          </a:p>
          <a:p>
            <a:pPr marL="0" indent="0" algn="ctr">
              <a:buNone/>
            </a:pPr>
            <a:r>
              <a:rPr lang="cs-CZ" dirty="0" smtClean="0"/>
              <a:t>Jak to dopadne a kdy ???</a:t>
            </a:r>
          </a:p>
          <a:p>
            <a:pPr marL="0" indent="0" algn="ctr">
              <a:buNone/>
            </a:pPr>
            <a:r>
              <a:rPr lang="cs-CZ" dirty="0" smtClean="0"/>
              <a:t>Více se možná dozvíte v rámci </a:t>
            </a:r>
            <a:r>
              <a:rPr lang="cs-CZ" dirty="0" smtClean="0"/>
              <a:t>další výuky</a:t>
            </a:r>
            <a:endParaRPr lang="cs-CZ" dirty="0" smtClean="0"/>
          </a:p>
          <a:p>
            <a:pPr marL="0" indent="0" algn="ctr">
              <a:buNone/>
            </a:pPr>
            <a:r>
              <a:rPr lang="cs-CZ" b="1" dirty="0" smtClean="0"/>
              <a:t>Právní úprava výkonu znalecké činnosti</a:t>
            </a:r>
          </a:p>
          <a:p>
            <a:pPr marL="0" indent="0">
              <a:buNone/>
            </a:pPr>
            <a:r>
              <a:rPr lang="cs-CZ" dirty="0" smtClean="0"/>
              <a:t>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25</a:t>
            </a:fld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258" y="4515044"/>
            <a:ext cx="2562225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47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4000" dirty="0" smtClean="0"/>
              <a:t>Děkuji za pozornost.</a:t>
            </a:r>
            <a:endParaRPr lang="cs-CZ" sz="4000" dirty="0"/>
          </a:p>
          <a:p>
            <a:pPr marL="0" indent="0" algn="ctr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5713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Informační zdroj</a:t>
            </a:r>
            <a:r>
              <a:rPr lang="cs-CZ" dirty="0"/>
              <a:t>:</a:t>
            </a:r>
            <a:br>
              <a:rPr lang="cs-CZ" dirty="0"/>
            </a:br>
            <a:endParaRPr lang="cs-CZ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7665" y="1519490"/>
            <a:ext cx="9286284" cy="4657473"/>
          </a:xfrm>
          <a:prstGeom prst="rect">
            <a:avLst/>
          </a:prstGeo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9863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Dostupnost (otevřít hypertextový odkaz)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>
                <a:hlinkClick r:id="rId2"/>
              </a:rPr>
              <a:t>https</a:t>
            </a:r>
            <a:r>
              <a:rPr lang="cs-CZ" dirty="0">
                <a:hlinkClick r:id="rId2"/>
              </a:rPr>
              <a:t>://odok.cz/</a:t>
            </a:r>
            <a:r>
              <a:rPr lang="cs-CZ" dirty="0" err="1">
                <a:hlinkClick r:id="rId2"/>
              </a:rPr>
              <a:t>portal</a:t>
            </a:r>
            <a:r>
              <a:rPr lang="cs-CZ" dirty="0">
                <a:hlinkClick r:id="rId2"/>
              </a:rPr>
              <a:t>/</a:t>
            </a:r>
            <a:r>
              <a:rPr lang="cs-CZ" dirty="0" err="1">
                <a:hlinkClick r:id="rId2"/>
              </a:rPr>
              <a:t>veklep</a:t>
            </a:r>
            <a:r>
              <a:rPr lang="cs-CZ" dirty="0">
                <a:hlinkClick r:id="rId2"/>
              </a:rPr>
              <a:t>/</a:t>
            </a:r>
            <a:r>
              <a:rPr lang="cs-CZ" dirty="0" err="1">
                <a:hlinkClick r:id="rId2"/>
              </a:rPr>
              <a:t>material</a:t>
            </a:r>
            <a:r>
              <a:rPr lang="cs-CZ" dirty="0">
                <a:hlinkClick r:id="rId2"/>
              </a:rPr>
              <a:t>/KORNCXKG9LQO/</a:t>
            </a:r>
            <a:r>
              <a:rPr lang="cs-CZ" dirty="0"/>
              <a:t>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3910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Důvod předložení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Návrh je předkládán mimo Plán legislativních prací vlády na rok 2023 jako technická novelizace směřující k odstranění hlavních aplikačních problémů koncepčně nové znalecké právní úpravy účinné od 1. 1. 2021. Cílem novelizace je mj. naplnění jednoho z bodů Programového prohlášení vlády v oblasti spravedlnosti a práva, kterým je závazek k vyhodnocení nové právní úpravy výkonu znalecké činnosti a k předložení návrhu nutných změn vedoucích k obnovení fungování činnosti znalců.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5841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Časové omezení platnosti oprávnění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Navrhovanou novelizací se ruší časové omezení platnosti oprávnění k výkonu znalecké činnosti znalců – fyzických osob zapsaných do seznamu znalců a tlumočníků podle předchozího zákona č. 36/1967 Sb., o znalcích a tlumočnících.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Navrhuje se prodloužení </a:t>
            </a:r>
            <a:r>
              <a:rPr lang="cs-CZ" dirty="0"/>
              <a:t>platnost znaleckého oprávnění znaleckých kanceláří a znaleckých ústavů získaného podle předchozí právní úpravy o 3 roky (do 31. 12. 2028). 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0877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Podmínky pro výkon znalecké činnosti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Navrhují částečné změny v  podmínkách </a:t>
            </a:r>
            <a:r>
              <a:rPr lang="cs-CZ" dirty="0"/>
              <a:t>pro výkon znalecké činnosti formou znalecké kanceláře a znaleckého </a:t>
            </a:r>
            <a:r>
              <a:rPr lang="cs-CZ" dirty="0" smtClean="0"/>
              <a:t>ústavu.</a:t>
            </a:r>
          </a:p>
          <a:p>
            <a:pPr marL="0" indent="0">
              <a:buNone/>
            </a:pPr>
            <a:r>
              <a:rPr lang="cs-CZ" dirty="0" smtClean="0"/>
              <a:t>Znalci </a:t>
            </a:r>
            <a:r>
              <a:rPr lang="cs-CZ" dirty="0"/>
              <a:t>zapojení do činnosti znalecké kanceláře nově nebudou muset disponovat zcela totožným rozsahem znaleckého oprávnění a bude jim umožněn výkon znalecké činnosti ve zbytkovém rozsahu znaleckého oprávnění </a:t>
            </a:r>
            <a:r>
              <a:rPr lang="cs-CZ" dirty="0" smtClean="0"/>
              <a:t>samostatně.</a:t>
            </a:r>
          </a:p>
          <a:p>
            <a:pPr marL="0" indent="0">
              <a:buNone/>
            </a:pPr>
            <a:r>
              <a:rPr lang="cs-CZ" dirty="0" smtClean="0"/>
              <a:t>U </a:t>
            </a:r>
            <a:r>
              <a:rPr lang="cs-CZ" dirty="0"/>
              <a:t>znaleckých ústavů se ruší požadavek na výkon vědeckovýzkumné činnosti ve vztahu k oboru, odvětví a specializaci a zakotvením tzv. předního odborníka v příslušném oboru a odvětví se zobecňují požadavky na odbornost osob, jejichž pomocí bude moci být znalecká činnost znaleckého ústavu </a:t>
            </a:r>
            <a:r>
              <a:rPr lang="cs-CZ" dirty="0" smtClean="0"/>
              <a:t>vykonávána.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9378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Pojištění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9378820" cy="435133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Návrh zrušení </a:t>
            </a:r>
            <a:r>
              <a:rPr lang="cs-CZ" dirty="0"/>
              <a:t>povinného pojištění pro případ povinnosti nahradit újmu způsobenou v souvislosti s výkonem znalecké </a:t>
            </a:r>
            <a:r>
              <a:rPr lang="cs-CZ" dirty="0" smtClean="0"/>
              <a:t>činnosti </a:t>
            </a:r>
            <a:r>
              <a:rPr lang="cs-CZ" dirty="0"/>
              <a:t>u znalců – fyzických </a:t>
            </a:r>
            <a:r>
              <a:rPr lang="cs-CZ" dirty="0" smtClean="0"/>
              <a:t>osob.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0821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Platnost obecné části vstupní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Navrhují se  dílčí změny </a:t>
            </a:r>
            <a:r>
              <a:rPr lang="cs-CZ" dirty="0"/>
              <a:t>podmínek složení vstupní zkoušky </a:t>
            </a:r>
            <a:r>
              <a:rPr lang="cs-CZ" dirty="0" smtClean="0"/>
              <a:t>znalce. Zrušení </a:t>
            </a:r>
            <a:r>
              <a:rPr lang="cs-CZ" dirty="0"/>
              <a:t>časového omezení platnosti obecné části vstupní zkoušky při žádosti o rozšíření rozsahu znaleckého oprávnění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a </a:t>
            </a:r>
          </a:p>
          <a:p>
            <a:pPr marL="0" indent="0">
              <a:buNone/>
            </a:pPr>
            <a:r>
              <a:rPr lang="cs-CZ" dirty="0" smtClean="0"/>
              <a:t>zkrácení </a:t>
            </a:r>
            <a:r>
              <a:rPr lang="cs-CZ" dirty="0"/>
              <a:t>lhůty pro další možné opakování vstupní zkoušky znalce z 5 let na 3 </a:t>
            </a:r>
            <a:r>
              <a:rPr lang="cs-CZ" dirty="0" smtClean="0"/>
              <a:t>roky.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DCA6-FF03-41E7-8099-E66A9411D573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860521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1250</Words>
  <Application>Microsoft Office PowerPoint</Application>
  <PresentationFormat>Širokoúhlá obrazovka</PresentationFormat>
  <Paragraphs>122</Paragraphs>
  <Slides>26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Motiv Office</vt:lpstr>
      <vt:lpstr>KURZ OCEŇOVÁNÍ LESA A ROSTLINSTVA  Návrh novely zákona o znalcích č.254/2019 Sb. a na změnu vyhlášky č. 503/2020 Sb.  </vt:lpstr>
      <vt:lpstr>Obsah </vt:lpstr>
      <vt:lpstr> Informační zdroj: </vt:lpstr>
      <vt:lpstr>Dostupnost (otevřít hypertextový odkaz)</vt:lpstr>
      <vt:lpstr> Důvod předložení</vt:lpstr>
      <vt:lpstr>Časové omezení platnosti oprávnění</vt:lpstr>
      <vt:lpstr>Podmínky pro výkon znalecké činnosti</vt:lpstr>
      <vt:lpstr>Pojištění</vt:lpstr>
      <vt:lpstr>Platnost obecné části vstupní zkoušky</vt:lpstr>
      <vt:lpstr>Lhůty zápisů povinných údajů do evidence</vt:lpstr>
      <vt:lpstr>Zefektivnění činnosti MS</vt:lpstr>
      <vt:lpstr>Novelizace některých souvisejících ustanovení</vt:lpstr>
      <vt:lpstr>Současná situace</vt:lpstr>
      <vt:lpstr>Návrh na změnu vyhlášek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Licenční řízení ve věci znalců:  výsledky za rok 2024</vt:lpstr>
      <vt:lpstr>Závěr</vt:lpstr>
      <vt:lpstr>Prezentace aplikace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Opatřování podkladů                  pro vyhotovení znaleckého posudku</dc:title>
  <dc:creator>vlastimil</dc:creator>
  <cp:lastModifiedBy>admin</cp:lastModifiedBy>
  <cp:revision>76</cp:revision>
  <dcterms:created xsi:type="dcterms:W3CDTF">2024-04-30T08:39:39Z</dcterms:created>
  <dcterms:modified xsi:type="dcterms:W3CDTF">2025-03-11T12:37:53Z</dcterms:modified>
</cp:coreProperties>
</file>