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0"/>
  </p:notesMasterIdLst>
  <p:sldIdLst>
    <p:sldId id="256" r:id="rId2"/>
    <p:sldId id="305" r:id="rId3"/>
    <p:sldId id="307" r:id="rId4"/>
    <p:sldId id="257" r:id="rId5"/>
    <p:sldId id="259" r:id="rId6"/>
    <p:sldId id="309" r:id="rId7"/>
    <p:sldId id="264" r:id="rId8"/>
    <p:sldId id="265" r:id="rId9"/>
    <p:sldId id="267" r:id="rId10"/>
    <p:sldId id="268" r:id="rId11"/>
    <p:sldId id="269" r:id="rId12"/>
    <p:sldId id="270" r:id="rId13"/>
    <p:sldId id="271" r:id="rId14"/>
    <p:sldId id="310" r:id="rId15"/>
    <p:sldId id="331" r:id="rId16"/>
    <p:sldId id="272" r:id="rId17"/>
    <p:sldId id="327" r:id="rId18"/>
    <p:sldId id="328" r:id="rId19"/>
    <p:sldId id="329" r:id="rId20"/>
    <p:sldId id="311" r:id="rId21"/>
    <p:sldId id="275" r:id="rId22"/>
    <p:sldId id="278" r:id="rId23"/>
    <p:sldId id="279" r:id="rId24"/>
    <p:sldId id="281" r:id="rId25"/>
    <p:sldId id="332" r:id="rId26"/>
    <p:sldId id="314" r:id="rId27"/>
    <p:sldId id="282" r:id="rId28"/>
    <p:sldId id="283" r:id="rId29"/>
    <p:sldId id="284" r:id="rId30"/>
    <p:sldId id="285" r:id="rId31"/>
    <p:sldId id="316" r:id="rId32"/>
    <p:sldId id="317" r:id="rId33"/>
    <p:sldId id="326" r:id="rId34"/>
    <p:sldId id="323" r:id="rId35"/>
    <p:sldId id="324" r:id="rId36"/>
    <p:sldId id="325" r:id="rId37"/>
    <p:sldId id="322" r:id="rId38"/>
    <p:sldId id="330" r:id="rId39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11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4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915EE2-7434-4434-983A-034538C11B6A}" type="datetimeFigureOut">
              <a:rPr lang="cs-CZ" smtClean="0"/>
              <a:t>12.03.2025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CA2EAF-2595-427D-8B04-F841269CB5E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94120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57596B2-3B1F-E416-0282-B4B221D6AB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CDC3359B-E115-877F-2121-65564404B8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BF86C58-B60B-E12C-E3A9-914489F85A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7D97D-0D3B-4E16-A638-7A28E8A4CB68}" type="datetime1">
              <a:rPr lang="cs-CZ" smtClean="0"/>
              <a:t>12.03.2025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8CBE01A-CF8D-D4EA-B5A2-F5D7D135A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5A20981-3D58-DD04-99E4-91D8FFA4A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A8D0-8307-4EE0-BB6F-FD280898284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0573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92C48E0-0829-AC54-618B-C4B8E149C4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30307E5-8AA8-6E77-1406-475D57401F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E17F377D-93E6-550B-AC49-58949DA0F5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E00E2-8EBE-43DD-8DA3-FBB368DD181C}" type="datetime1">
              <a:rPr lang="cs-CZ" smtClean="0"/>
              <a:t>12.03.2025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6E230E87-FED8-C70E-7DE6-88985F57DE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EB8A712-1CC8-9C4D-5F73-04D674B62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A8D0-8307-4EE0-BB6F-FD280898284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81770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95E2B6F3-C7BD-354B-1EBF-1DBB8E39F3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7D48A475-5998-69F9-30B9-68806CA06D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CFA3496-9A20-01E8-1E91-E864BCB672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9B082-5738-4DF0-946A-282494FB12E9}" type="datetime1">
              <a:rPr lang="cs-CZ" smtClean="0"/>
              <a:t>12.03.2025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ADB0CC83-7CCF-A0C6-A7FC-E6D9B4154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710E5F8-1313-693F-B80F-F3D104815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A8D0-8307-4EE0-BB6F-FD280898284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2437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4534480-A179-370C-2BCC-21CCCE526C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C9257FC-DD0F-6CA0-0FFA-659D8664A1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66607DBD-9B10-8DFE-9264-A6383F830C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09AAE-5645-4101-9779-60123F7A1C75}" type="datetime1">
              <a:rPr lang="cs-CZ" smtClean="0"/>
              <a:t>12.03.2025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816647B-7FF1-45C5-F4AE-82FD8B1D3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2E1D81C-7CAF-69F6-1045-5904C66F4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A8D0-8307-4EE0-BB6F-FD280898284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71978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B46BFBD-1056-0F28-F320-A6267B4E9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229B56C2-A1B4-ACD3-EDA2-0546D78A2A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AB087062-024D-C8AE-D39F-EC8F4308F9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18633-7EB6-453A-A9A7-32152EB2F027}" type="datetime1">
              <a:rPr lang="cs-CZ" smtClean="0"/>
              <a:t>12.03.2025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B0B1F79-EE20-B450-51B8-B89C330CDF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9DC9479-5293-934A-8139-C1CCEBB95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A8D0-8307-4EE0-BB6F-FD280898284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8725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7EB26B1-EFF3-8EDF-CBE7-6E085F1A1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C4485A2-FAB9-29AB-2A68-B48E623D96F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C59E14D9-0561-7ABB-5B7E-6BA9B80365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E974F16-308A-FCE2-3281-08DC070E64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7A030-452A-482D-ABA6-45E7B59D42FE}" type="datetime1">
              <a:rPr lang="cs-CZ" smtClean="0"/>
              <a:t>12.03.2025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7F47A63-71BE-6F23-4EE2-BA65D677CD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C613874E-25A1-35F9-AF4F-DEB7EB19C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A8D0-8307-4EE0-BB6F-FD280898284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78860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0D70587-F128-AA81-1048-03C924BA00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B08800F4-0546-D859-1F27-84B98DBD3C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DCAFDDC-9E28-2463-997F-D6FAE8EAD0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12BB8380-9F70-849D-925D-64D2571D0D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BE8FCCD5-0842-880B-FA74-BFA19944E1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EA540AE4-7177-3B39-4E14-40F9DB4EF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9EC8-E8DC-417C-BD75-6EA2AF592C57}" type="datetime1">
              <a:rPr lang="cs-CZ" smtClean="0"/>
              <a:t>12.03.2025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65F799EA-BA55-DDC2-A177-B28546B609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C6AEC91C-F592-2BAB-4F06-AA5A6B419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A8D0-8307-4EE0-BB6F-FD280898284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3729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61DDA9A-DE38-D17E-9A18-4369A7C331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20007169-0915-4C7D-953A-C87C3A4D1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F2853-7287-428F-9328-D69B9B28F538}" type="datetime1">
              <a:rPr lang="cs-CZ" smtClean="0"/>
              <a:t>12.03.2025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B33DD0D1-5C01-37B3-D31C-3B6668C69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FA2DAB8A-144D-D293-F927-B7587B58E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A8D0-8307-4EE0-BB6F-FD280898284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95621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6EFA90B7-4F9C-B597-890B-96F2DF110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7B096-77CC-4C4A-B143-00C1D1EA110C}" type="datetime1">
              <a:rPr lang="cs-CZ" smtClean="0"/>
              <a:t>12.03.2025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2612775C-4292-A493-2DB3-31181A5F9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2ABF56B-38CF-F57F-D5FC-157FD4372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A8D0-8307-4EE0-BB6F-FD280898284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49367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FFD79FC-AC9F-A1CC-CC4D-5289981684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A62FABE-BC3F-6C79-4E86-E1F6D06AB7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508CAE0B-8357-A322-C0B3-E0AA1DBC85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F4578CC3-C686-4F5C-9522-D46518AEFF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B29F8-6C76-4CFE-9720-431F6C0A761F}" type="datetime1">
              <a:rPr lang="cs-CZ" smtClean="0"/>
              <a:t>12.03.2025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AFD758F6-B821-E1C9-6BD6-F96F53114E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48734F9-8375-72F6-53AE-1E3ADBCEA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A8D0-8307-4EE0-BB6F-FD280898284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4774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A274B1E-9893-AC81-F72A-40E6D77DE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A0ADD6F2-3C4D-69A4-4FDF-55F97D6387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860E7B78-B4DA-2D16-BC18-5AC432DDC4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F0D7156F-460F-F361-11B3-9A7A4342B7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0724D-37CA-4E21-A6D2-C25E559CB45A}" type="datetime1">
              <a:rPr lang="cs-CZ" smtClean="0"/>
              <a:t>12.03.2025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0C8D2958-1CF7-B215-C6AF-DC82B14CC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D0F1670F-723A-10FC-C660-3875B4AF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A8D0-8307-4EE0-BB6F-FD280898284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6660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635FF981-DE02-DE7E-992A-FCE411A27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CA5DD916-29FB-D924-2E1D-0446A0FA61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BF2E69C-3820-3CF4-E57E-AEE1AF7DE1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6D08B0-2D23-4BF9-8852-4F9884C26533}" type="datetime1">
              <a:rPr lang="cs-CZ" smtClean="0"/>
              <a:t>12.03.2025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66229EE9-4008-2BC1-34A2-12130EAD74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B0DBE41-30D3-1902-F37C-98FC6DEEAC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42A8D0-8307-4EE0-BB6F-FD280898284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7593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BEE5E89-349F-95F9-101C-97353EBC46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05989"/>
            <a:ext cx="9144000" cy="3779520"/>
          </a:xfrm>
        </p:spPr>
        <p:txBody>
          <a:bodyPr>
            <a:normAutofit/>
          </a:bodyPr>
          <a:lstStyle/>
          <a:p>
            <a:r>
              <a:rPr kumimoji="0" lang="cs-CZ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cs-CZ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cs-CZ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Mendelova univerzita v Brně </a:t>
            </a:r>
            <a:r>
              <a:rPr kumimoji="0" lang="cs-CZ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cs-CZ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cs-CZ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Lesnická a dřevařská Fakulta</a:t>
            </a:r>
            <a:r>
              <a:rPr kumimoji="0" lang="cs-CZ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cs-CZ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cs-CZ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Ústav lesnické a dřevařské politiky a ekonomiky</a:t>
            </a:r>
            <a:r>
              <a:rPr kumimoji="0" lang="cs-CZ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cs-CZ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cs-CZ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cs-CZ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cs-CZ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cs-CZ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3200" b="1" dirty="0" smtClean="0">
                <a:solidFill>
                  <a:srgbClr val="000000"/>
                </a:solidFill>
                <a:latin typeface="Calibri" panose="020F0502020204030204"/>
                <a:ea typeface="Times New Roman" panose="02020603050405020304" pitchFamily="18" charset="0"/>
                <a:cs typeface="Calibri Light" panose="020F0302020204030204" pitchFamily="34" charset="0"/>
              </a:rPr>
              <a:t>KURZ </a:t>
            </a:r>
            <a:r>
              <a:rPr kumimoji="0" lang="cs-CZ" altLang="cs-CZ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Calibri Light" panose="020F0302020204030204" pitchFamily="34" charset="0"/>
              </a:rPr>
              <a:t>CEŇOVÁNÍ LESA</a:t>
            </a:r>
            <a:r>
              <a:rPr kumimoji="0" lang="cs-CZ" altLang="cs-CZ" sz="3200" b="1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Calibri Light" panose="020F0302020204030204" pitchFamily="34" charset="0"/>
              </a:rPr>
              <a:t> A ROSTLINSTVA</a:t>
            </a:r>
            <a:br>
              <a:rPr kumimoji="0" lang="cs-CZ" altLang="cs-CZ" sz="3200" b="1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Calibri Light" panose="020F0302020204030204" pitchFamily="34" charset="0"/>
              </a:rPr>
            </a:br>
            <a:r>
              <a:rPr lang="cs-CZ" altLang="cs-CZ" sz="2400" dirty="0" smtClean="0">
                <a:solidFill>
                  <a:srgbClr val="000000"/>
                </a:solidFill>
                <a:latin typeface="Calibri" panose="020F0502020204030204"/>
                <a:cs typeface="Calibri Light" panose="020F0302020204030204" pitchFamily="34" charset="0"/>
              </a:rPr>
              <a:t>Způsoby oceňování lesa, model nákladů a výnosů </a:t>
            </a:r>
            <a:r>
              <a:rPr kumimoji="0" lang="cs-CZ" altLang="cs-CZ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Calibri Light" panose="020F0302020204030204" pitchFamily="34" charset="0"/>
              </a:rPr>
              <a:t/>
            </a:r>
            <a:br>
              <a:rPr kumimoji="0" lang="cs-CZ" altLang="cs-CZ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Calibri Light" panose="020F0302020204030204" pitchFamily="34" charset="0"/>
              </a:rPr>
            </a:br>
            <a:r>
              <a:rPr kumimoji="0" lang="cs-CZ" altLang="cs-CZ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Calibri Light" panose="020F0302020204030204" pitchFamily="34" charset="0"/>
              </a:rPr>
              <a:t/>
            </a:r>
            <a:br>
              <a:rPr kumimoji="0" lang="cs-CZ" altLang="cs-CZ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Calibri Light" panose="020F0302020204030204" pitchFamily="34" charset="0"/>
              </a:rPr>
            </a:b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DB3239E4-776F-4DCD-9C47-93F14569FB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98720"/>
            <a:ext cx="9144000" cy="595745"/>
          </a:xfr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cs-CZ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Ing</a:t>
            </a:r>
            <a:r>
              <a:rPr kumimoji="0" lang="cs-CZ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Vlastimil Vala, CSc</a:t>
            </a:r>
            <a:r>
              <a:rPr kumimoji="0" lang="cs-CZ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224932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CE87D54-F711-0E3F-F577-61881056D5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76217"/>
          </a:xfrm>
        </p:spPr>
        <p:txBody>
          <a:bodyPr>
            <a:normAutofit fontScale="90000"/>
          </a:bodyPr>
          <a:lstStyle/>
          <a:p>
            <a:pPr marL="1143000" lvl="2" indent="-228600">
              <a:lnSpc>
                <a:spcPct val="107000"/>
              </a:lnSpc>
              <a:spcBef>
                <a:spcPts val="200"/>
              </a:spcBef>
            </a:pPr>
            <a:r>
              <a:rPr lang="cs-CZ" sz="4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Přímé porovnání</a:t>
            </a:r>
            <a:r>
              <a:rPr lang="cs-CZ" sz="12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12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A30D198-1215-22F4-08AB-522D3D7E67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1342"/>
            <a:ext cx="10515600" cy="4915008"/>
          </a:xfrm>
        </p:spPr>
        <p:txBody>
          <a:bodyPr/>
          <a:lstStyle/>
          <a:p>
            <a:pPr marL="0" indent="0">
              <a:buNone/>
            </a:pPr>
            <a:r>
              <a:rPr kumimoji="0" lang="cs-CZ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kumimoji="0" lang="cs-CZ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rčuje </a:t>
            </a: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hodnotu (cenu) lesa přímým porovnáním s konkrétními porovnatelnými </a:t>
            </a:r>
            <a:r>
              <a:rPr kumimoji="0" lang="cs-CZ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lesy. Odlišnost </a:t>
            </a: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 vyjadřuje koeficienty odlišnosti </a:t>
            </a:r>
            <a:r>
              <a:rPr kumimoji="0" lang="cs-CZ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na </a:t>
            </a: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principu horší a lepší. </a:t>
            </a:r>
            <a:b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kumimoji="0" lang="cs-CZ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kumimoji="0" lang="cs-CZ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cs-CZ" dirty="0"/>
          </a:p>
        </p:txBody>
      </p:sp>
      <p:pic>
        <p:nvPicPr>
          <p:cNvPr id="4" name="Zástupný symbol pro obsah 4">
            <a:extLst>
              <a:ext uri="{FF2B5EF4-FFF2-40B4-BE49-F238E27FC236}">
                <a16:creationId xmlns:a16="http://schemas.microsoft.com/office/drawing/2014/main" id="{B8F65EFC-D371-6780-75F1-39501432A3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1535" y="2661920"/>
            <a:ext cx="4761865" cy="3694430"/>
          </a:xfrm>
          <a:prstGeom prst="rect">
            <a:avLst/>
          </a:prstGeom>
        </p:spPr>
      </p:pic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A8D0-8307-4EE0-BB6F-FD2808982845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161004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8063937-4E83-E65F-D823-1BEC2F22F0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Nepřímé porovnání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F57ECC5-07DD-B7DE-72E9-6E8EF2085E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1120"/>
            <a:ext cx="10515600" cy="4835843"/>
          </a:xfrm>
        </p:spPr>
        <p:txBody>
          <a:bodyPr/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Způsob nepřímého porovnání určuje hodnotu (cenu) lesa porovnáním s cenou výběrového souboru </a:t>
            </a:r>
            <a:r>
              <a:rPr lang="cs-CZ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lesů (standardním etalonem) </a:t>
            </a: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 známou cenou a charakteristikou souboru.  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cs-CZ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4" name="Zástupný symbol pro obsah 4">
            <a:extLst>
              <a:ext uri="{FF2B5EF4-FFF2-40B4-BE49-F238E27FC236}">
                <a16:creationId xmlns:a16="http://schemas.microsoft.com/office/drawing/2014/main" id="{05FE240E-5F76-3AAF-5CB2-91D359DD6D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6165" y="2782434"/>
            <a:ext cx="4915535" cy="3141980"/>
          </a:xfrm>
          <a:prstGeom prst="rect">
            <a:avLst/>
          </a:prstGeom>
        </p:spPr>
      </p:pic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A8D0-8307-4EE0-BB6F-FD2808982845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505809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47CE653-0E81-A492-54F4-B68090566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Obvyklá cena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EA62D23-9D73-0CD7-4ED8-01FB5C660C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Obvyklou cenu </a:t>
            </a:r>
            <a:r>
              <a:rPr lang="cs-CZ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lze </a:t>
            </a: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považovat pouze takovou cenu, která byla určena porovnáním ze sjednaných cen. </a:t>
            </a:r>
            <a:endParaRPr lang="cs-CZ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cs-CZ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Stěžejní </a:t>
            </a: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je, že od roku 2014 Český úřad zeměměřický a katastrální zpřístupnil cenové údaje a listiny kupních smluv, což odstranilo do </a:t>
            </a:r>
            <a:r>
              <a:rPr lang="cs-CZ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té </a:t>
            </a: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doby obtížné získávání údajů o realizovaných prodejích</a:t>
            </a:r>
            <a:r>
              <a:rPr lang="cs-CZ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cs-CZ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Klíčová </a:t>
            </a: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existence realizovaných obchodů, které jsou současně vhodné pro porovnání. To znamená, že </a:t>
            </a:r>
            <a:r>
              <a:rPr lang="cs-CZ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srovnávací lesy se známou cenou </a:t>
            </a: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použité pro porovnání by měly být co nejvíce podobné lesu oceňovanému. 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A8D0-8307-4EE0-BB6F-FD2808982845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145229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470CF80-4C03-48A0-C55B-0DBC1D0D3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Koeficienty odlišnosti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44D2B0B-9A2E-3851-F3D1-4D6563468B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Rozdílnost </a:t>
            </a:r>
            <a:r>
              <a:rPr lang="cs-CZ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srovnatelných lesů </a:t>
            </a: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oceňovaného lesa by měla být zohledněna koeficienty odlišnosti</a:t>
            </a:r>
            <a:r>
              <a:rPr lang="cs-CZ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cs-CZ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</a:t>
            </a: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přitom zcela zjevné, že koeficienty odlišnosti při oceňování lesa se budou vždy </a:t>
            </a:r>
            <a:r>
              <a:rPr lang="cs-CZ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obtížně kvantifikovat. </a:t>
            </a:r>
          </a:p>
          <a:p>
            <a:pPr marL="0" indent="0" algn="just">
              <a:buNone/>
            </a:pPr>
            <a:r>
              <a:rPr lang="cs-CZ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Porovnávací </a:t>
            </a: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způsob je obecně považován za hlavní pilíř oceňovacích </a:t>
            </a:r>
            <a:r>
              <a:rPr lang="cs-CZ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způsobů </a:t>
            </a: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 </a:t>
            </a:r>
            <a:r>
              <a:rPr lang="cs-CZ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pozemky bez porostů, staveb, </a:t>
            </a: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souvisí s tím, že se dá určit téměř vždy a lze jím určit jak cenu obvyklou, tak tržní hodnotu. </a:t>
            </a:r>
            <a:endParaRPr lang="cs-CZ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cs-CZ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</a:t>
            </a: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však </a:t>
            </a:r>
            <a:r>
              <a:rPr lang="cs-CZ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složitější </a:t>
            </a: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při oceňování lesa, kde se vhodné lesy pro srovnání hledají velmi obtížně, </a:t>
            </a:r>
            <a:r>
              <a:rPr lang="cs-CZ" sz="2800" b="1" u="sng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obvyklá cena </a:t>
            </a:r>
            <a:r>
              <a:rPr lang="cs-CZ" sz="2800" b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lesa </a:t>
            </a:r>
            <a:r>
              <a:rPr lang="cs-CZ" sz="2800" b="1" u="sng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se téměř </a:t>
            </a:r>
            <a:r>
              <a:rPr lang="cs-CZ" sz="2800" b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vždy </a:t>
            </a:r>
            <a:r>
              <a:rPr lang="cs-CZ" sz="2800" b="1" u="sng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obtížně určuje.</a:t>
            </a:r>
            <a:r>
              <a:rPr lang="cs-CZ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A8D0-8307-4EE0-BB6F-FD2808982845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59855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72EAFC4-7168-7201-1DC4-3889C801D7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1143000" lvl="2" indent="-228600">
              <a:lnSpc>
                <a:spcPct val="107000"/>
              </a:lnSpc>
              <a:spcBef>
                <a:spcPts val="200"/>
              </a:spcBef>
            </a:pPr>
            <a:r>
              <a:rPr lang="cs-CZ" sz="4400" dirty="0" smtClean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Porovnávací tabulky</a:t>
            </a:r>
            <a:r>
              <a:rPr lang="cs-CZ" sz="4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4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5D34A18-0E40-80DF-2099-F761D1F471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Koeficienty odlišnosti (podobnosti)  </a:t>
            </a: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 snažíme přiblížit (aproximovat) oceňovaný majetek k majetku porovnávanému. Zpravidla se toto provádí v nějaké </a:t>
            </a:r>
            <a:r>
              <a:rPr lang="cs-CZ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porovnávací tabulce (matici) </a:t>
            </a: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apod</a:t>
            </a:r>
            <a:r>
              <a:rPr lang="cs-CZ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Volba vhodných koeficientů odlišnosti 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(která </a:t>
            </a:r>
            <a:r>
              <a:rPr lang="cs-CZ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odlišnost) a jejich kvantifikace (o kolik ) je  při oceňování klíčová. </a:t>
            </a:r>
            <a:r>
              <a:rPr lang="cs-CZ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endParaRPr lang="cs-CZ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A8D0-8307-4EE0-BB6F-FD2808982845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36088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Určování obvyklé ceny pomocí cenových poměrů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cs-CZ" sz="3900" dirty="0"/>
              <a:t>Poměrem sjednané ceny (kupní smlouva) </a:t>
            </a:r>
          </a:p>
          <a:p>
            <a:pPr marL="0" indent="0" algn="ctr">
              <a:buNone/>
            </a:pPr>
            <a:r>
              <a:rPr lang="cs-CZ" sz="3900" dirty="0"/>
              <a:t>a</a:t>
            </a:r>
          </a:p>
          <a:p>
            <a:pPr marL="0" indent="0" algn="ctr">
              <a:buNone/>
            </a:pPr>
            <a:r>
              <a:rPr lang="cs-CZ" sz="3900" dirty="0"/>
              <a:t> vyhláškové ceny </a:t>
            </a:r>
          </a:p>
          <a:p>
            <a:pPr marL="0" indent="0" algn="ctr">
              <a:buNone/>
            </a:pPr>
            <a:r>
              <a:rPr lang="cs-CZ" sz="3900" dirty="0"/>
              <a:t>(§ 7 + § 45 nebo §7 + § 40 až 42 )</a:t>
            </a:r>
          </a:p>
          <a:p>
            <a:pPr marL="0" indent="0">
              <a:buNone/>
            </a:pPr>
            <a:endParaRPr lang="cs-CZ" sz="3900" dirty="0"/>
          </a:p>
          <a:p>
            <a:pPr marL="0" indent="0">
              <a:buNone/>
            </a:pPr>
            <a:r>
              <a:rPr lang="cs-CZ" dirty="0"/>
              <a:t>Metoda vychází z poznatku, že poměr úrovně ceny obvyklé a úrovně ceny podle oceňovacího předpisu osciluje zpravidla v ustáleném poměru. 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A8D0-8307-4EE0-BB6F-FD2808982845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792439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D00101-6856-CD44-B624-A7C2F34E0B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Odůvodněné a neodůvodněné neurčení obvyklé ceny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2C1E9C8-6627-0647-58CC-DEEE15EE63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Zkušenosti znalce, rozsah analýzy trhu s lesními majetky a rozsah disponibilní databáze prodejů jsou </a:t>
            </a:r>
            <a:r>
              <a:rPr lang="cs-CZ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při oceňování lesa porovnáním </a:t>
            </a: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zásadní. </a:t>
            </a:r>
            <a:endParaRPr lang="cs-CZ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cs-CZ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Jen </a:t>
            </a: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velmi těžko lze najít hranici mezi odůvodněným a neodůvodněným konstatováním znalce, že se nepodařilo </a:t>
            </a:r>
            <a:r>
              <a:rPr lang="cs-CZ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určit cenu obvyklou.</a:t>
            </a:r>
          </a:p>
          <a:p>
            <a:pPr marL="0" indent="0">
              <a:buNone/>
            </a:pPr>
            <a:r>
              <a:rPr lang="cs-CZ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ZOM </a:t>
            </a:r>
            <a:r>
              <a:rPr lang="cs-CZ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OV 1. 1. </a:t>
            </a:r>
            <a:r>
              <a:rPr lang="cs-CZ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2021</a:t>
            </a:r>
          </a:p>
          <a:p>
            <a:pPr marL="0" indent="0">
              <a:buNone/>
            </a:pPr>
            <a:r>
              <a:rPr lang="cs-CZ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„obvyklou cenu“ 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spojuje jenom s porovnáním </a:t>
            </a:r>
            <a:endParaRPr lang="cs-CZ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cs-CZ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</a:p>
          <a:p>
            <a:pPr marL="0" indent="0">
              <a:buNone/>
            </a:pPr>
            <a:r>
              <a:rPr lang="cs-CZ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</a:t>
            </a:r>
            <a:r>
              <a:rPr lang="cs-CZ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tržní hodnotu“ </a:t>
            </a:r>
            <a:r>
              <a:rPr lang="cs-CZ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</a:p>
          <a:p>
            <a:pPr marL="0" indent="0">
              <a:buNone/>
            </a:pPr>
            <a:r>
              <a:rPr lang="cs-CZ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spojuje 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 aplikací více způsobů oceňování, zejména způsobu porovnávacího, výnosového, nebo nákladového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A8D0-8307-4EE0-BB6F-FD2808982845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708586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  <a:p>
            <a:pPr marL="0" indent="0" algn="ctr">
              <a:buNone/>
            </a:pPr>
            <a:r>
              <a:rPr lang="cs-CZ" sz="5400" dirty="0" smtClean="0"/>
              <a:t>Nákladový způsob</a:t>
            </a:r>
            <a:endParaRPr lang="cs-CZ" sz="5400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A8D0-8307-4EE0-BB6F-FD2808982845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546174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EDDBF46-F621-0100-7A65-D73ADB45C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cs-CZ" sz="40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Obecně k nákladovému </a:t>
            </a:r>
            <a:r>
              <a:rPr kumimoji="0" lang="cs-CZ" sz="4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způsob</a:t>
            </a:r>
            <a:endParaRPr lang="cs-CZ" sz="4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EC080D7-D03F-F6BB-B106-ECB1FF3956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84662"/>
            <a:ext cx="10657114" cy="4971687"/>
          </a:xfrm>
        </p:spPr>
        <p:txBody>
          <a:bodyPr>
            <a:normAutofit fontScale="92500"/>
          </a:bodyPr>
          <a:lstStyle/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Nákladový </a:t>
            </a:r>
            <a:r>
              <a:rPr lang="cs-CZ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způsob spočívá v určování vynaložených nákladů na „zhotovení“ majetku, který je obdobný majetku, který oceňujeme. Nejčastější je to u staveb, kdy posuzujeme, jaké náklady vynaložíme na zhotovení obdobné nové stavby s odpočtem opotřebení, používá se též při ocenění některých trvalých </a:t>
            </a:r>
            <a:r>
              <a:rPr lang="cs-CZ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porostů, včetně lesních porostu. </a:t>
            </a: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24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Nákladový </a:t>
            </a:r>
            <a:r>
              <a:rPr lang="cs-CZ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způsobu nelze prakticky použít při ocenění pozemků, pozemky nelze reprodukovat. </a:t>
            </a:r>
            <a:endParaRPr lang="cs-CZ" sz="24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Nákladový </a:t>
            </a:r>
            <a:r>
              <a:rPr lang="cs-CZ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způsob však lze použít při ocenění zhodnocení stavebních pozemků zasíťováním</a:t>
            </a:r>
            <a:r>
              <a:rPr lang="cs-CZ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               </a:t>
            </a:r>
            <a:r>
              <a:rPr lang="cs-CZ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 zemědělských a lesních pozemků při ocenění zhodnocení zvýšením jejich </a:t>
            </a:r>
            <a:r>
              <a:rPr lang="cs-CZ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produkčního potenciálu melioracemi a </a:t>
            </a:r>
            <a:r>
              <a:rPr lang="cs-CZ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rekultivacemi. Nákladový způsob se používá také při ocenění škody na pozemku vyčíslením nákladů ne uvedení do jeho původního stavu.    </a:t>
            </a: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cs-CZ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A8D0-8307-4EE0-BB6F-FD2808982845}" type="slidenum">
              <a:rPr lang="cs-CZ" smtClean="0"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811685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FD00DEE-7726-9D9F-3362-ECDF31679E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4400" dirty="0" smtClean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/>
            </a:r>
            <a:br>
              <a:rPr lang="cs-CZ" sz="4400" dirty="0" smtClean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</a:br>
            <a:r>
              <a:rPr lang="cs-CZ" sz="4400" dirty="0" smtClean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Nákladový </a:t>
            </a:r>
            <a:r>
              <a:rPr lang="cs-CZ" sz="44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způsob při oceňování </a:t>
            </a:r>
            <a:r>
              <a:rPr lang="cs-CZ" sz="4400" dirty="0" smtClean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lesa</a:t>
            </a:r>
            <a:r>
              <a:rPr lang="cs-CZ" sz="44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/>
            </a:r>
            <a:br>
              <a:rPr lang="cs-CZ" sz="44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</a:br>
            <a:endParaRPr lang="cs-CZ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E6FA41A-FAC1-734C-8C44-5837112F9C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744200" cy="4486275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Nákladový </a:t>
            </a: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způsob </a:t>
            </a:r>
            <a:r>
              <a:rPr lang="cs-CZ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vhodný </a:t>
            </a: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při </a:t>
            </a:r>
            <a:r>
              <a:rPr lang="cs-CZ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oceňování </a:t>
            </a: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lesních porostů. Hledaná hodnota je indikována (naznačena) náklady vynaloženými na zalesnění pozemku a </a:t>
            </a:r>
            <a:r>
              <a:rPr lang="cs-CZ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pěstování </a:t>
            </a: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vzniklého lesa, se zohledněním jejich stavu. Výsledkem nákladového přístupu je nákladová </a:t>
            </a:r>
            <a:r>
              <a:rPr lang="cs-CZ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(dříve věcná</a:t>
            </a: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substanční) hodnota (cena) lesních porostů</a:t>
            </a:r>
            <a:r>
              <a:rPr lang="cs-CZ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cs-CZ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ři ocenění lesa ( pozemek + porost) , cenu lesního pozemku určíme porovnávacím způsobem ( porovnáváme lesní pozemky bez porostů. </a:t>
            </a:r>
            <a:endParaRPr lang="cs-CZ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Nutno </a:t>
            </a: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 také uvědomit, že nákladový přístup při oceňování lesního porostu není z hlediska účelu </a:t>
            </a:r>
            <a:r>
              <a:rPr lang="cs-CZ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přesně totéž </a:t>
            </a: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jako kalkulace nákladů </a:t>
            </a:r>
            <a:r>
              <a:rPr lang="cs-CZ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lesnických činností, </a:t>
            </a: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která se používá v rámci výnosového </a:t>
            </a:r>
            <a:r>
              <a:rPr lang="cs-CZ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způsobu </a:t>
            </a: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oceňování lesa.</a:t>
            </a: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A8D0-8307-4EE0-BB6F-FD2808982845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2923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Cíle prezentace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Seznámit obecně s oceňováním majetku a lesa jako majetku zvláštního druhu :</a:t>
            </a:r>
          </a:p>
          <a:p>
            <a:r>
              <a:rPr lang="cs-CZ" dirty="0" smtClean="0"/>
              <a:t>Porovnávacím </a:t>
            </a:r>
            <a:r>
              <a:rPr lang="cs-CZ" dirty="0"/>
              <a:t>způsobem</a:t>
            </a:r>
          </a:p>
          <a:p>
            <a:r>
              <a:rPr lang="cs-CZ" dirty="0"/>
              <a:t>Výnosovým </a:t>
            </a:r>
            <a:r>
              <a:rPr lang="cs-CZ" dirty="0" smtClean="0"/>
              <a:t>způsobem</a:t>
            </a:r>
          </a:p>
          <a:p>
            <a:r>
              <a:rPr lang="cs-CZ" dirty="0"/>
              <a:t>Nákladovým způsobem</a:t>
            </a:r>
          </a:p>
          <a:p>
            <a:pPr marL="0" indent="0">
              <a:buNone/>
            </a:pPr>
            <a:r>
              <a:rPr lang="cs-CZ" dirty="0" smtClean="0"/>
              <a:t>Seznámit s ekonomickým modelem oceňování lesa.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A8D0-8307-4EE0-BB6F-FD2808982845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169921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lvl="0" indent="0" algn="ctr">
              <a:buNone/>
            </a:pPr>
            <a:r>
              <a:rPr lang="cs-CZ" sz="5400" dirty="0" smtClean="0">
                <a:solidFill>
                  <a:prstClr val="black"/>
                </a:solidFill>
              </a:rPr>
              <a:t>Výnosový </a:t>
            </a:r>
            <a:r>
              <a:rPr lang="cs-CZ" sz="5400" dirty="0">
                <a:solidFill>
                  <a:prstClr val="black"/>
                </a:solidFill>
              </a:rPr>
              <a:t>způsob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A8D0-8307-4EE0-BB6F-FD2808982845}" type="slidenum">
              <a:rPr lang="cs-CZ" smtClean="0"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745094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FD98A2E-5B9C-66F8-EBF0-C3042CB62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lnSpc>
                <a:spcPct val="107000"/>
              </a:lnSpc>
              <a:spcAft>
                <a:spcPts val="800"/>
              </a:spcAft>
            </a:pPr>
            <a:r>
              <a:rPr lang="cs-CZ" dirty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Obecně </a:t>
            </a:r>
            <a:r>
              <a:rPr lang="cs-CZ" dirty="0" smtClean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k výnosovému </a:t>
            </a:r>
            <a:r>
              <a:rPr lang="cs-CZ" dirty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způsob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BB0F82E-850C-D74B-4BEC-7F8E52F443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Vychází </a:t>
            </a: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 analýzy užitečnosti oceňovaného majetku, jaký lze očekávat výnos (kumulované výnosy) a jaký to má vztah k hodnotě majetku. Posuzuje se tok budoucích výnosů za předpokladu nejlepšího </a:t>
            </a:r>
            <a:r>
              <a:rPr lang="cs-CZ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a </a:t>
            </a: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nejvyššího využití (právně přípustného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). Výnosovou hodnotou </a:t>
            </a:r>
            <a:r>
              <a:rPr lang="cs-CZ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majetku rozumíme 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zjednodušeně řečeno jistinu, kterou je nutno při stanovené úrokové sazbě (úrokové míře) uložit, aby úroky z této jistiny byly stejné jako čistý výnos z </a:t>
            </a:r>
            <a:r>
              <a:rPr lang="cs-CZ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oceňovaného majetku.</a:t>
            </a:r>
            <a:endParaRPr lang="cs-CZ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A8D0-8307-4EE0-BB6F-FD2808982845}" type="slidenum">
              <a:rPr lang="cs-CZ" smtClean="0"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257317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C966B32-F976-FBC2-B1C9-544A8F3AE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Výnosový způsob při oceňování lesa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5B6F692-00F4-4E4E-DBD6-9CA9457306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Při oceňování lesa je výnosový přístup založen na úvaze, že hodnota lesa majetku je dána součtem diskontovaných čistých výnosů, které plynou jeho majiteli v budoucnosti.</a:t>
            </a:r>
          </a:p>
          <a:p>
            <a:pPr marL="0" indent="0" algn="just">
              <a:buNone/>
            </a:pP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Metoda je uplatnitelná pro lesy větších výměr při vyrovnané věkové struktuře a stabilním a rovnoměrném výnosu v kalkulačním období. Jde o majetky větších výměr, přitom je empirická zkušenost, že </a:t>
            </a:r>
            <a:r>
              <a:rPr lang="cs-CZ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jde                 </a:t>
            </a: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 majetky od výměry cca 200 až 250 ha případně majetky menších výměr, ovšem za předpokladu optimální věkové struktury, těžební trvalosti a nepřetržitosti</a:t>
            </a: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A8D0-8307-4EE0-BB6F-FD2808982845}" type="slidenum">
              <a:rPr lang="cs-CZ" smtClean="0"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160718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7DB7255-B288-C676-7662-FE48B2E24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Nákladové a výnosové modely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270F8C5-BC45-C141-F77C-FED970593D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Problematika určování nákladů a výnosů při výnosovém oceňování lesa je v lesnictví předmětem tzv. nákladových a výnosových modelů. </a:t>
            </a:r>
            <a:endParaRPr lang="cs-CZ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Bef>
                <a:spcPts val="600"/>
              </a:spcBef>
              <a:spcAft>
                <a:spcPts val="800"/>
              </a:spcAft>
              <a:buNone/>
            </a:pP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Důležitým parametrem výnosového způsobu je úroková míra. Tu lze vyjádřit jako poměr očekávaného čistého ročního výnosu </a:t>
            </a:r>
            <a:r>
              <a:rPr lang="cs-CZ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plynoucích           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 majetku a ceny majetku dosažené při jeho prodeji.</a:t>
            </a: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endParaRPr lang="cs-CZ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A8D0-8307-4EE0-BB6F-FD2808982845}" type="slidenum">
              <a:rPr lang="cs-CZ" smtClean="0"/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528499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FCC50C4-CA40-7E99-B165-E72302354B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Výpočty v rámci výnosového způsobu</a:t>
            </a:r>
            <a:endParaRPr lang="cs-CZ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Zástupný obsah 2">
                <a:extLst>
                  <a:ext uri="{FF2B5EF4-FFF2-40B4-BE49-F238E27FC236}">
                    <a16:creationId xmlns:a16="http://schemas.microsoft.com/office/drawing/2014/main" id="{0CAB2D32-C328-99D6-9351-3F6F42C5D14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:pPr marL="0" indent="0" algn="just">
                  <a:lnSpc>
                    <a:spcPct val="107000"/>
                  </a:lnSpc>
                  <a:spcBef>
                    <a:spcPts val="600"/>
                  </a:spcBef>
                  <a:spcAft>
                    <a:spcPts val="800"/>
                  </a:spcAft>
                  <a:buNone/>
                </a:pPr>
                <a:r>
                  <a:rPr lang="cs-CZ" sz="2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Výnosovou hodnotu (cenu) lesa lze určovat výpočty. </a:t>
                </a:r>
                <a:endParaRPr lang="cs-CZ" sz="2800" dirty="0" smtClean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indent="0" algn="just">
                  <a:lnSpc>
                    <a:spcPct val="107000"/>
                  </a:lnSpc>
                  <a:spcBef>
                    <a:spcPts val="600"/>
                  </a:spcBef>
                  <a:spcAft>
                    <a:spcPts val="800"/>
                  </a:spcAft>
                  <a:buNone/>
                </a:pPr>
                <a:r>
                  <a:rPr lang="cs-CZ" sz="2800" b="1" dirty="0" smtClean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Nejznámější je výnosový </a:t>
                </a:r>
                <a:r>
                  <a:rPr lang="cs-CZ" sz="2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vzorec s nekonečnou roční věcnou </a:t>
                </a:r>
                <a:r>
                  <a:rPr lang="cs-CZ" sz="2800" b="1" dirty="0" smtClean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rentou(konstantní odnímatelný zisk po neomezenou dobu):</a:t>
                </a:r>
                <a:endParaRPr lang="cs-CZ" sz="28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indent="0" algn="just">
                  <a:lnSpc>
                    <a:spcPct val="107000"/>
                  </a:lnSpc>
                  <a:spcBef>
                    <a:spcPts val="600"/>
                  </a:spcBef>
                  <a:spcAft>
                    <a:spcPts val="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800" b="1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𝑽𝑯</m:t>
                      </m:r>
                      <m:r>
                        <a:rPr lang="cs-CZ" sz="2800" b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28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cs-CZ" sz="28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𝑹</m:t>
                          </m:r>
                          <m:r>
                            <a:rPr lang="cs-CZ" sz="2800" b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cs-CZ" sz="28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𝒑</m:t>
                          </m:r>
                          <m:r>
                            <a:rPr lang="cs-CZ" sz="2800" b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 </m:t>
                          </m:r>
                        </m:den>
                      </m:f>
                      <m:r>
                        <a:rPr lang="cs-CZ" sz="2800" b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×</m:t>
                      </m:r>
                      <m:r>
                        <a:rPr lang="cs-CZ" sz="2800" b="1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𝟏𝟎𝟎</m:t>
                      </m:r>
                      <m:r>
                        <a:rPr lang="cs-CZ" sz="2800" b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         </m:t>
                      </m:r>
                      <m:r>
                        <a:rPr lang="cs-CZ" sz="2800" b="1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𝒗</m:t>
                      </m:r>
                      <m:r>
                        <a:rPr lang="cs-CZ" sz="2800" b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cs-CZ" sz="2800" b="1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𝑲</m:t>
                      </m:r>
                      <m:r>
                        <a:rPr lang="cs-CZ" sz="2800" b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č/</m:t>
                      </m:r>
                      <m:r>
                        <a:rPr lang="cs-CZ" sz="2800" b="1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𝒉𝒂</m:t>
                      </m:r>
                    </m:oMath>
                  </m:oMathPara>
                </a14:m>
                <a:endParaRPr lang="cs-CZ" sz="28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indent="0" algn="just">
                  <a:lnSpc>
                    <a:spcPct val="107000"/>
                  </a:lnSpc>
                  <a:spcAft>
                    <a:spcPts val="800"/>
                  </a:spcAft>
                  <a:buNone/>
                </a:pPr>
                <a:r>
                  <a:rPr lang="cs-CZ" sz="2800" dirty="0" smtClean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Kde</a:t>
                </a:r>
              </a:p>
              <a:p>
                <a:pPr marL="0" indent="0" algn="just">
                  <a:lnSpc>
                    <a:spcPct val="107000"/>
                  </a:lnSpc>
                  <a:spcBef>
                    <a:spcPts val="0"/>
                  </a:spcBef>
                  <a:buNone/>
                </a:pPr>
                <a:r>
                  <a:rPr lang="cs-CZ" sz="2800" dirty="0" smtClean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VH </a:t>
                </a:r>
                <a:r>
                  <a:rPr lang="cs-CZ" sz="2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= výnosová hodnota lesa,</a:t>
                </a:r>
              </a:p>
              <a:p>
                <a:pPr marL="0" indent="0" algn="just">
                  <a:lnSpc>
                    <a:spcPct val="107000"/>
                  </a:lnSpc>
                  <a:spcBef>
                    <a:spcPts val="0"/>
                  </a:spcBef>
                  <a:buNone/>
                </a:pPr>
                <a:r>
                  <a:rPr lang="cs-CZ" sz="2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R = roční renta v Kč/ha (trvale odnímatelný zisk) z oceňovaného lesa,</a:t>
                </a:r>
              </a:p>
              <a:p>
                <a:pPr marL="0" indent="0" algn="just">
                  <a:lnSpc>
                    <a:spcPct val="107000"/>
                  </a:lnSpc>
                  <a:spcBef>
                    <a:spcPts val="0"/>
                  </a:spcBef>
                  <a:buNone/>
                </a:pPr>
                <a:r>
                  <a:rPr lang="cs-CZ" sz="2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p = míra kapitalizace v %. </a:t>
                </a:r>
              </a:p>
              <a:p>
                <a:pPr marL="0" indent="0" algn="just">
                  <a:lnSpc>
                    <a:spcPct val="107000"/>
                  </a:lnSpc>
                  <a:spcAft>
                    <a:spcPts val="800"/>
                  </a:spcAft>
                  <a:buNone/>
                </a:pPr>
                <a:r>
                  <a:rPr lang="cs-CZ" sz="2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</a:p>
              <a:p>
                <a:endParaRPr lang="cs-CZ" dirty="0"/>
              </a:p>
            </p:txBody>
          </p:sp>
        </mc:Choice>
        <mc:Fallback>
          <p:sp>
            <p:nvSpPr>
              <p:cNvPr id="3" name="Zástupný obsah 2">
                <a:extLst>
                  <a:ext uri="{FF2B5EF4-FFF2-40B4-BE49-F238E27FC236}">
                    <a16:creationId xmlns:a16="http://schemas.microsoft.com/office/drawing/2014/main" id="{0CAB2D32-C328-99D6-9351-3F6F42C5D14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28" t="-2241" r="-8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A8D0-8307-4EE0-BB6F-FD2808982845}" type="slidenum">
              <a:rPr lang="cs-CZ" smtClean="0"/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976918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Výpočty v rámci výnosového způsobu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Další možné výpočty vychází z konstantního odnímatelného zisku po omezenou dobu.</a:t>
            </a:r>
          </a:p>
          <a:p>
            <a:pPr marL="0" indent="0">
              <a:buNone/>
            </a:pPr>
            <a:r>
              <a:rPr lang="cs-CZ" dirty="0" smtClean="0"/>
              <a:t>Vhodné varianty jsou podrobně popsány v literatuře viz zdroje.</a:t>
            </a:r>
          </a:p>
          <a:p>
            <a:pPr marL="0" indent="0">
              <a:buNone/>
            </a:pPr>
            <a:r>
              <a:rPr lang="cs-CZ" dirty="0" smtClean="0"/>
              <a:t>Matějíček</a:t>
            </a:r>
            <a:r>
              <a:rPr lang="cs-CZ" dirty="0"/>
              <a:t>, J. </a:t>
            </a:r>
            <a:r>
              <a:rPr lang="cs-CZ" dirty="0" err="1"/>
              <a:t>Zádrapa</a:t>
            </a:r>
            <a:r>
              <a:rPr lang="cs-CZ" dirty="0"/>
              <a:t>, R. Oceňování lesa. Lesnická a dřevařská fakulta, Mendelova univerzita v Brně, Brno 2014, 161 s., bez ISBN.</a:t>
            </a:r>
          </a:p>
          <a:p>
            <a:pPr marL="0" indent="0">
              <a:buNone/>
            </a:pPr>
            <a:endParaRPr lang="cs-CZ" dirty="0"/>
          </a:p>
          <a:p>
            <a:pPr marL="0" indent="0" algn="ctr">
              <a:buNone/>
            </a:pPr>
            <a:r>
              <a:rPr lang="cs-CZ" b="1" dirty="0" smtClean="0">
                <a:solidFill>
                  <a:srgbClr val="FF0000"/>
                </a:solidFill>
              </a:rPr>
              <a:t>Bude předmětem samostatné výuky.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A8D0-8307-4EE0-BB6F-FD2808982845}" type="slidenum">
              <a:rPr lang="cs-CZ" smtClean="0"/>
              <a:t>25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180917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99160" y="1847850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 algn="ctr">
              <a:buNone/>
            </a:pPr>
            <a:r>
              <a:rPr lang="cs-CZ" sz="5400" dirty="0">
                <a:solidFill>
                  <a:prstClr val="black"/>
                </a:solidFill>
              </a:rPr>
              <a:t>Ekonomické modely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A8D0-8307-4EE0-BB6F-FD2808982845}" type="slidenum">
              <a:rPr lang="cs-CZ" smtClean="0"/>
              <a:t>26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995819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F56C4CA-132E-7465-9D9B-BE563EF4C0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lvl="1" indent="-285750">
              <a:lnSpc>
                <a:spcPct val="107000"/>
              </a:lnSpc>
              <a:spcBef>
                <a:spcPts val="200"/>
              </a:spcBef>
            </a:pPr>
            <a:r>
              <a:rPr lang="cs-CZ" sz="4400" dirty="0" smtClean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Ekonomické modely</a:t>
            </a:r>
            <a:r>
              <a:rPr lang="cs-CZ" sz="4400" b="1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4400" b="1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85CD17A-F314-7EFF-E0DE-F267602F5A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 rámci nákladového a výnosového způsobu je nutné určit konkrétní výši nákladů a výnosů. </a:t>
            </a:r>
            <a:endParaRPr lang="cs-CZ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Při </a:t>
            </a: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oceňování lesa lze použít podkladů z účetní evidence (pokud existuje a je k dispozici). </a:t>
            </a:r>
            <a:endParaRPr lang="cs-CZ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Širší </a:t>
            </a: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využití pro potřeby oceňování mají modelové kalkulace, které používají specifického členění nákladů a výnosů ve vazbě na prováděné lesnické činnosti. U lesa malých výměr není zpravidla jiná možnost než modelová kalkulace nákladů a výnosů. 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A8D0-8307-4EE0-BB6F-FD2808982845}" type="slidenum">
              <a:rPr lang="cs-CZ" smtClean="0"/>
              <a:t>27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630860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A708225-5F16-01E6-9360-49731441AF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Modely nákladů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87BCCFB-8F81-4002-1860-0F9D851E88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cs-CZ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Při nákladovém </a:t>
            </a:r>
            <a:r>
              <a:rPr lang="cs-CZ" dirty="0">
                <a:latin typeface="Calibri" panose="020F0502020204030204" pitchFamily="34" charset="0"/>
                <a:cs typeface="Times New Roman" panose="02020603050405020304" pitchFamily="18" charset="0"/>
              </a:rPr>
              <a:t>způsobu, kterým lze určit nákladovou hodnotu lesního porostu do věku, kdy začne porost přinášet výnosy, máme tím na mysli náklady na vznik lesního porostu zalesněním (náklady na zalesnění) </a:t>
            </a:r>
            <a:r>
              <a:rPr lang="cs-CZ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     a </a:t>
            </a:r>
            <a:r>
              <a:rPr lang="cs-CZ" dirty="0">
                <a:latin typeface="Calibri" panose="020F0502020204030204" pitchFamily="34" charset="0"/>
                <a:cs typeface="Times New Roman" panose="02020603050405020304" pitchFamily="18" charset="0"/>
              </a:rPr>
              <a:t>následnou péči a až po zajištění, náklady na další výchovu (bez výnosů) a ochranu včetně správních nákladů.  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A8D0-8307-4EE0-BB6F-FD2808982845}" type="slidenum">
              <a:rPr lang="cs-CZ" smtClean="0"/>
              <a:t>28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7020077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2AA6797-DBF2-5C50-92B2-C094C2DE1A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Modely nákladů- kulturní náklady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D7DB96B-020B-20E7-B2BE-C20702C08D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Samostatně jsou v modelech kalkulovány tzv. kulturní náklady též náklady na zajištěnou kulturu, které vyjadřují náklady vynaložené na vznik lesního porostu zalesněním a následnou péči od doby založení do doby tzv. zajištění.  O vzniklý mladý lesní porost (lesní kulturu) je nutné se starat a chránit ji před útlakem </a:t>
            </a:r>
            <a:r>
              <a:rPr lang="cs-CZ" sz="2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buřeně</a:t>
            </a: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(název pro nežádoucí vegetaci škodící zalesněnému prostu), poškození hmyzem, poškození zvěří. Cílem těchto nákladových činností </a:t>
            </a:r>
            <a:r>
              <a:rPr lang="cs-CZ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je </a:t>
            </a: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dosáhnout tzv. zajištění lesní kultury, která je charakterizována tím, že na ploše se vyskytuje požadovaný počet jedinců odpovídající dřeviny v požadovaném rozmístění, stromky vykazují trvalý výškový přírůst, jsou odrostlé negativnímu vlivu </a:t>
            </a:r>
            <a:r>
              <a:rPr lang="cs-CZ" sz="2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buřeně</a:t>
            </a: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nejsou výrazně </a:t>
            </a:r>
            <a:r>
              <a:rPr lang="cs-CZ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poškozeny.</a:t>
            </a:r>
            <a:endParaRPr lang="cs-CZ" sz="28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A8D0-8307-4EE0-BB6F-FD2808982845}" type="slidenum">
              <a:rPr lang="cs-CZ" smtClean="0"/>
              <a:t>29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42782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Nejdůležitější zdroje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dirty="0" smtClean="0"/>
              <a:t>Vala, V. Březina, D. Sadílek, A. Hakl, F. Oceňování lesních majetků. Soudní inženýrství, 2019, roč. 30, č.3/2019, s.29-36. ISSN:1211-443X.</a:t>
            </a:r>
          </a:p>
          <a:p>
            <a:r>
              <a:rPr lang="cs-CZ" sz="2400" dirty="0" smtClean="0"/>
              <a:t>Matějíček, J. </a:t>
            </a:r>
            <a:r>
              <a:rPr lang="cs-CZ" sz="2400" dirty="0" err="1" smtClean="0"/>
              <a:t>Zádrapa</a:t>
            </a:r>
            <a:r>
              <a:rPr lang="cs-CZ" sz="2400" dirty="0" smtClean="0"/>
              <a:t>, R. Oceňování lesa. Lesnická a dřevařská fakulta, Mendelova univerzita v Brně, Brno 2014, 161 s., bez ISBN.</a:t>
            </a:r>
          </a:p>
          <a:p>
            <a:r>
              <a:rPr lang="cs-CZ" sz="2400" dirty="0"/>
              <a:t>Bradáč, </a:t>
            </a:r>
            <a:r>
              <a:rPr lang="cs-CZ" sz="2400" dirty="0" smtClean="0"/>
              <a:t>A. </a:t>
            </a:r>
            <a:r>
              <a:rPr lang="cs-CZ" sz="2400" dirty="0"/>
              <a:t>a kol</a:t>
            </a:r>
            <a:r>
              <a:rPr lang="cs-CZ" sz="2400" dirty="0" smtClean="0"/>
              <a:t>. </a:t>
            </a:r>
            <a:r>
              <a:rPr lang="cs-CZ" sz="2400" dirty="0"/>
              <a:t>Soudní znalectví ve vybraných technických a ekonomických oborech po 1.1.2021</a:t>
            </a:r>
            <a:r>
              <a:rPr lang="cs-CZ" sz="2400" dirty="0" smtClean="0"/>
              <a:t>. Akademické </a:t>
            </a:r>
            <a:r>
              <a:rPr lang="cs-CZ" sz="2400" dirty="0"/>
              <a:t>nakladatelství CERM, s.r.o., 2021, Brno, 323 s. ISBN 978-80-7623-061-3</a:t>
            </a:r>
            <a:r>
              <a:rPr lang="cs-CZ" sz="2400" dirty="0" smtClean="0"/>
              <a:t>.</a:t>
            </a:r>
          </a:p>
          <a:p>
            <a:r>
              <a:rPr lang="cs-CZ" sz="2400" dirty="0"/>
              <a:t>Zákon č. 151/1997 Sb., o oceňování majetku (ZOM) </a:t>
            </a:r>
            <a:endParaRPr lang="cs-CZ" sz="2400" dirty="0" smtClean="0"/>
          </a:p>
          <a:p>
            <a:r>
              <a:rPr lang="cs-CZ" sz="2400" dirty="0" smtClean="0"/>
              <a:t>Vyhláška </a:t>
            </a:r>
            <a:r>
              <a:rPr lang="cs-CZ" sz="2400" dirty="0"/>
              <a:t>č. 441/2013 Sb., Oceňovací vyhláška (OV) </a:t>
            </a:r>
          </a:p>
          <a:p>
            <a:endParaRPr lang="cs-CZ" sz="2400" dirty="0" smtClean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A8D0-8307-4EE0-BB6F-FD2808982845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4154511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6697B71-4067-A771-BCE6-7C2EC27DB1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Modely výnosů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2F7C9A1-F118-F51A-6F7E-183AE06F52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Při </a:t>
            </a:r>
            <a:r>
              <a:rPr lang="cs-CZ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výnosovém způsobu určujeme výnosovou hodnotu lesa. </a:t>
            </a: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Výnosy určujeme </a:t>
            </a: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 tržeb za vytěžené a prodané dříví po odečtení nákladů na těžbu </a:t>
            </a:r>
            <a:r>
              <a:rPr lang="cs-CZ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dříví, nákladů </a:t>
            </a: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 zajištěnou kulturu a nákladů správních. </a:t>
            </a:r>
            <a:r>
              <a:rPr lang="cs-CZ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Do </a:t>
            </a: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správních nákladů se zahrnují kromě režie, daní, poplatků také náklady vynakládané </a:t>
            </a:r>
            <a:r>
              <a:rPr lang="cs-CZ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 </a:t>
            </a: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období po zajištění lesního porostu a další náklady jako </a:t>
            </a:r>
            <a:r>
              <a:rPr lang="cs-CZ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je </a:t>
            </a: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ochrana lesa, údržba cest apod. Těžebními náklady se rozumí náklady </a:t>
            </a:r>
            <a:r>
              <a:rPr lang="cs-CZ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na </a:t>
            </a: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těžbu (sklizeň) dříví, kam patří kácení, odvětvení, </a:t>
            </a:r>
            <a:r>
              <a:rPr lang="cs-CZ" sz="2800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sortimentaci</a:t>
            </a:r>
            <a:r>
              <a:rPr lang="cs-CZ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dříví a doprava dříví </a:t>
            </a:r>
            <a:r>
              <a:rPr lang="cs-CZ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 </a:t>
            </a: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odvozní místo. Výnos je v oceňovacích modelech představován jako tzv. hodnota mýtní výtěže. Stanoví se tak, že od tržeb </a:t>
            </a:r>
            <a:r>
              <a:rPr lang="cs-CZ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za </a:t>
            </a: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prodané dříví se odečtou těžební náklady. 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A8D0-8307-4EE0-BB6F-FD2808982845}" type="slidenum">
              <a:rPr lang="cs-CZ" smtClean="0"/>
              <a:t>30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5220810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87184" y="5538651"/>
            <a:ext cx="10791010" cy="992778"/>
          </a:xfrm>
        </p:spPr>
        <p:txBody>
          <a:bodyPr>
            <a:normAutofit fontScale="90000"/>
          </a:bodyPr>
          <a:lstStyle/>
          <a:p>
            <a:pPr algn="ctr"/>
            <a:r>
              <a:rPr lang="cs-CZ" sz="1800" dirty="0" smtClean="0"/>
              <a:t/>
            </a:r>
            <a:br>
              <a:rPr lang="cs-CZ" sz="1800" dirty="0" smtClean="0"/>
            </a:br>
            <a:r>
              <a:rPr lang="cs-CZ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Vztažený na jednotlivý porost nebo </a:t>
            </a:r>
            <a:r>
              <a:rPr lang="cs-CZ" sz="2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hodpodaření</a:t>
            </a:r>
            <a:r>
              <a:rPr lang="cs-CZ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 podniku bez započítání a zobrazení vlivu faktoru času </a:t>
            </a:r>
            <a:br>
              <a:rPr lang="cs-CZ" sz="22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Zdroj: Matějíček, </a:t>
            </a:r>
            <a:r>
              <a:rPr lang="cs-CZ" sz="2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Zádrapa</a:t>
            </a:r>
            <a:r>
              <a:rPr lang="cs-CZ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 (2014)</a:t>
            </a:r>
            <a:endParaRPr lang="cs-CZ" sz="2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199" y="1825625"/>
            <a:ext cx="10613571" cy="3451088"/>
          </a:xfrm>
        </p:spPr>
        <p:txBody>
          <a:bodyPr/>
          <a:lstStyle/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A8D0-8307-4EE0-BB6F-FD2808982845}" type="slidenum">
              <a:rPr lang="cs-CZ" smtClean="0"/>
              <a:t>31</a:t>
            </a:fld>
            <a:endParaRPr lang="cs-CZ"/>
          </a:p>
        </p:txBody>
      </p:sp>
      <p:pic>
        <p:nvPicPr>
          <p:cNvPr id="6" name="Zástupný obsah 3">
            <a:extLst>
              <a:ext uri="{FF2B5EF4-FFF2-40B4-BE49-F238E27FC236}">
                <a16:creationId xmlns:a16="http://schemas.microsoft.com/office/drawing/2014/main" id="{4399370D-0BFF-3556-3588-C868DA604A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7636" y="1079647"/>
            <a:ext cx="6201858" cy="4459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67532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 modelu znamená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b="1" dirty="0" smtClean="0"/>
              <a:t>Au</a:t>
            </a:r>
            <a:r>
              <a:rPr lang="cs-CZ" dirty="0" smtClean="0"/>
              <a:t>- </a:t>
            </a:r>
            <a:r>
              <a:rPr lang="cs-CZ" dirty="0"/>
              <a:t>výnos z mýtní těžby v době obmýtní u výtěže Probírky po odečtení nákladů (hodnota mýtní výtěže) </a:t>
            </a:r>
          </a:p>
          <a:p>
            <a:r>
              <a:rPr lang="cs-CZ" b="1" dirty="0" smtClean="0"/>
              <a:t>C</a:t>
            </a:r>
            <a:r>
              <a:rPr lang="cs-CZ" dirty="0" smtClean="0"/>
              <a:t>- </a:t>
            </a:r>
            <a:r>
              <a:rPr lang="cs-CZ" dirty="0"/>
              <a:t>náklady na zajištěnou kulturu </a:t>
            </a:r>
          </a:p>
          <a:p>
            <a:r>
              <a:rPr lang="cs-CZ" b="1" dirty="0" smtClean="0"/>
              <a:t>Pf</a:t>
            </a:r>
            <a:r>
              <a:rPr lang="cs-CZ" dirty="0" smtClean="0"/>
              <a:t>- </a:t>
            </a:r>
            <a:r>
              <a:rPr lang="cs-CZ" dirty="0"/>
              <a:t>náklady na péči o mlaziny, resp. ztrátové probírky</a:t>
            </a:r>
          </a:p>
          <a:p>
            <a:r>
              <a:rPr lang="cs-CZ" dirty="0"/>
              <a:t> </a:t>
            </a:r>
            <a:r>
              <a:rPr lang="cs-CZ" b="1" dirty="0"/>
              <a:t>Da..</a:t>
            </a:r>
            <a:r>
              <a:rPr lang="cs-CZ" b="1" dirty="0" err="1"/>
              <a:t>Dc</a:t>
            </a:r>
            <a:r>
              <a:rPr lang="cs-CZ" b="1" dirty="0" smtClean="0"/>
              <a:t>..- </a:t>
            </a:r>
            <a:r>
              <a:rPr lang="cs-CZ" dirty="0"/>
              <a:t>výnosy z </a:t>
            </a:r>
            <a:r>
              <a:rPr lang="cs-CZ" dirty="0" err="1"/>
              <a:t>předmýtních</a:t>
            </a:r>
            <a:r>
              <a:rPr lang="cs-CZ" dirty="0"/>
              <a:t> těžeb po odečtení nákladů</a:t>
            </a:r>
          </a:p>
          <a:p>
            <a:r>
              <a:rPr lang="cs-CZ" dirty="0"/>
              <a:t> </a:t>
            </a:r>
            <a:r>
              <a:rPr lang="cs-CZ" b="1" dirty="0" smtClean="0"/>
              <a:t>u</a:t>
            </a:r>
            <a:r>
              <a:rPr lang="cs-CZ" dirty="0" smtClean="0"/>
              <a:t>- </a:t>
            </a:r>
            <a:r>
              <a:rPr lang="cs-CZ" dirty="0"/>
              <a:t>obmýtí (produkční doba 0 – u) </a:t>
            </a:r>
          </a:p>
          <a:p>
            <a:r>
              <a:rPr lang="cs-CZ" b="1" dirty="0" smtClean="0"/>
              <a:t>B</a:t>
            </a:r>
            <a:r>
              <a:rPr lang="cs-CZ" dirty="0" smtClean="0"/>
              <a:t>- </a:t>
            </a:r>
            <a:r>
              <a:rPr lang="cs-CZ" dirty="0"/>
              <a:t>pořizovací cena půdy </a:t>
            </a:r>
          </a:p>
          <a:p>
            <a:r>
              <a:rPr lang="cs-CZ" b="1" dirty="0" smtClean="0"/>
              <a:t>V</a:t>
            </a:r>
            <a:r>
              <a:rPr lang="cs-CZ" dirty="0" smtClean="0"/>
              <a:t>- </a:t>
            </a:r>
            <a:r>
              <a:rPr lang="cs-CZ" dirty="0"/>
              <a:t>roční správní náklady 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A8D0-8307-4EE0-BB6F-FD2808982845}" type="slidenum">
              <a:rPr lang="cs-CZ" smtClean="0"/>
              <a:t>32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6328419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pPr marL="0" indent="0" algn="ctr">
              <a:buNone/>
            </a:pPr>
            <a:r>
              <a:rPr lang="cs-CZ" sz="5400" dirty="0">
                <a:solidFill>
                  <a:prstClr val="black"/>
                </a:solidFill>
              </a:rPr>
              <a:t>Oceňovací </a:t>
            </a:r>
            <a:r>
              <a:rPr lang="cs-CZ" sz="5400" dirty="0" smtClean="0">
                <a:solidFill>
                  <a:prstClr val="black"/>
                </a:solidFill>
              </a:rPr>
              <a:t>způsoby</a:t>
            </a:r>
          </a:p>
          <a:p>
            <a:pPr marL="0" indent="0" algn="ctr">
              <a:buNone/>
            </a:pPr>
            <a:r>
              <a:rPr lang="cs-CZ" sz="3600" dirty="0" smtClean="0">
                <a:solidFill>
                  <a:prstClr val="black"/>
                </a:solidFill>
              </a:rPr>
              <a:t>(rekapitulace a závěr)</a:t>
            </a:r>
            <a:endParaRPr lang="cs-CZ" sz="3600" dirty="0">
              <a:solidFill>
                <a:prstClr val="black"/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A8D0-8307-4EE0-BB6F-FD2808982845}" type="slidenum">
              <a:rPr lang="cs-CZ" smtClean="0"/>
              <a:t>33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5658043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ulka 4">
            <a:extLst>
              <a:ext uri="{FF2B5EF4-FFF2-40B4-BE49-F238E27FC236}">
                <a16:creationId xmlns:a16="http://schemas.microsoft.com/office/drawing/2014/main" id="{628C1DF9-CF71-4B85-9DE9-2803E7085C3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7359500"/>
              </p:ext>
            </p:extLst>
          </p:nvPr>
        </p:nvGraphicFramePr>
        <p:xfrm>
          <a:off x="-1" y="1"/>
          <a:ext cx="12192000" cy="6675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32001">
                  <a:extLst>
                    <a:ext uri="{9D8B030D-6E8A-4147-A177-3AD203B41FA5}">
                      <a16:colId xmlns:a16="http://schemas.microsoft.com/office/drawing/2014/main" val="2024970351"/>
                    </a:ext>
                  </a:extLst>
                </a:gridCol>
                <a:gridCol w="2032001">
                  <a:extLst>
                    <a:ext uri="{9D8B030D-6E8A-4147-A177-3AD203B41FA5}">
                      <a16:colId xmlns:a16="http://schemas.microsoft.com/office/drawing/2014/main" val="2923546663"/>
                    </a:ext>
                  </a:extLst>
                </a:gridCol>
                <a:gridCol w="4063999">
                  <a:extLst>
                    <a:ext uri="{9D8B030D-6E8A-4147-A177-3AD203B41FA5}">
                      <a16:colId xmlns:a16="http://schemas.microsoft.com/office/drawing/2014/main" val="781061443"/>
                    </a:ext>
                  </a:extLst>
                </a:gridCol>
                <a:gridCol w="4063999">
                  <a:extLst>
                    <a:ext uri="{9D8B030D-6E8A-4147-A177-3AD203B41FA5}">
                      <a16:colId xmlns:a16="http://schemas.microsoft.com/office/drawing/2014/main" val="1940580108"/>
                    </a:ext>
                  </a:extLst>
                </a:gridCol>
              </a:tblGrid>
              <a:tr h="435366">
                <a:tc gridSpan="4">
                  <a:txBody>
                    <a:bodyPr/>
                    <a:lstStyle/>
                    <a:p>
                      <a:pPr algn="ctr"/>
                      <a:r>
                        <a:rPr lang="cs-CZ" sz="2400" b="1" dirty="0" smtClean="0"/>
                        <a:t>Oceňovací způsoby při tržním oceňování lesa</a:t>
                      </a:r>
                      <a:endParaRPr lang="cs-CZ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44826453"/>
                  </a:ext>
                </a:extLst>
              </a:tr>
              <a:tr h="348293">
                <a:tc gridSpan="2">
                  <a:txBody>
                    <a:bodyPr/>
                    <a:lstStyle/>
                    <a:p>
                      <a:pPr algn="ctr"/>
                      <a:r>
                        <a:rPr lang="cs-CZ" b="1" dirty="0"/>
                        <a:t>Porovnávací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1" dirty="0"/>
                        <a:t>Nákladový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1" dirty="0"/>
                        <a:t>Výnosový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747885"/>
                  </a:ext>
                </a:extLst>
              </a:tr>
              <a:tr h="348293">
                <a:tc gridSpan="4">
                  <a:txBody>
                    <a:bodyPr/>
                    <a:lstStyle/>
                    <a:p>
                      <a:pPr algn="ctr"/>
                      <a:r>
                        <a:rPr lang="cs-CZ" dirty="0"/>
                        <a:t>Hodnota lesa je indikována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961276339"/>
                  </a:ext>
                </a:extLst>
              </a:tr>
              <a:tr h="609513">
                <a:tc gridSpan="2">
                  <a:txBody>
                    <a:bodyPr/>
                    <a:lstStyle/>
                    <a:p>
                      <a:pPr algn="ctr"/>
                      <a:r>
                        <a:rPr lang="cs-CZ" dirty="0"/>
                        <a:t>Cenami stejných, popřípadě obdobných lesů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Náklady na zalesnění a pěstování stejných nebo obdobných lesů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Výnosem, který lze ze stejného případně obdobného lesa získat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1346434"/>
                  </a:ext>
                </a:extLst>
              </a:tr>
              <a:tr h="348293">
                <a:tc gridSpan="4">
                  <a:txBody>
                    <a:bodyPr/>
                    <a:lstStyle/>
                    <a:p>
                      <a:pPr algn="ctr"/>
                      <a:r>
                        <a:rPr lang="cs-CZ" dirty="0"/>
                        <a:t> Které úkoly je nutné řešit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172581107"/>
                  </a:ext>
                </a:extLst>
              </a:tr>
              <a:tr h="1393173">
                <a:tc gridSpan="2">
                  <a:txBody>
                    <a:bodyPr/>
                    <a:lstStyle/>
                    <a:p>
                      <a:pPr algn="ctr"/>
                      <a:r>
                        <a:rPr lang="cs-CZ" dirty="0"/>
                        <a:t>Hledat ceny stejných, popřípadě obdobných lesů.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/>
                        <a:t>Kalkulovat náklady na reprodukci a pěstění  stejného nebo obdobného lesa </a:t>
                      </a:r>
                    </a:p>
                    <a:p>
                      <a:pPr algn="ctr"/>
                      <a:endParaRPr lang="cs-CZ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Konkretizovat budoucí prospěch v podobě výnosů a nákladů na tento prospěch vynaložených.</a:t>
                      </a:r>
                    </a:p>
                    <a:p>
                      <a:pPr algn="ctr"/>
                      <a:r>
                        <a:rPr lang="cs-CZ" dirty="0"/>
                        <a:t> Transformovat prospěch k současnosti. (Kapitalizace renty z lesa)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179714"/>
                  </a:ext>
                </a:extLst>
              </a:tr>
              <a:tr h="348293">
                <a:tc gridSpan="4">
                  <a:txBody>
                    <a:bodyPr/>
                    <a:lstStyle/>
                    <a:p>
                      <a:pPr algn="ctr"/>
                      <a:r>
                        <a:rPr lang="cs-CZ" dirty="0"/>
                        <a:t>Výsledek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872183017"/>
                  </a:ext>
                </a:extLst>
              </a:tr>
              <a:tr h="348293">
                <a:tc gridSpan="2">
                  <a:txBody>
                    <a:bodyPr/>
                    <a:lstStyle/>
                    <a:p>
                      <a:pPr algn="ctr"/>
                      <a:r>
                        <a:rPr lang="cs-CZ" b="1" dirty="0"/>
                        <a:t>Porovnávací hodnota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1" dirty="0"/>
                        <a:t>Nákladová hodnota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1" dirty="0"/>
                        <a:t>Výnosová hodnota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4322528"/>
                  </a:ext>
                </a:extLst>
              </a:tr>
              <a:tr h="1393173"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Obvyklou cenu lze určit = porovnání splňuje definici a postup dle OV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Obvyklou cenu nelze určit =</a:t>
                      </a:r>
                    </a:p>
                    <a:p>
                      <a:pPr algn="ctr"/>
                      <a:r>
                        <a:rPr lang="cs-CZ" dirty="0"/>
                        <a:t>porovnání nesplňuje definici a postup dle OV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Vhodné pro mladé lesní porosty bez výnosu.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Vhodné pro porosty středního věku a lesní porosty starší s výnosem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5097139"/>
                  </a:ext>
                </a:extLst>
              </a:tr>
              <a:tr h="348293">
                <a:tc rowSpan="2">
                  <a:txBody>
                    <a:bodyPr/>
                    <a:lstStyle/>
                    <a:p>
                      <a:pPr algn="ctr"/>
                      <a:endParaRPr lang="cs-CZ" dirty="0"/>
                    </a:p>
                    <a:p>
                      <a:pPr algn="ctr"/>
                      <a:r>
                        <a:rPr lang="cs-CZ" sz="2400" b="1" dirty="0"/>
                        <a:t>Obvyklá cena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cs-CZ" dirty="0"/>
                        <a:t> Rekonciliace indikovaných hodnot lesa (lesního pozemku a lesního porostu)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459261065"/>
                  </a:ext>
                </a:extLst>
              </a:tr>
              <a:tr h="435366">
                <a:tc v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cs-CZ" sz="2400" b="1" dirty="0"/>
                        <a:t>Tržní hodnota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22823705"/>
                  </a:ext>
                </a:extLst>
              </a:tr>
            </a:tbl>
          </a:graphicData>
        </a:graphic>
      </p:graphicFrame>
      <p:sp>
        <p:nvSpPr>
          <p:cNvPr id="2" name="Zástupný symbol pro zápatí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A8D0-8307-4EE0-BB6F-FD2808982845}" type="slidenum">
              <a:rPr lang="cs-CZ" smtClean="0"/>
              <a:t>34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2301761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ulka 4">
            <a:extLst>
              <a:ext uri="{FF2B5EF4-FFF2-40B4-BE49-F238E27FC236}">
                <a16:creationId xmlns:a16="http://schemas.microsoft.com/office/drawing/2014/main" id="{628C1DF9-CF71-4B85-9DE9-2803E7085C3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3953947"/>
              </p:ext>
            </p:extLst>
          </p:nvPr>
        </p:nvGraphicFramePr>
        <p:xfrm>
          <a:off x="191589" y="313509"/>
          <a:ext cx="11765280" cy="58521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765280">
                  <a:extLst>
                    <a:ext uri="{9D8B030D-6E8A-4147-A177-3AD203B41FA5}">
                      <a16:colId xmlns:a16="http://schemas.microsoft.com/office/drawing/2014/main" val="2024970351"/>
                    </a:ext>
                  </a:extLst>
                </a:gridCol>
              </a:tblGrid>
              <a:tr h="426720">
                <a:tc>
                  <a:txBody>
                    <a:bodyPr/>
                    <a:lstStyle/>
                    <a:p>
                      <a:pPr algn="ctr"/>
                      <a:r>
                        <a:rPr lang="cs-CZ" sz="2400" b="1" dirty="0" smtClean="0"/>
                        <a:t>Oceňovací způsoby při</a:t>
                      </a:r>
                      <a:r>
                        <a:rPr lang="cs-CZ" sz="2400" b="1" baseline="0" dirty="0" smtClean="0"/>
                        <a:t> úředním oceňování lesa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4826453"/>
                  </a:ext>
                </a:extLst>
              </a:tr>
              <a:tr h="31786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dirty="0" smtClean="0">
                          <a:solidFill>
                            <a:schemeClr val="tx1"/>
                          </a:solidFill>
                        </a:rPr>
                        <a:t>Zákon č. 151/1997 Sb.,</a:t>
                      </a:r>
                      <a:r>
                        <a:rPr lang="cs-CZ" sz="2000" baseline="0" dirty="0" smtClean="0">
                          <a:solidFill>
                            <a:schemeClr val="tx1"/>
                          </a:solidFill>
                        </a:rPr>
                        <a:t> o oceňování majetku (ZOM) a Vyhláška č. 441/2013 Sb., Oceňovací vyhláška (OV)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362925"/>
                  </a:ext>
                </a:extLst>
              </a:tr>
              <a:tr h="1654628"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>
                          <a:solidFill>
                            <a:schemeClr val="tx1"/>
                          </a:solidFill>
                        </a:rPr>
                        <a:t>Lesní pozemek</a:t>
                      </a:r>
                    </a:p>
                    <a:p>
                      <a:pPr algn="ctr"/>
                      <a:r>
                        <a:rPr lang="cs-CZ" baseline="0" dirty="0" smtClean="0">
                          <a:solidFill>
                            <a:schemeClr val="tx1"/>
                          </a:solidFill>
                        </a:rPr>
                        <a:t>§12 ZOM</a:t>
                      </a:r>
                    </a:p>
                    <a:p>
                      <a:pPr marL="342900" indent="-342900" algn="l">
                        <a:buAutoNum type="arabicParenBoth"/>
                      </a:pPr>
                      <a:r>
                        <a:rPr lang="cs-CZ" b="1" u="sng" baseline="0" dirty="0" smtClean="0">
                          <a:solidFill>
                            <a:schemeClr val="tx1"/>
                          </a:solidFill>
                        </a:rPr>
                        <a:t>Lesní pozemek </a:t>
                      </a:r>
                      <a:r>
                        <a:rPr lang="cs-CZ" b="1" u="sng" baseline="30000" dirty="0" smtClean="0">
                          <a:solidFill>
                            <a:schemeClr val="tx1"/>
                          </a:solidFill>
                        </a:rPr>
                        <a:t>12)</a:t>
                      </a:r>
                      <a:r>
                        <a:rPr lang="cs-CZ" b="1" u="sng" baseline="0" dirty="0" smtClean="0">
                          <a:solidFill>
                            <a:schemeClr val="tx1"/>
                          </a:solidFill>
                        </a:rPr>
                        <a:t> se oceňuje výnosovým a porovnávacím způsobem </a:t>
                      </a:r>
                      <a:r>
                        <a:rPr lang="cs-CZ" baseline="0" dirty="0" smtClean="0">
                          <a:solidFill>
                            <a:schemeClr val="tx1"/>
                          </a:solidFill>
                        </a:rPr>
                        <a:t>podle plošně převládajících souborů lesních typů (SLT).</a:t>
                      </a:r>
                    </a:p>
                    <a:p>
                      <a:pPr marL="342900" indent="-342900" algn="l">
                        <a:buAutoNum type="arabicParenBoth"/>
                      </a:pPr>
                      <a:r>
                        <a:rPr lang="cs-CZ" baseline="0" dirty="0" smtClean="0">
                          <a:solidFill>
                            <a:schemeClr val="tx1"/>
                          </a:solidFill>
                        </a:rPr>
                        <a:t>Základní ceny lesních pozemků a jejich úpravu vyjadřující kategorii lesů</a:t>
                      </a:r>
                      <a:r>
                        <a:rPr lang="cs-CZ" baseline="30000" dirty="0" smtClean="0">
                          <a:solidFill>
                            <a:schemeClr val="tx1"/>
                          </a:solidFill>
                        </a:rPr>
                        <a:t>13)</a:t>
                      </a:r>
                      <a:r>
                        <a:rPr lang="cs-CZ" baseline="0" dirty="0" smtClean="0">
                          <a:solidFill>
                            <a:schemeClr val="tx1"/>
                          </a:solidFill>
                        </a:rPr>
                        <a:t> a další vlivy působící na využitelnost lesních pozemků stanoví vyhláška.</a:t>
                      </a:r>
                      <a:r>
                        <a:rPr lang="cs-CZ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cs-CZ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4666995"/>
                  </a:ext>
                </a:extLst>
              </a:tr>
              <a:tr h="2151017">
                <a:tc>
                  <a:txBody>
                    <a:bodyPr/>
                    <a:lstStyle/>
                    <a:p>
                      <a:pPr algn="just"/>
                      <a:r>
                        <a:rPr lang="cs-CZ" baseline="0" dirty="0" smtClean="0"/>
                        <a:t>Při v</a:t>
                      </a:r>
                      <a:r>
                        <a:rPr lang="cs-CZ" dirty="0" smtClean="0"/>
                        <a:t>ýnosovém způsob ocenění lesních pozemků v</a:t>
                      </a:r>
                      <a:r>
                        <a:rPr lang="cs-CZ" baseline="0" dirty="0" smtClean="0"/>
                        <a:t> členění podle souboru lesních typů navrhovatelé provedli výnosové kalkulace ne za účelem získání cen pozemků</a:t>
                      </a:r>
                      <a:r>
                        <a:rPr lang="cs-CZ" dirty="0" smtClean="0"/>
                        <a:t> ale za účelem diferenciace jednotlivých SLT podle jejich potenciální úrodnosti (produkce). Výsledkem je tabulka od nejlepších po nejhorší SLT.</a:t>
                      </a:r>
                      <a:r>
                        <a:rPr lang="cs-CZ" baseline="0" dirty="0" smtClean="0"/>
                        <a:t> </a:t>
                      </a:r>
                      <a:r>
                        <a:rPr lang="cs-CZ" dirty="0" smtClean="0"/>
                        <a:t>Výnosové kalkulace se opírají o přirozenou potenciální produkční schopnost lesních půd-</a:t>
                      </a:r>
                      <a:r>
                        <a:rPr lang="cs-CZ" baseline="0" dirty="0" smtClean="0"/>
                        <a:t> nikoliv o současné dřeviny rostoucí na oceňovaných pozemcích.</a:t>
                      </a:r>
                      <a:r>
                        <a:rPr lang="cs-CZ" dirty="0" smtClean="0"/>
                        <a:t> </a:t>
                      </a:r>
                    </a:p>
                    <a:p>
                      <a:pPr algn="l"/>
                      <a:r>
                        <a:rPr lang="cs-CZ" dirty="0" smtClean="0"/>
                        <a:t>Politickým rozhodnutím byl stanoveno rozpětí:</a:t>
                      </a:r>
                      <a:r>
                        <a:rPr lang="cs-CZ" baseline="0" dirty="0" smtClean="0"/>
                        <a:t> </a:t>
                      </a:r>
                      <a:r>
                        <a:rPr lang="cs-CZ" dirty="0" smtClean="0"/>
                        <a:t>Maximální cena lesního pozemku mohla v době vzniku dosahovat maximálně poloviny nejvyšší základní ceny zemědělských pozemků. Kalkulovaná</a:t>
                      </a:r>
                      <a:r>
                        <a:rPr lang="cs-CZ" baseline="0" dirty="0" smtClean="0"/>
                        <a:t> diferenciovaná rozdílná potenciální produkční schopnost podle SLT ( vyjádřeno roční rentou) se do cen lesních pozemků provedla proporcionálně.</a:t>
                      </a:r>
                    </a:p>
                    <a:p>
                      <a:pPr algn="l"/>
                      <a:r>
                        <a:rPr lang="cs-CZ" baseline="0" dirty="0" smtClean="0"/>
                        <a:t>Zdroj: Matějíček, </a:t>
                      </a:r>
                      <a:r>
                        <a:rPr lang="cs-CZ" baseline="0" dirty="0" err="1" smtClean="0"/>
                        <a:t>Zádrapa</a:t>
                      </a:r>
                      <a:r>
                        <a:rPr lang="cs-CZ" baseline="0" dirty="0" smtClean="0"/>
                        <a:t> (2014).</a:t>
                      </a:r>
                      <a:endParaRPr lang="cs-CZ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747885"/>
                  </a:ext>
                </a:extLst>
              </a:tr>
              <a:tr h="38779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Lesní pozemek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smtClean="0"/>
                        <a:t>§</a:t>
                      </a:r>
                      <a:r>
                        <a:rPr lang="cs-CZ" baseline="0" dirty="0" smtClean="0"/>
                        <a:t> 7 OV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baseline="0" dirty="0" smtClean="0"/>
                        <a:t>Ceny v Kč/m</a:t>
                      </a:r>
                      <a:r>
                        <a:rPr lang="cs-CZ" baseline="30000" dirty="0" smtClean="0"/>
                        <a:t>2</a:t>
                      </a:r>
                      <a:r>
                        <a:rPr lang="cs-CZ" baseline="0" dirty="0" smtClean="0"/>
                        <a:t> pro jednotlivé soubory lesních typů jsou uvedeny v příloze č. 6 OV</a:t>
                      </a:r>
                      <a:endParaRPr lang="cs-CZ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1276339"/>
                  </a:ext>
                </a:extLst>
              </a:tr>
            </a:tbl>
          </a:graphicData>
        </a:graphic>
      </p:graphicFrame>
      <p:sp>
        <p:nvSpPr>
          <p:cNvPr id="2" name="Zástupný symbol pro zápatí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A8D0-8307-4EE0-BB6F-FD2808982845}" type="slidenum">
              <a:rPr lang="cs-CZ" smtClean="0"/>
              <a:t>35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8458701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ulka 4">
            <a:extLst>
              <a:ext uri="{FF2B5EF4-FFF2-40B4-BE49-F238E27FC236}">
                <a16:creationId xmlns:a16="http://schemas.microsoft.com/office/drawing/2014/main" id="{628C1DF9-CF71-4B85-9DE9-2803E7085C30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383177" y="163138"/>
          <a:ext cx="11477898" cy="574998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477898">
                  <a:extLst>
                    <a:ext uri="{9D8B030D-6E8A-4147-A177-3AD203B41FA5}">
                      <a16:colId xmlns:a16="http://schemas.microsoft.com/office/drawing/2014/main" val="2024970351"/>
                    </a:ext>
                  </a:extLst>
                </a:gridCol>
              </a:tblGrid>
              <a:tr h="429045"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/>
                        <a:t>Oceňovací způsoby při</a:t>
                      </a:r>
                      <a:r>
                        <a:rPr lang="cs-CZ" sz="2000" b="1" baseline="0" dirty="0" smtClean="0"/>
                        <a:t> úředním oceňování lesa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4826453"/>
                  </a:ext>
                </a:extLst>
              </a:tr>
              <a:tr h="44413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>
                          <a:solidFill>
                            <a:schemeClr val="tx1"/>
                          </a:solidFill>
                        </a:rPr>
                        <a:t>Zákon č. 151/1997 Sb.,</a:t>
                      </a:r>
                      <a:r>
                        <a:rPr lang="cs-CZ" sz="1800" baseline="0" dirty="0" smtClean="0">
                          <a:solidFill>
                            <a:schemeClr val="tx1"/>
                          </a:solidFill>
                        </a:rPr>
                        <a:t> o oceňování majetku (ZOM) a Vyhláška č. 441/2013 Sb., Oceňovací vyhláška (OV)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2002035"/>
                  </a:ext>
                </a:extLst>
              </a:tr>
              <a:tr h="2527811"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>
                          <a:solidFill>
                            <a:schemeClr val="tx1"/>
                          </a:solidFill>
                        </a:rPr>
                        <a:t>Lesní porost</a:t>
                      </a:r>
                    </a:p>
                    <a:p>
                      <a:pPr algn="ctr"/>
                      <a:r>
                        <a:rPr lang="cs-CZ" baseline="0" dirty="0" smtClean="0">
                          <a:solidFill>
                            <a:schemeClr val="tx1"/>
                          </a:solidFill>
                        </a:rPr>
                        <a:t>§15 ZOM</a:t>
                      </a:r>
                    </a:p>
                    <a:p>
                      <a:pPr marL="342900" indent="-342900" algn="l">
                        <a:buAutoNum type="arabicParenBoth"/>
                      </a:pPr>
                      <a:r>
                        <a:rPr lang="cs-CZ" b="1" u="sng" dirty="0" smtClean="0"/>
                        <a:t>Lesní porost se oceňuje nákladovým a výnosovým způsobem. </a:t>
                      </a:r>
                      <a:r>
                        <a:rPr lang="cs-CZ" dirty="0" smtClean="0"/>
                        <a:t>Vychází se za skupin lesních dřevin podle jejich zastoupení v lesním porostu, věku bonitních stupňů, obmýtí a </a:t>
                      </a:r>
                      <a:r>
                        <a:rPr lang="cs-CZ" dirty="0" err="1" smtClean="0"/>
                        <a:t>zakmenění</a:t>
                      </a:r>
                      <a:r>
                        <a:rPr lang="cs-CZ" dirty="0" smtClean="0"/>
                        <a:t>.</a:t>
                      </a:r>
                    </a:p>
                    <a:p>
                      <a:pPr marL="342900" indent="-342900" algn="l">
                        <a:buAutoNum type="arabicParenBoth"/>
                      </a:pPr>
                      <a:r>
                        <a:rPr lang="cs-CZ" dirty="0" smtClean="0"/>
                        <a:t>Postup zjištění základních cen lesních porostů a jejich úpravu vyjadřující kategorii</a:t>
                      </a:r>
                      <a:r>
                        <a:rPr lang="cs-CZ" baseline="0" dirty="0" smtClean="0"/>
                        <a:t> lesa, hospodářský tvar lesa, stupeň poškození porostu a další vlivy, které působí na produkci dřeva, stanoví vyhláška.</a:t>
                      </a:r>
                    </a:p>
                    <a:p>
                      <a:pPr marL="342900" indent="-342900" algn="l">
                        <a:buAutoNum type="arabicParenBoth"/>
                      </a:pPr>
                      <a:r>
                        <a:rPr lang="cs-CZ" baseline="0" dirty="0" smtClean="0"/>
                        <a:t>Při oceňování se vychází z údajů o lesním porostu obsažených v závazném podkladu zpracovaném podle zvláštního předpisu</a:t>
                      </a:r>
                      <a:r>
                        <a:rPr lang="cs-CZ" baseline="30000" dirty="0" smtClean="0">
                          <a:solidFill>
                            <a:schemeClr val="tx1"/>
                          </a:solidFill>
                        </a:rPr>
                        <a:t>15)</a:t>
                      </a:r>
                      <a:r>
                        <a:rPr lang="cs-CZ" sz="18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cs-CZ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Není-li tento podklad zpracován, nebo údaje v něm uvedené neodpovídají skutečnosti, zjistí se potřebné údaje podle skutečnosti.</a:t>
                      </a:r>
                      <a:r>
                        <a:rPr lang="cs-CZ" baseline="0" dirty="0" smtClean="0"/>
                        <a:t> </a:t>
                      </a:r>
                      <a:endParaRPr lang="cs-CZ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1276339"/>
                  </a:ext>
                </a:extLst>
              </a:tr>
              <a:tr h="2239903"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OV </a:t>
                      </a:r>
                      <a:r>
                        <a:rPr lang="cs-CZ" baseline="0" dirty="0" smtClean="0"/>
                        <a:t>upřesňuje, že při oceňování lesního porostu využívá:</a:t>
                      </a:r>
                    </a:p>
                    <a:p>
                      <a:pPr algn="ctr"/>
                      <a:r>
                        <a:rPr lang="cs-CZ" baseline="0" dirty="0" smtClean="0"/>
                        <a:t> </a:t>
                      </a:r>
                      <a:r>
                        <a:rPr lang="cs-CZ" b="1" baseline="0" dirty="0" smtClean="0"/>
                        <a:t>N</a:t>
                      </a:r>
                      <a:r>
                        <a:rPr lang="cs-CZ" b="1" dirty="0" smtClean="0"/>
                        <a:t>ákladový a výnosový způsob</a:t>
                      </a:r>
                    </a:p>
                    <a:p>
                      <a:pPr algn="ctr"/>
                      <a:r>
                        <a:rPr lang="cs-CZ" b="1" baseline="0" dirty="0" smtClean="0"/>
                        <a:t>V  §§ 40 až 42 OV</a:t>
                      </a:r>
                    </a:p>
                    <a:p>
                      <a:pPr algn="ctr"/>
                      <a:r>
                        <a:rPr lang="cs-CZ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Příloha č.28,29,30,31,32,33. </a:t>
                      </a:r>
                    </a:p>
                    <a:p>
                      <a:pPr algn="ctr"/>
                      <a:r>
                        <a:rPr lang="cs-CZ" baseline="0" dirty="0" smtClean="0"/>
                        <a:t>a</a:t>
                      </a:r>
                    </a:p>
                    <a:p>
                      <a:pPr algn="ctr"/>
                      <a:r>
                        <a:rPr lang="cs-CZ" b="1" baseline="0" dirty="0" smtClean="0"/>
                        <a:t>Výnosový způsob</a:t>
                      </a:r>
                    </a:p>
                    <a:p>
                      <a:pPr algn="ctr"/>
                      <a:r>
                        <a:rPr lang="cs-CZ" b="1" baseline="0" dirty="0" smtClean="0"/>
                        <a:t> v § 45</a:t>
                      </a:r>
                      <a:r>
                        <a:rPr lang="cs-CZ" b="1" baseline="0" dirty="0"/>
                        <a:t> </a:t>
                      </a:r>
                      <a:r>
                        <a:rPr lang="cs-CZ" b="1" baseline="0" dirty="0" smtClean="0"/>
                        <a:t>OV</a:t>
                      </a:r>
                    </a:p>
                    <a:p>
                      <a:pPr algn="ctr"/>
                      <a:r>
                        <a:rPr lang="cs-CZ" b="0" baseline="0" dirty="0" smtClean="0"/>
                        <a:t>Zjednodušený postup, příloha č.29,35.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1346434"/>
                  </a:ext>
                </a:extLst>
              </a:tr>
            </a:tbl>
          </a:graphicData>
        </a:graphic>
      </p:graphicFrame>
      <p:sp>
        <p:nvSpPr>
          <p:cNvPr id="2" name="Zástupný symbol pro zápatí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A8D0-8307-4EE0-BB6F-FD2808982845}" type="slidenum">
              <a:rPr lang="cs-CZ" smtClean="0"/>
              <a:t>36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451622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Závěr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A8D0-8307-4EE0-BB6F-FD2808982845}" type="slidenum">
              <a:rPr lang="cs-CZ" smtClean="0"/>
              <a:t>37</a:t>
            </a:fld>
            <a:endParaRPr lang="cs-CZ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>
          <a:xfrm>
            <a:off x="838200" y="1358537"/>
            <a:ext cx="10515600" cy="481842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cs-CZ" dirty="0" smtClean="0"/>
              <a:t>Oceňování majetku je založeno na třech základních způsobech:</a:t>
            </a:r>
          </a:p>
          <a:p>
            <a:pPr algn="ctr"/>
            <a:r>
              <a:rPr lang="cs-CZ" dirty="0" smtClean="0"/>
              <a:t>Porovnávacím</a:t>
            </a:r>
          </a:p>
          <a:p>
            <a:pPr algn="ctr"/>
            <a:r>
              <a:rPr lang="cs-CZ" dirty="0" smtClean="0"/>
              <a:t>Nákladovém</a:t>
            </a:r>
          </a:p>
          <a:p>
            <a:pPr algn="ctr"/>
            <a:r>
              <a:rPr lang="cs-CZ" dirty="0" smtClean="0"/>
              <a:t>Výnosovém</a:t>
            </a:r>
          </a:p>
          <a:p>
            <a:pPr marL="0" indent="0" algn="ctr">
              <a:buNone/>
            </a:pPr>
            <a:r>
              <a:rPr lang="cs-CZ" dirty="0" smtClean="0"/>
              <a:t>Při oceňování lesa jako majetku zvláštního druhu se obecné metody modifikují. </a:t>
            </a:r>
          </a:p>
          <a:p>
            <a:pPr marL="0" indent="0" algn="ctr">
              <a:buNone/>
            </a:pPr>
            <a:r>
              <a:rPr lang="cs-CZ" dirty="0" smtClean="0"/>
              <a:t>Pro správnou aplikaci oceňovacích způsobů při tržním oceňování lesa je třeba vycházet z poznatků lesnické ekonomiky,  diferencovaných způsobů hospodaření, znalostí modelování výnosů a nákladů v lesním porostu, případně soboru lesních porostů, lesního podniku. </a:t>
            </a:r>
          </a:p>
          <a:p>
            <a:pPr marL="0" indent="0" algn="ctr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4997549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pPr marL="0" indent="0" algn="ctr">
              <a:buNone/>
            </a:pPr>
            <a:r>
              <a:rPr lang="cs-CZ" sz="4400" dirty="0" smtClean="0"/>
              <a:t>Děkuji za pozornost</a:t>
            </a:r>
            <a:endParaRPr lang="cs-CZ" sz="4400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A8D0-8307-4EE0-BB6F-FD2808982845}" type="slidenum">
              <a:rPr lang="cs-CZ" smtClean="0"/>
              <a:t>38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4528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9E3970B-C4C1-9035-F741-AF8ED8100D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49869"/>
          </a:xfrm>
        </p:spPr>
        <p:txBody>
          <a:bodyPr/>
          <a:lstStyle/>
          <a:p>
            <a:r>
              <a:rPr lang="cs-CZ" dirty="0" smtClean="0"/>
              <a:t>Terminologická poznámka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D036A5B-98B4-7B3C-91D0-11B33D7CCB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4000"/>
            <a:ext cx="10515600" cy="4652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cs-CZ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Lze 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 setkat </a:t>
            </a:r>
            <a:r>
              <a:rPr lang="cs-CZ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 používáním i jiných termínu než způsoby oceňování, například metody, principy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cs-CZ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přístupy. </a:t>
            </a:r>
            <a:endParaRPr lang="cs-CZ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cs-CZ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odchylkami v </a:t>
            </a:r>
            <a:r>
              <a:rPr lang="cs-CZ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terminologii se setkáme při 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konkrétní aplikaci v kontextu ocenění ve vztahu k oceňování různých druhů majetku. </a:t>
            </a:r>
            <a:r>
              <a:rPr lang="cs-CZ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Nelze 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ani přehlédnout, že oceňovací metody včetně terminologie se v čase dotvářejí, zpřesňují. </a:t>
            </a:r>
            <a:endParaRPr lang="cs-CZ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ZOM 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OV používá termínu </a:t>
            </a:r>
            <a:r>
              <a:rPr lang="cs-CZ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„způsoby oceňování“ a proto ve výkladu této prezentace přednostně používáme „způsoby“ (metody, principy, přístupy budeme považovat z důvodu zjednodušení za 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synonymum</a:t>
            </a:r>
            <a:r>
              <a:rPr lang="cs-CZ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07000"/>
              </a:lnSpc>
              <a:spcAft>
                <a:spcPts val="800"/>
              </a:spcAft>
              <a:buNone/>
            </a:pPr>
            <a:endParaRPr lang="cs-CZ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A8D0-8307-4EE0-BB6F-FD2808982845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82209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24C0AE3-26E3-DAF3-582B-FCB7A2CADA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Terminologická poznámka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7729260-3E11-764B-A5F3-CABFCA8D03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však zjevné, že podstata těchto tří </a:t>
            </a:r>
            <a:r>
              <a:rPr lang="cs-CZ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způsobů </a:t>
            </a:r>
            <a:r>
              <a:rPr lang="cs-CZ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vždy stejná:</a:t>
            </a: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 nejobecnějším smyslu je kvalifikace užitku, hodnoty a následně přiřazení ceny. Užitečnost (hodnota) a k tomu přiřazená cena se určuje, odvozuje na základě:</a:t>
            </a:r>
          </a:p>
          <a:p>
            <a:pPr marL="34290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Porovnáním oceňovaného majetku s jinými </a:t>
            </a:r>
            <a:r>
              <a:rPr lang="cs-CZ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stejnými a obdobnými </a:t>
            </a:r>
            <a:r>
              <a:rPr lang="cs-CZ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majetky se známou cenou (porovnávací způsoby</a:t>
            </a:r>
            <a:r>
              <a:rPr lang="cs-CZ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), </a:t>
            </a:r>
            <a:endParaRPr lang="cs-CZ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Výnosů</a:t>
            </a:r>
            <a:r>
              <a:rPr lang="cs-CZ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které vlastnictví oceňovaného majetku přináší (výnosové </a:t>
            </a:r>
            <a:r>
              <a:rPr lang="cs-CZ" sz="24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způsoby),  </a:t>
            </a:r>
          </a:p>
          <a:p>
            <a:pPr marL="34290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Nákladů vynaložených na vytvoření oceňovaného majetku (nákladové způsoby</a:t>
            </a:r>
            <a:r>
              <a:rPr lang="cs-CZ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  <a:endParaRPr lang="cs-CZ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cs-CZ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A8D0-8307-4EE0-BB6F-FD2808982845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083749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 algn="ctr">
              <a:buNone/>
            </a:pPr>
            <a:r>
              <a:rPr lang="cs-CZ" sz="5400" dirty="0" smtClean="0"/>
              <a:t>Porovnávací </a:t>
            </a:r>
            <a:r>
              <a:rPr lang="cs-CZ" sz="5400" dirty="0"/>
              <a:t>způsob</a:t>
            </a:r>
          </a:p>
          <a:p>
            <a:pPr marL="0" indent="0">
              <a:buNone/>
            </a:pPr>
            <a:endParaRPr lang="cs-CZ" sz="5400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A8D0-8307-4EE0-BB6F-FD2808982845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017622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3338C73-866C-7870-52A7-C02506D9E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4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cs-CZ" sz="4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s-CZ" sz="44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Obecně </a:t>
            </a:r>
            <a:r>
              <a:rPr lang="cs-CZ" sz="4400" dirty="0" smtClean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k porovnávacímu způsobu</a:t>
            </a:r>
            <a:r>
              <a:rPr lang="cs-CZ" sz="44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/>
            </a:r>
            <a:br>
              <a:rPr lang="cs-CZ" sz="44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</a:br>
            <a:endParaRPr lang="cs-CZ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68AC2AC-E633-D7B8-C4E8-8A1A0DF7DA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Způsob je založen na porovnání oceňovaného majetku s majetky obdobnými, které byly prodány za obdobných podmínek se známými nabízenými, poptávanými, sjednanými cenami.</a:t>
            </a: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Výchozím předpokladem pro využití tohoto způsobu je, že se s oceňovaným majetkem obchoduje a sjednané ceny jsou dostupné, lze vytvářet jejich databázi.</a:t>
            </a: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Při vytváření potřebného souboru vhodných předmětů pro porovnání se lze setkat s těmito problémy:</a:t>
            </a: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Úplnosti </a:t>
            </a: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informací o obdobném majetku použitém pro </a:t>
            </a:r>
            <a:r>
              <a:rPr lang="cs-CZ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porovnání,</a:t>
            </a:r>
            <a:endParaRPr lang="cs-CZ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cs-CZ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Pravdivosti informací.</a:t>
            </a:r>
            <a:endParaRPr lang="cs-CZ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A8D0-8307-4EE0-BB6F-FD2808982845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326718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E136792-B2B9-BDD9-EFB0-6EA030B0B6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4400" b="1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/>
            </a:r>
            <a:br>
              <a:rPr lang="cs-CZ" sz="4400" b="1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</a:br>
            <a:r>
              <a:rPr lang="cs-CZ" sz="44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Jednotky porovnání</a:t>
            </a:r>
            <a:r>
              <a:rPr lang="cs-CZ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cs-CZ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1AAE943-845C-0859-D309-EA325BB77C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Nutno porovnávat prostřednictví stejné měrné jednotky například </a:t>
            </a:r>
            <a:r>
              <a:rPr lang="cs-CZ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u </a:t>
            </a: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pozemků na jednotkovou plochu Kč/ha, výměru Kč/m</a:t>
            </a:r>
            <a:r>
              <a:rPr lang="cs-CZ" sz="28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cs-CZ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dirty="0"/>
              <a:t>U</a:t>
            </a:r>
            <a:r>
              <a:rPr lang="cs-CZ" dirty="0" smtClean="0"/>
              <a:t> </a:t>
            </a:r>
            <a:r>
              <a:rPr lang="cs-CZ" dirty="0"/>
              <a:t>nelesních majetků se lze setkat </a:t>
            </a:r>
            <a:r>
              <a:rPr lang="cs-CZ" dirty="0" smtClean="0"/>
              <a:t>jednotkami</a:t>
            </a:r>
            <a:r>
              <a:rPr lang="cs-CZ" dirty="0"/>
              <a:t>, například Kč/1byt </a:t>
            </a:r>
            <a:r>
              <a:rPr lang="cs-CZ" dirty="0" smtClean="0"/>
              <a:t>           o </a:t>
            </a:r>
            <a:r>
              <a:rPr lang="cs-CZ" dirty="0"/>
              <a:t>standardní velikosti 1+1 do 50 m2, Kč/ 1 garáž pro 1 auto, atd.</a:t>
            </a: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Známé praktické ponaučení. </a:t>
            </a:r>
            <a:endParaRPr lang="cs-CZ" sz="28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28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Nelze </a:t>
            </a:r>
            <a:r>
              <a:rPr lang="cs-CZ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srovnávat jablka se švestkami.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A8D0-8307-4EE0-BB6F-FD2808982845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71932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42EA76C-3317-0E70-4E2D-65CD670AE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Porovnávací způsob při oceňování lesa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3CB18C9-9FEC-7A3F-E84C-718513E137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Hledaná </a:t>
            </a: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hodnota je indikována (naznačena) cenami obdobných lesů, lesních pozemků a porostů nabízenými, poptávanými a sjednanými na trhu. Hodnota (cena) se určuje porovnáním s cenami  </a:t>
            </a:r>
            <a:r>
              <a:rPr lang="cs-CZ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porovnatelných lesů, </a:t>
            </a: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které mohou reprezentovat oceňovaný </a:t>
            </a:r>
            <a:r>
              <a:rPr lang="cs-CZ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les. </a:t>
            </a: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Výsledkem porovnávacího </a:t>
            </a:r>
            <a:r>
              <a:rPr lang="cs-CZ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způsobu </a:t>
            </a: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porovnávací hodnota (cena) lesa. </a:t>
            </a:r>
            <a:r>
              <a:rPr lang="cs-CZ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Lze </a:t>
            </a: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použít způsob přímého porovnání a nepřímého porovnání.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A8D0-8307-4EE0-BB6F-FD2808982845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44643187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611</TotalTime>
  <Words>1689</Words>
  <Application>Microsoft Office PowerPoint</Application>
  <PresentationFormat>Širokoúhlá obrazovka</PresentationFormat>
  <Paragraphs>282</Paragraphs>
  <Slides>38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38</vt:i4>
      </vt:variant>
    </vt:vector>
  </HeadingPairs>
  <TitlesOfParts>
    <vt:vector size="45" baseType="lpstr">
      <vt:lpstr>Arial</vt:lpstr>
      <vt:lpstr>Calibri</vt:lpstr>
      <vt:lpstr>Calibri Light</vt:lpstr>
      <vt:lpstr>Cambria Math</vt:lpstr>
      <vt:lpstr>Symbol</vt:lpstr>
      <vt:lpstr>Times New Roman</vt:lpstr>
      <vt:lpstr>Motiv Office</vt:lpstr>
      <vt:lpstr> Mendelova univerzita v Brně  Lesnická a dřevařská Fakulta Ústav lesnické a dřevařské politiky a ekonomiky   KURZ CEŇOVÁNÍ LESA A ROSTLINSTVA Způsoby oceňování lesa, model nákladů a výnosů   </vt:lpstr>
      <vt:lpstr>Cíle prezentace</vt:lpstr>
      <vt:lpstr>Nejdůležitější zdroje</vt:lpstr>
      <vt:lpstr>Terminologická poznámka</vt:lpstr>
      <vt:lpstr>Terminologická poznámka</vt:lpstr>
      <vt:lpstr>Prezentace aplikace PowerPoint</vt:lpstr>
      <vt:lpstr> Obecně k porovnávacímu způsobu </vt:lpstr>
      <vt:lpstr> Jednotky porovnání </vt:lpstr>
      <vt:lpstr>Porovnávací způsob při oceňování lesa</vt:lpstr>
      <vt:lpstr>Přímé porovnání </vt:lpstr>
      <vt:lpstr>Nepřímé porovnání</vt:lpstr>
      <vt:lpstr>Obvyklá cena</vt:lpstr>
      <vt:lpstr>Koeficienty odlišnosti</vt:lpstr>
      <vt:lpstr>Porovnávací tabulky </vt:lpstr>
      <vt:lpstr>Určování obvyklé ceny pomocí cenových poměrů</vt:lpstr>
      <vt:lpstr>Odůvodněné a neodůvodněné neurčení obvyklé ceny</vt:lpstr>
      <vt:lpstr>Prezentace aplikace PowerPoint</vt:lpstr>
      <vt:lpstr>Obecně k nákladovému způsob</vt:lpstr>
      <vt:lpstr> Nákladový způsob při oceňování lesa </vt:lpstr>
      <vt:lpstr>Prezentace aplikace PowerPoint</vt:lpstr>
      <vt:lpstr>Obecně k výnosovému způsob</vt:lpstr>
      <vt:lpstr>Výnosový způsob při oceňování lesa</vt:lpstr>
      <vt:lpstr>Nákladové a výnosové modely</vt:lpstr>
      <vt:lpstr>Výpočty v rámci výnosového způsobu</vt:lpstr>
      <vt:lpstr>Výpočty v rámci výnosového způsobu</vt:lpstr>
      <vt:lpstr>Prezentace aplikace PowerPoint</vt:lpstr>
      <vt:lpstr>Ekonomické modely </vt:lpstr>
      <vt:lpstr>Modely nákladů</vt:lpstr>
      <vt:lpstr>Modely nákladů- kulturní náklady</vt:lpstr>
      <vt:lpstr>Modely výnosů</vt:lpstr>
      <vt:lpstr> Vztažený na jednotlivý porost nebo hodpodaření podniku bez započítání a zobrazení vlivu faktoru času  Zdroj: Matějíček, Zádrapa (2014)</vt:lpstr>
      <vt:lpstr>V modelu znamená</vt:lpstr>
      <vt:lpstr>Prezentace aplikace PowerPoint</vt:lpstr>
      <vt:lpstr>Prezentace aplikace PowerPoint</vt:lpstr>
      <vt:lpstr>Prezentace aplikace PowerPoint</vt:lpstr>
      <vt:lpstr>Prezentace aplikace PowerPoint</vt:lpstr>
      <vt:lpstr>Závěr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Vala Vlastimil Ing. CSc.</dc:creator>
  <cp:lastModifiedBy>admin</cp:lastModifiedBy>
  <cp:revision>47</cp:revision>
  <dcterms:created xsi:type="dcterms:W3CDTF">2023-03-17T21:33:05Z</dcterms:created>
  <dcterms:modified xsi:type="dcterms:W3CDTF">2025-03-12T19:02:50Z</dcterms:modified>
</cp:coreProperties>
</file>