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8" r:id="rId1"/>
  </p:sldMasterIdLst>
  <p:sldIdLst>
    <p:sldId id="256" r:id="rId2"/>
    <p:sldId id="514" r:id="rId3"/>
    <p:sldId id="262" r:id="rId4"/>
    <p:sldId id="261" r:id="rId5"/>
    <p:sldId id="257" r:id="rId6"/>
    <p:sldId id="487" r:id="rId7"/>
    <p:sldId id="488" r:id="rId8"/>
    <p:sldId id="489" r:id="rId9"/>
    <p:sldId id="493" r:id="rId10"/>
    <p:sldId id="494" r:id="rId11"/>
    <p:sldId id="495" r:id="rId12"/>
    <p:sldId id="499" r:id="rId13"/>
    <p:sldId id="496" r:id="rId14"/>
    <p:sldId id="502" r:id="rId15"/>
    <p:sldId id="498" r:id="rId16"/>
    <p:sldId id="503" r:id="rId17"/>
    <p:sldId id="504" r:id="rId18"/>
    <p:sldId id="508" r:id="rId19"/>
    <p:sldId id="509" r:id="rId20"/>
    <p:sldId id="505" r:id="rId21"/>
    <p:sldId id="512" r:id="rId22"/>
    <p:sldId id="513" r:id="rId23"/>
    <p:sldId id="506" r:id="rId24"/>
    <p:sldId id="511" r:id="rId25"/>
    <p:sldId id="442" r:id="rId26"/>
    <p:sldId id="507" r:id="rId27"/>
    <p:sldId id="515" r:id="rId28"/>
    <p:sldId id="259" r:id="rId29"/>
  </p:sldIdLst>
  <p:sldSz cx="12192000" cy="6858000"/>
  <p:notesSz cx="6797675" cy="9926638"/>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6" autoAdjust="0"/>
    <p:restoredTop sz="94660"/>
  </p:normalViewPr>
  <p:slideViewPr>
    <p:cSldViewPr snapToGrid="0">
      <p:cViewPr varScale="1">
        <p:scale>
          <a:sx n="63" d="100"/>
          <a:sy n="63" d="100"/>
        </p:scale>
        <p:origin x="7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DD8874A-8F1D-437B-A2A6-48D88B25C006}"/>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A41B1A56-318A-4569-AB02-C0D5864C07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44905872-7758-43A7-A3F3-A2F1055A7F35}"/>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5" name="Zástupný symbol pro zápatí 4">
            <a:extLst>
              <a:ext uri="{FF2B5EF4-FFF2-40B4-BE49-F238E27FC236}">
                <a16:creationId xmlns:a16="http://schemas.microsoft.com/office/drawing/2014/main" id="{8A258ECA-9E62-4EE0-9716-FFB4A3ABFC70}"/>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0EFC8696-EF4B-47A3-8C7C-97E9E9000806}"/>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316038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D273C98-4F00-493D-AB76-D4FF138B9DBC}"/>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BBAEE67B-8587-480D-B9D7-C2D4FCF6CF2C}"/>
              </a:ext>
            </a:extLst>
          </p:cNvPr>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923F4F41-F581-49F4-801D-A942C922F804}"/>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5" name="Zástupný symbol pro zápatí 4">
            <a:extLst>
              <a:ext uri="{FF2B5EF4-FFF2-40B4-BE49-F238E27FC236}">
                <a16:creationId xmlns:a16="http://schemas.microsoft.com/office/drawing/2014/main" id="{B72C42CE-AE9B-4E93-9463-7C873F31AB50}"/>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0E6C1143-5CDD-48F6-BFB8-2195AAB7503F}"/>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293776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EA8A9F9A-DB59-4D66-9AB2-243512CD439A}"/>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BDF3EBC0-9CD7-4B39-B00C-33BEFDEB11F8}"/>
              </a:ext>
            </a:extLst>
          </p:cNvPr>
          <p:cNvSpPr>
            <a:spLocks noGrp="1"/>
          </p:cNvSpPr>
          <p:nvPr>
            <p:ph type="body" orient="vert" idx="1"/>
          </p:nvPr>
        </p:nvSpPr>
        <p:spPr>
          <a:xfrm>
            <a:off x="838200" y="365125"/>
            <a:ext cx="7734300"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B835A78E-8635-4F4D-B61C-3B187697D7C0}"/>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5" name="Zástupný symbol pro zápatí 4">
            <a:extLst>
              <a:ext uri="{FF2B5EF4-FFF2-40B4-BE49-F238E27FC236}">
                <a16:creationId xmlns:a16="http://schemas.microsoft.com/office/drawing/2014/main" id="{FF191231-9F7A-442F-A57F-D2F64EC6A9B4}"/>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2A9B2B28-1D4B-45FB-944E-5FF778BC094A}"/>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390887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003CFAC-2F56-4A63-94E0-B3F89F7086A0}"/>
              </a:ext>
            </a:extLst>
          </p:cNvPr>
          <p:cNvSpPr>
            <a:spLocks noGrp="1"/>
          </p:cNvSpPr>
          <p:nvPr>
            <p:ph type="title"/>
          </p:nvPr>
        </p:nvSpPr>
        <p:spPr/>
        <p:txBody>
          <a:bodyPr/>
          <a:lstStyle/>
          <a:p>
            <a:r>
              <a:rPr lang="cs-CZ"/>
              <a:t>Kliknutím lze upravit styl.</a:t>
            </a:r>
          </a:p>
        </p:txBody>
      </p:sp>
      <p:sp>
        <p:nvSpPr>
          <p:cNvPr id="3" name="Zástupný symbol pro obsah 2">
            <a:extLst>
              <a:ext uri="{FF2B5EF4-FFF2-40B4-BE49-F238E27FC236}">
                <a16:creationId xmlns:a16="http://schemas.microsoft.com/office/drawing/2014/main" id="{10CA6E9F-55F4-4FA7-B531-58A31AE5E42A}"/>
              </a:ext>
            </a:extLst>
          </p:cNvPr>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9E90E57C-671C-48D7-9D57-0C6B33B2253C}"/>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5" name="Zástupný symbol pro zápatí 4">
            <a:extLst>
              <a:ext uri="{FF2B5EF4-FFF2-40B4-BE49-F238E27FC236}">
                <a16:creationId xmlns:a16="http://schemas.microsoft.com/office/drawing/2014/main" id="{57E22C2C-E801-49AC-B8BF-C46A7E6ADCA1}"/>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FF3FC5C7-7E75-483B-AB36-C62C3539D9E8}"/>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1320931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451696-B205-4B6A-AB4F-D9D1BD370F9B}"/>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symbol pro text 2">
            <a:extLst>
              <a:ext uri="{FF2B5EF4-FFF2-40B4-BE49-F238E27FC236}">
                <a16:creationId xmlns:a16="http://schemas.microsoft.com/office/drawing/2014/main" id="{C31CD50A-F2C4-4DA1-87E4-7EC510A243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Zástupný symbol pro datum 3">
            <a:extLst>
              <a:ext uri="{FF2B5EF4-FFF2-40B4-BE49-F238E27FC236}">
                <a16:creationId xmlns:a16="http://schemas.microsoft.com/office/drawing/2014/main" id="{B67F5714-E85F-4E85-A272-194D0F11FE9A}"/>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5" name="Zástupný symbol pro zápatí 4">
            <a:extLst>
              <a:ext uri="{FF2B5EF4-FFF2-40B4-BE49-F238E27FC236}">
                <a16:creationId xmlns:a16="http://schemas.microsoft.com/office/drawing/2014/main" id="{A0783309-4416-48ED-8898-EF6D90E75E11}"/>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11C444E4-7D95-46E1-BD3D-649956B4E3F8}"/>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4140106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C964A88-110B-4A60-ADF4-BF8F7ED72509}"/>
              </a:ext>
            </a:extLst>
          </p:cNvPr>
          <p:cNvSpPr>
            <a:spLocks noGrp="1"/>
          </p:cNvSpPr>
          <p:nvPr>
            <p:ph type="title"/>
          </p:nvPr>
        </p:nvSpPr>
        <p:spPr/>
        <p:txBody>
          <a:bodyPr/>
          <a:lstStyle/>
          <a:p>
            <a:r>
              <a:rPr lang="cs-CZ"/>
              <a:t>Kliknutím lze upravit styl.</a:t>
            </a:r>
          </a:p>
        </p:txBody>
      </p:sp>
      <p:sp>
        <p:nvSpPr>
          <p:cNvPr id="3" name="Zástupný symbol pro obsah 2">
            <a:extLst>
              <a:ext uri="{FF2B5EF4-FFF2-40B4-BE49-F238E27FC236}">
                <a16:creationId xmlns:a16="http://schemas.microsoft.com/office/drawing/2014/main" id="{58214850-AFC8-4AE9-A178-9E1C21B6E89D}"/>
              </a:ext>
            </a:extLst>
          </p:cNvPr>
          <p:cNvSpPr>
            <a:spLocks noGrp="1"/>
          </p:cNvSpPr>
          <p:nvPr>
            <p:ph sz="half" idx="1"/>
          </p:nvPr>
        </p:nvSpPr>
        <p:spPr>
          <a:xfrm>
            <a:off x="838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a:extLst>
              <a:ext uri="{FF2B5EF4-FFF2-40B4-BE49-F238E27FC236}">
                <a16:creationId xmlns:a16="http://schemas.microsoft.com/office/drawing/2014/main" id="{6A304E06-CF8B-461F-9DE1-9FAA68108E5F}"/>
              </a:ext>
            </a:extLst>
          </p:cNvPr>
          <p:cNvSpPr>
            <a:spLocks noGrp="1"/>
          </p:cNvSpPr>
          <p:nvPr>
            <p:ph sz="half" idx="2"/>
          </p:nvPr>
        </p:nvSpPr>
        <p:spPr>
          <a:xfrm>
            <a:off x="6172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1B2580A6-D7B8-44D1-9086-922E39D7DBE8}"/>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6" name="Zástupný symbol pro zápatí 5">
            <a:extLst>
              <a:ext uri="{FF2B5EF4-FFF2-40B4-BE49-F238E27FC236}">
                <a16:creationId xmlns:a16="http://schemas.microsoft.com/office/drawing/2014/main" id="{F8202768-D443-4ECE-B789-177636DABB16}"/>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272E7A44-0A8D-49F5-BD2C-6F1176F85E7A}"/>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1375630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4EA4D62-C2A2-4DEA-934D-94D8FBD8CA7B}"/>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symbol pro text 2">
            <a:extLst>
              <a:ext uri="{FF2B5EF4-FFF2-40B4-BE49-F238E27FC236}">
                <a16:creationId xmlns:a16="http://schemas.microsoft.com/office/drawing/2014/main" id="{0886DB24-A5BE-469B-912C-CFEEBC4246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Zástupný symbol pro obsah 3">
            <a:extLst>
              <a:ext uri="{FF2B5EF4-FFF2-40B4-BE49-F238E27FC236}">
                <a16:creationId xmlns:a16="http://schemas.microsoft.com/office/drawing/2014/main" id="{D7617D9A-86E7-4AD4-A63A-F23926082A3C}"/>
              </a:ext>
            </a:extLst>
          </p:cNvPr>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a:extLst>
              <a:ext uri="{FF2B5EF4-FFF2-40B4-BE49-F238E27FC236}">
                <a16:creationId xmlns:a16="http://schemas.microsoft.com/office/drawing/2014/main" id="{122AB280-F9F7-492F-BB73-F1F0E63736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Zástupný symbol pro obsah 5">
            <a:extLst>
              <a:ext uri="{FF2B5EF4-FFF2-40B4-BE49-F238E27FC236}">
                <a16:creationId xmlns:a16="http://schemas.microsoft.com/office/drawing/2014/main" id="{523808FB-D08A-4498-ACFB-595415AC4B53}"/>
              </a:ext>
            </a:extLst>
          </p:cNvPr>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EB761860-62D7-459D-AD42-90C6A40693A0}"/>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8" name="Zástupný symbol pro zápatí 7">
            <a:extLst>
              <a:ext uri="{FF2B5EF4-FFF2-40B4-BE49-F238E27FC236}">
                <a16:creationId xmlns:a16="http://schemas.microsoft.com/office/drawing/2014/main" id="{79B01823-FE45-4ACB-88AF-576174573495}"/>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3D066F66-E8DF-47A0-9BC4-5EAF9C9091FB}"/>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3841068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32E25F9-E174-41D3-B114-BA6C618DD6D4}"/>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606129F7-0B70-4C6A-9970-7EB221E8BDA2}"/>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4" name="Zástupný symbol pro zápatí 3">
            <a:extLst>
              <a:ext uri="{FF2B5EF4-FFF2-40B4-BE49-F238E27FC236}">
                <a16:creationId xmlns:a16="http://schemas.microsoft.com/office/drawing/2014/main" id="{1E37930E-4957-47CC-B31E-A7233ED08566}"/>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FD5D0F30-7624-49CD-81BC-315D9F469439}"/>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2459316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7081475D-85BD-47CE-83B9-67D28C172634}"/>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3" name="Zástupný symbol pro zápatí 2">
            <a:extLst>
              <a:ext uri="{FF2B5EF4-FFF2-40B4-BE49-F238E27FC236}">
                <a16:creationId xmlns:a16="http://schemas.microsoft.com/office/drawing/2014/main" id="{0B987401-270C-42FD-84D4-2A1A3DF9953E}"/>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43447662-01AB-4F5A-A213-D75E48BF5E14}"/>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2762103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E9C40A4-20D3-4D72-94F9-6B64E2796D2C}"/>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pro obsah 2">
            <a:extLst>
              <a:ext uri="{FF2B5EF4-FFF2-40B4-BE49-F238E27FC236}">
                <a16:creationId xmlns:a16="http://schemas.microsoft.com/office/drawing/2014/main" id="{1044BE95-618E-41C1-AFCD-56FA2C577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a:extLst>
              <a:ext uri="{FF2B5EF4-FFF2-40B4-BE49-F238E27FC236}">
                <a16:creationId xmlns:a16="http://schemas.microsoft.com/office/drawing/2014/main" id="{8DB114CD-2513-4D00-81F2-E466C5F402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Zástupný symbol pro datum 4">
            <a:extLst>
              <a:ext uri="{FF2B5EF4-FFF2-40B4-BE49-F238E27FC236}">
                <a16:creationId xmlns:a16="http://schemas.microsoft.com/office/drawing/2014/main" id="{3FF2C1FA-2C9F-4D84-BB34-63D6606D9813}"/>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6" name="Zástupný symbol pro zápatí 5">
            <a:extLst>
              <a:ext uri="{FF2B5EF4-FFF2-40B4-BE49-F238E27FC236}">
                <a16:creationId xmlns:a16="http://schemas.microsoft.com/office/drawing/2014/main" id="{1D23D527-0107-4729-B296-34ED62FF2249}"/>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57DDC5AD-6D0E-4386-BEB2-24EFAB028A0D}"/>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305316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8263CEC-EE13-4D36-84D1-ECD29D22560B}"/>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21D77735-929B-495B-9914-6CF7C2DD4D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a:extLst>
              <a:ext uri="{FF2B5EF4-FFF2-40B4-BE49-F238E27FC236}">
                <a16:creationId xmlns:a16="http://schemas.microsoft.com/office/drawing/2014/main" id="{1D56BDEB-9A00-46B8-BB21-206B843B3D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Zástupný symbol pro datum 4">
            <a:extLst>
              <a:ext uri="{FF2B5EF4-FFF2-40B4-BE49-F238E27FC236}">
                <a16:creationId xmlns:a16="http://schemas.microsoft.com/office/drawing/2014/main" id="{93DFB5F0-4A4B-4282-A6AD-826568FCBE8F}"/>
              </a:ext>
            </a:extLst>
          </p:cNvPr>
          <p:cNvSpPr>
            <a:spLocks noGrp="1"/>
          </p:cNvSpPr>
          <p:nvPr>
            <p:ph type="dt" sz="half" idx="10"/>
          </p:nvPr>
        </p:nvSpPr>
        <p:spPr/>
        <p:txBody>
          <a:bodyPr/>
          <a:lstStyle/>
          <a:p>
            <a:fld id="{8FA6DAC2-F467-40EC-A17E-920ED58D2DE2}" type="datetimeFigureOut">
              <a:rPr lang="cs-CZ" smtClean="0"/>
              <a:t>27.5.2022</a:t>
            </a:fld>
            <a:endParaRPr lang="cs-CZ"/>
          </a:p>
        </p:txBody>
      </p:sp>
      <p:sp>
        <p:nvSpPr>
          <p:cNvPr id="6" name="Zástupný symbol pro zápatí 5">
            <a:extLst>
              <a:ext uri="{FF2B5EF4-FFF2-40B4-BE49-F238E27FC236}">
                <a16:creationId xmlns:a16="http://schemas.microsoft.com/office/drawing/2014/main" id="{11CD1BB3-8826-4381-9F0A-881E544B0AFD}"/>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980EAF4B-A172-432A-8A70-4A9B96E18E41}"/>
              </a:ext>
            </a:extLst>
          </p:cNvPr>
          <p:cNvSpPr>
            <a:spLocks noGrp="1"/>
          </p:cNvSpPr>
          <p:nvPr>
            <p:ph type="sldNum" sz="quarter" idx="12"/>
          </p:nvPr>
        </p:nvSpPr>
        <p:spPr/>
        <p:txBody>
          <a:bodyPr/>
          <a:lstStyle/>
          <a:p>
            <a:fld id="{2C6FE834-0A6F-46BB-9718-704A8B15C654}" type="slidenum">
              <a:rPr lang="cs-CZ" smtClean="0"/>
              <a:t>‹#›</a:t>
            </a:fld>
            <a:endParaRPr lang="cs-CZ"/>
          </a:p>
        </p:txBody>
      </p:sp>
    </p:spTree>
    <p:extLst>
      <p:ext uri="{BB962C8B-B14F-4D97-AF65-F5344CB8AC3E}">
        <p14:creationId xmlns:p14="http://schemas.microsoft.com/office/powerpoint/2010/main" val="871328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41D06F68-8AA1-4253-9DAB-64B171910D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a:extLst>
              <a:ext uri="{FF2B5EF4-FFF2-40B4-BE49-F238E27FC236}">
                <a16:creationId xmlns:a16="http://schemas.microsoft.com/office/drawing/2014/main" id="{35E995C4-3A3F-406E-85B6-F4A28D8C1F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159663B-BBDE-439B-8B1E-C6549A4E98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A6DAC2-F467-40EC-A17E-920ED58D2DE2}" type="datetimeFigureOut">
              <a:rPr lang="cs-CZ" smtClean="0"/>
              <a:t>27.5.2022</a:t>
            </a:fld>
            <a:endParaRPr lang="cs-CZ"/>
          </a:p>
        </p:txBody>
      </p:sp>
      <p:sp>
        <p:nvSpPr>
          <p:cNvPr id="5" name="Zástupný symbol pro zápatí 4">
            <a:extLst>
              <a:ext uri="{FF2B5EF4-FFF2-40B4-BE49-F238E27FC236}">
                <a16:creationId xmlns:a16="http://schemas.microsoft.com/office/drawing/2014/main" id="{92E1E44A-077A-40A8-886D-BB8B87CFE1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FDC5E50E-93A0-47F3-8937-31E633C377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FE834-0A6F-46BB-9718-704A8B15C654}" type="slidenum">
              <a:rPr lang="cs-CZ" smtClean="0"/>
              <a:t>‹#›</a:t>
            </a:fld>
            <a:endParaRPr lang="cs-CZ"/>
          </a:p>
        </p:txBody>
      </p:sp>
    </p:spTree>
    <p:extLst>
      <p:ext uri="{BB962C8B-B14F-4D97-AF65-F5344CB8AC3E}">
        <p14:creationId xmlns:p14="http://schemas.microsoft.com/office/powerpoint/2010/main" val="1721007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cs.wikipedia.org/wiki/%C5%BDivotn%C3%AD_prost%C5%99ed%C3%AD" TargetMode="External"/><Relationship Id="rId2" Type="http://schemas.openxmlformats.org/officeDocument/2006/relationships/hyperlink" Target="http://cs.wikipedia.org/wiki/Le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0C7EC79-0D43-49FA-9B29-F299B1F93554}"/>
              </a:ext>
            </a:extLst>
          </p:cNvPr>
          <p:cNvSpPr>
            <a:spLocks noGrp="1"/>
          </p:cNvSpPr>
          <p:nvPr>
            <p:ph type="ctrTitle"/>
          </p:nvPr>
        </p:nvSpPr>
        <p:spPr>
          <a:xfrm>
            <a:off x="1524000" y="875898"/>
            <a:ext cx="9144000" cy="2553101"/>
          </a:xfrm>
        </p:spPr>
        <p:txBody>
          <a:bodyPr>
            <a:normAutofit fontScale="90000"/>
          </a:bodyPr>
          <a:lstStyle/>
          <a:p>
            <a:br>
              <a:rPr lang="cs-CZ" b="1" cap="all" dirty="0"/>
            </a:br>
            <a:br>
              <a:rPr lang="cs-CZ" b="1" cap="all" dirty="0"/>
            </a:br>
            <a:br>
              <a:rPr lang="cs-CZ" b="1" cap="all" dirty="0"/>
            </a:br>
            <a:r>
              <a:rPr lang="cs-CZ" sz="4400" b="1" cap="all" dirty="0"/>
              <a:t>Historie, současnost a budoucnost oceňování lesa v podmínkách </a:t>
            </a:r>
            <a:br>
              <a:rPr lang="cs-CZ" sz="4400" b="1" cap="all" dirty="0"/>
            </a:br>
            <a:r>
              <a:rPr lang="cs-CZ" sz="4400" b="1" cap="all" dirty="0"/>
              <a:t>České republiky</a:t>
            </a:r>
            <a:br>
              <a:rPr lang="cs-CZ" sz="4400" b="1" cap="all" dirty="0"/>
            </a:br>
            <a:r>
              <a:rPr lang="cs-CZ" sz="2200" b="1" i="1" dirty="0" err="1"/>
              <a:t>ExFoS</a:t>
            </a:r>
            <a:r>
              <a:rPr lang="cs-CZ" sz="2200" b="1" i="1" dirty="0"/>
              <a:t> - Expert </a:t>
            </a:r>
            <a:r>
              <a:rPr lang="cs-CZ" sz="2200" b="1" i="1" dirty="0" err="1"/>
              <a:t>Forensic</a:t>
            </a:r>
            <a:r>
              <a:rPr lang="cs-CZ" sz="2200" b="1" i="1" dirty="0"/>
              <a:t> Science</a:t>
            </a:r>
            <a:br>
              <a:rPr lang="cs-CZ" sz="2200" dirty="0"/>
            </a:br>
            <a:r>
              <a:rPr lang="cs-CZ" sz="2200" b="1" i="1" dirty="0"/>
              <a:t>XXIX. mezinárodní vědecká konference soudního inženýrství</a:t>
            </a:r>
            <a:br>
              <a:rPr lang="cs-CZ" sz="2200" dirty="0"/>
            </a:br>
            <a:r>
              <a:rPr lang="cs-CZ" sz="2200" b="1" i="1" dirty="0"/>
              <a:t>Brno 23.1. -24.1.2020</a:t>
            </a:r>
            <a:endParaRPr lang="cs-CZ" sz="4400" dirty="0"/>
          </a:p>
        </p:txBody>
      </p:sp>
      <p:sp>
        <p:nvSpPr>
          <p:cNvPr id="3" name="Podnadpis 2">
            <a:extLst>
              <a:ext uri="{FF2B5EF4-FFF2-40B4-BE49-F238E27FC236}">
                <a16:creationId xmlns:a16="http://schemas.microsoft.com/office/drawing/2014/main" id="{DA86E7CE-03B7-4A04-A8A6-70122366D800}"/>
              </a:ext>
            </a:extLst>
          </p:cNvPr>
          <p:cNvSpPr>
            <a:spLocks noGrp="1"/>
          </p:cNvSpPr>
          <p:nvPr>
            <p:ph type="subTitle" idx="1"/>
          </p:nvPr>
        </p:nvSpPr>
        <p:spPr>
          <a:xfrm>
            <a:off x="2165684" y="4533498"/>
            <a:ext cx="8903368" cy="2079057"/>
          </a:xfrm>
        </p:spPr>
        <p:txBody>
          <a:bodyPr>
            <a:normAutofit/>
          </a:bodyPr>
          <a:lstStyle/>
          <a:p>
            <a:pPr algn="l"/>
            <a:r>
              <a:rPr lang="cs-CZ" dirty="0"/>
              <a:t> Ing. Vlastimil Vala, CSc. </a:t>
            </a:r>
          </a:p>
          <a:p>
            <a:pPr algn="l"/>
            <a:r>
              <a:rPr lang="cs-CZ" dirty="0"/>
              <a:t>Mendelova univerzita v Brně, lesnická a dřevařská fakulta, vlastimil.vala@mendelu.cz</a:t>
            </a:r>
          </a:p>
          <a:p>
            <a:endParaRPr lang="cs-CZ" dirty="0"/>
          </a:p>
        </p:txBody>
      </p:sp>
    </p:spTree>
    <p:extLst>
      <p:ext uri="{BB962C8B-B14F-4D97-AF65-F5344CB8AC3E}">
        <p14:creationId xmlns:p14="http://schemas.microsoft.com/office/powerpoint/2010/main" val="411604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a:extLst>
              <a:ext uri="{FF2B5EF4-FFF2-40B4-BE49-F238E27FC236}">
                <a16:creationId xmlns:a16="http://schemas.microsoft.com/office/drawing/2014/main" id="{EDE2A5BB-8DF5-456D-B965-C6FFB2B53DBF}"/>
              </a:ext>
            </a:extLst>
          </p:cNvPr>
          <p:cNvPicPr>
            <a:picLocks noGrp="1" noChangeAspect="1"/>
          </p:cNvPicPr>
          <p:nvPr>
            <p:ph idx="1"/>
          </p:nvPr>
        </p:nvPicPr>
        <p:blipFill>
          <a:blip r:embed="rId2"/>
          <a:stretch>
            <a:fillRect/>
          </a:stretch>
        </p:blipFill>
        <p:spPr>
          <a:xfrm rot="5400000">
            <a:off x="2567075" y="-1548713"/>
            <a:ext cx="6849039" cy="9964387"/>
          </a:xfrm>
          <a:prstGeom prst="rect">
            <a:avLst/>
          </a:prstGeom>
        </p:spPr>
      </p:pic>
    </p:spTree>
    <p:extLst>
      <p:ext uri="{BB962C8B-B14F-4D97-AF65-F5344CB8AC3E}">
        <p14:creationId xmlns:p14="http://schemas.microsoft.com/office/powerpoint/2010/main" val="2964733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73C533F-855D-4019-ADA2-C4C2F205A0C6}"/>
              </a:ext>
            </a:extLst>
          </p:cNvPr>
          <p:cNvSpPr>
            <a:spLocks noGrp="1"/>
          </p:cNvSpPr>
          <p:nvPr>
            <p:ph type="title"/>
          </p:nvPr>
        </p:nvSpPr>
        <p:spPr/>
        <p:txBody>
          <a:bodyPr>
            <a:normAutofit/>
          </a:bodyPr>
          <a:lstStyle/>
          <a:p>
            <a:r>
              <a:rPr lang="cs-CZ" dirty="0"/>
              <a:t>Oceňování lesa v současnosti:</a:t>
            </a:r>
          </a:p>
        </p:txBody>
      </p:sp>
      <p:sp>
        <p:nvSpPr>
          <p:cNvPr id="3" name="Zástupný symbol pro obsah 2">
            <a:extLst>
              <a:ext uri="{FF2B5EF4-FFF2-40B4-BE49-F238E27FC236}">
                <a16:creationId xmlns:a16="http://schemas.microsoft.com/office/drawing/2014/main" id="{044073A3-2842-4A2B-A9A8-0948859FE14B}"/>
              </a:ext>
            </a:extLst>
          </p:cNvPr>
          <p:cNvSpPr>
            <a:spLocks noGrp="1"/>
          </p:cNvSpPr>
          <p:nvPr>
            <p:ph idx="1"/>
          </p:nvPr>
        </p:nvSpPr>
        <p:spPr>
          <a:xfrm>
            <a:off x="336884" y="1386038"/>
            <a:ext cx="11016916" cy="5293895"/>
          </a:xfrm>
        </p:spPr>
        <p:txBody>
          <a:bodyPr>
            <a:normAutofit/>
          </a:bodyPr>
          <a:lstStyle/>
          <a:p>
            <a:pPr marL="0" indent="0" algn="ctr">
              <a:buNone/>
            </a:pPr>
            <a:r>
              <a:rPr lang="cs-CZ" sz="3800" b="1" dirty="0"/>
              <a:t>Je teoretická a praktická činnost, která se zabývá určováním hodnot a cen lesa:</a:t>
            </a:r>
          </a:p>
          <a:p>
            <a:pPr lvl="1"/>
            <a:r>
              <a:rPr lang="cs-CZ" sz="3800" dirty="0"/>
              <a:t>lesa , lesních porostů s jejich prostředím a pozemků určených k plnění funkcí lesa,</a:t>
            </a:r>
          </a:p>
          <a:p>
            <a:pPr lvl="1"/>
            <a:r>
              <a:rPr lang="cs-CZ" sz="3800" dirty="0"/>
              <a:t>lesa a jeho funkcí (produkčních, mimoprodukčních),</a:t>
            </a:r>
          </a:p>
          <a:p>
            <a:pPr lvl="1"/>
            <a:r>
              <a:rPr lang="cs-CZ" sz="3800" dirty="0"/>
              <a:t>lesa jako majetku zvláštního druhu,  specifické věci nemovité,</a:t>
            </a:r>
          </a:p>
          <a:p>
            <a:pPr lvl="1"/>
            <a:r>
              <a:rPr lang="cs-CZ" sz="3800" dirty="0"/>
              <a:t>lesa jako obnovitelného přírodního zdroje,</a:t>
            </a:r>
          </a:p>
          <a:p>
            <a:pPr lvl="1"/>
            <a:r>
              <a:rPr lang="cs-CZ" sz="3800" dirty="0"/>
              <a:t>lesa jako multifunkčního aktiva,</a:t>
            </a:r>
          </a:p>
          <a:p>
            <a:pPr marL="0" indent="0">
              <a:buNone/>
            </a:pPr>
            <a:endParaRPr lang="cs-CZ" dirty="0"/>
          </a:p>
          <a:p>
            <a:pPr marL="0" indent="0">
              <a:buNone/>
            </a:pPr>
            <a:endParaRPr lang="cs-CZ" dirty="0"/>
          </a:p>
        </p:txBody>
      </p:sp>
    </p:spTree>
    <p:extLst>
      <p:ext uri="{BB962C8B-B14F-4D97-AF65-F5344CB8AC3E}">
        <p14:creationId xmlns:p14="http://schemas.microsoft.com/office/powerpoint/2010/main" val="4130579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DB1FE0D-297A-430F-AF78-C1E33974498B}"/>
              </a:ext>
            </a:extLst>
          </p:cNvPr>
          <p:cNvSpPr>
            <a:spLocks noGrp="1"/>
          </p:cNvSpPr>
          <p:nvPr>
            <p:ph type="title"/>
          </p:nvPr>
        </p:nvSpPr>
        <p:spPr/>
        <p:txBody>
          <a:bodyPr/>
          <a:lstStyle/>
          <a:p>
            <a:r>
              <a:rPr lang="cs-CZ" dirty="0"/>
              <a:t>Objekty oceňování</a:t>
            </a:r>
          </a:p>
        </p:txBody>
      </p:sp>
      <p:sp>
        <p:nvSpPr>
          <p:cNvPr id="3" name="Zástupný symbol pro obsah 2">
            <a:extLst>
              <a:ext uri="{FF2B5EF4-FFF2-40B4-BE49-F238E27FC236}">
                <a16:creationId xmlns:a16="http://schemas.microsoft.com/office/drawing/2014/main" id="{EBB2072B-4096-4A07-B69D-89888AD5DE4F}"/>
              </a:ext>
            </a:extLst>
          </p:cNvPr>
          <p:cNvSpPr>
            <a:spLocks noGrp="1"/>
          </p:cNvSpPr>
          <p:nvPr>
            <p:ph idx="1"/>
          </p:nvPr>
        </p:nvSpPr>
        <p:spPr/>
        <p:txBody>
          <a:bodyPr/>
          <a:lstStyle/>
          <a:p>
            <a:pPr lvl="0"/>
            <a:r>
              <a:rPr lang="cs-CZ" dirty="0"/>
              <a:t>půda (pozemek)</a:t>
            </a:r>
          </a:p>
          <a:p>
            <a:pPr lvl="0"/>
            <a:r>
              <a:rPr lang="cs-CZ" dirty="0"/>
              <a:t>porost</a:t>
            </a:r>
          </a:p>
          <a:p>
            <a:pPr lvl="0"/>
            <a:r>
              <a:rPr lang="cs-CZ" dirty="0"/>
              <a:t>les jako nemovitost</a:t>
            </a:r>
          </a:p>
          <a:p>
            <a:pPr lvl="0"/>
            <a:r>
              <a:rPr lang="cs-CZ" dirty="0"/>
              <a:t>jednotlivé stromy</a:t>
            </a:r>
          </a:p>
          <a:p>
            <a:pPr lvl="0"/>
            <a:r>
              <a:rPr lang="cs-CZ" dirty="0"/>
              <a:t>lesní podnik</a:t>
            </a:r>
          </a:p>
          <a:p>
            <a:pPr lvl="0"/>
            <a:r>
              <a:rPr lang="cs-CZ" dirty="0"/>
              <a:t>práva</a:t>
            </a:r>
          </a:p>
          <a:p>
            <a:r>
              <a:rPr lang="cs-CZ" dirty="0"/>
              <a:t>ztráty na majetku a výnosech</a:t>
            </a:r>
          </a:p>
        </p:txBody>
      </p:sp>
    </p:spTree>
    <p:extLst>
      <p:ext uri="{BB962C8B-B14F-4D97-AF65-F5344CB8AC3E}">
        <p14:creationId xmlns:p14="http://schemas.microsoft.com/office/powerpoint/2010/main" val="2523710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29EBB5-17AA-42D8-8054-9C813DDD576C}"/>
              </a:ext>
            </a:extLst>
          </p:cNvPr>
          <p:cNvSpPr>
            <a:spLocks noGrp="1"/>
          </p:cNvSpPr>
          <p:nvPr>
            <p:ph type="title"/>
          </p:nvPr>
        </p:nvSpPr>
        <p:spPr/>
        <p:txBody>
          <a:bodyPr/>
          <a:lstStyle/>
          <a:p>
            <a:r>
              <a:rPr lang="cs-CZ" dirty="0"/>
              <a:t>Hospodářská úprava lesa v současnosti</a:t>
            </a:r>
            <a:br>
              <a:rPr lang="cs-CZ" dirty="0"/>
            </a:br>
            <a:r>
              <a:rPr lang="cs-CZ" dirty="0"/>
              <a:t>(dříve statika lesní)</a:t>
            </a:r>
          </a:p>
        </p:txBody>
      </p:sp>
      <p:sp>
        <p:nvSpPr>
          <p:cNvPr id="3" name="Zástupný symbol pro obsah 2">
            <a:extLst>
              <a:ext uri="{FF2B5EF4-FFF2-40B4-BE49-F238E27FC236}">
                <a16:creationId xmlns:a16="http://schemas.microsoft.com/office/drawing/2014/main" id="{12CF9369-DDED-4B5E-8C89-74E7FA76F0C0}"/>
              </a:ext>
            </a:extLst>
          </p:cNvPr>
          <p:cNvSpPr>
            <a:spLocks noGrp="1"/>
          </p:cNvSpPr>
          <p:nvPr>
            <p:ph idx="1"/>
          </p:nvPr>
        </p:nvSpPr>
        <p:spPr/>
        <p:txBody>
          <a:bodyPr>
            <a:normAutofit fontScale="85000" lnSpcReduction="20000"/>
          </a:bodyPr>
          <a:lstStyle/>
          <a:p>
            <a:pPr marL="0" indent="0">
              <a:buNone/>
            </a:pPr>
            <a:endParaRPr lang="cs-CZ" dirty="0"/>
          </a:p>
          <a:p>
            <a:pPr marL="0" indent="0" algn="just">
              <a:buNone/>
            </a:pPr>
            <a:r>
              <a:rPr lang="cs-CZ" b="1" dirty="0"/>
              <a:t>Je teoretická a praktická činnost která je zakotvena v legislativě:</a:t>
            </a:r>
            <a:endParaRPr lang="cs-CZ" dirty="0"/>
          </a:p>
          <a:p>
            <a:pPr lvl="0"/>
            <a:r>
              <a:rPr lang="cs-CZ" dirty="0"/>
              <a:t>Je metodickým nástrojem státní lesnické politiky a doporučuje zásady hospodaření v lesích zpracováním</a:t>
            </a:r>
            <a:r>
              <a:rPr lang="cs-CZ" b="1" dirty="0"/>
              <a:t>„ Oblastních plánů rozvoje lesů“</a:t>
            </a:r>
            <a:r>
              <a:rPr lang="cs-CZ" dirty="0"/>
              <a:t>.</a:t>
            </a:r>
          </a:p>
          <a:p>
            <a:pPr lvl="0"/>
            <a:r>
              <a:rPr lang="cs-CZ" dirty="0"/>
              <a:t>Je nástrojem vlastníka lesa zpracováním </a:t>
            </a:r>
            <a:r>
              <a:rPr lang="cs-CZ" b="1" dirty="0"/>
              <a:t>„Lesních hospodářských plánů“</a:t>
            </a:r>
            <a:r>
              <a:rPr lang="cs-CZ" dirty="0"/>
              <a:t>. Tyto plány jsou službou pro vlastníka lesa, zjišťují stav jeho majetku a stanovují jeho cíle lesnického hospodaření v souladu s přírodními limity a celospolečenskými zájmy. </a:t>
            </a:r>
          </a:p>
          <a:p>
            <a:pPr lvl="0"/>
            <a:r>
              <a:rPr lang="cs-CZ" dirty="0"/>
              <a:t>Slouží pro zjištění stavu lesa a pro výkon státní správy lesů pro všechny lesy o výměře menší jak 50 ha zpracováním </a:t>
            </a:r>
            <a:r>
              <a:rPr lang="cs-CZ" b="1" dirty="0"/>
              <a:t>„Lesních hospodářských osnov“</a:t>
            </a:r>
            <a:r>
              <a:rPr lang="cs-CZ" dirty="0"/>
              <a:t>.</a:t>
            </a:r>
          </a:p>
          <a:p>
            <a:pPr lvl="0"/>
            <a:r>
              <a:rPr lang="cs-CZ" dirty="0"/>
              <a:t>Zjišťuje skutečný stav lesů na území státu prováděním </a:t>
            </a:r>
            <a:r>
              <a:rPr lang="cs-CZ" b="1" dirty="0"/>
              <a:t>„ Inventarizace lesů“</a:t>
            </a:r>
            <a:r>
              <a:rPr lang="cs-CZ" dirty="0"/>
              <a:t>.</a:t>
            </a:r>
          </a:p>
          <a:p>
            <a:pPr marL="0" indent="0" algn="just">
              <a:buNone/>
            </a:pPr>
            <a:r>
              <a:rPr lang="cs-CZ" dirty="0"/>
              <a:t> </a:t>
            </a:r>
          </a:p>
        </p:txBody>
      </p:sp>
    </p:spTree>
    <p:extLst>
      <p:ext uri="{BB962C8B-B14F-4D97-AF65-F5344CB8AC3E}">
        <p14:creationId xmlns:p14="http://schemas.microsoft.com/office/powerpoint/2010/main" val="1212473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7208B1D-2747-4635-B27E-E98F60F62823}"/>
              </a:ext>
            </a:extLst>
          </p:cNvPr>
          <p:cNvSpPr>
            <a:spLocks noGrp="1"/>
          </p:cNvSpPr>
          <p:nvPr>
            <p:ph type="title"/>
          </p:nvPr>
        </p:nvSpPr>
        <p:spPr/>
        <p:txBody>
          <a:bodyPr/>
          <a:lstStyle/>
          <a:p>
            <a:r>
              <a:rPr lang="cs-CZ" dirty="0"/>
              <a:t>Účely ocenění lesa</a:t>
            </a:r>
          </a:p>
        </p:txBody>
      </p:sp>
      <p:graphicFrame>
        <p:nvGraphicFramePr>
          <p:cNvPr id="4" name="Zástupný symbol pro obsah 3">
            <a:extLst>
              <a:ext uri="{FF2B5EF4-FFF2-40B4-BE49-F238E27FC236}">
                <a16:creationId xmlns:a16="http://schemas.microsoft.com/office/drawing/2014/main" id="{1BAF035E-2CD8-477C-89D6-357393A962FD}"/>
              </a:ext>
            </a:extLst>
          </p:cNvPr>
          <p:cNvGraphicFramePr>
            <a:graphicFrameLocks noGrp="1"/>
          </p:cNvGraphicFramePr>
          <p:nvPr>
            <p:ph idx="1"/>
            <p:extLst>
              <p:ext uri="{D42A27DB-BD31-4B8C-83A1-F6EECF244321}">
                <p14:modId xmlns:p14="http://schemas.microsoft.com/office/powerpoint/2010/main" val="4123282951"/>
              </p:ext>
            </p:extLst>
          </p:nvPr>
        </p:nvGraphicFramePr>
        <p:xfrm>
          <a:off x="240632" y="1203158"/>
          <a:ext cx="11626905" cy="5408156"/>
        </p:xfrm>
        <a:graphic>
          <a:graphicData uri="http://schemas.openxmlformats.org/drawingml/2006/table">
            <a:tbl>
              <a:tblPr firstRow="1" bandRow="1">
                <a:tableStyleId>{5C22544A-7EE6-4342-B048-85BDC9FD1C3A}</a:tableStyleId>
              </a:tblPr>
              <a:tblGrid>
                <a:gridCol w="2910839">
                  <a:extLst>
                    <a:ext uri="{9D8B030D-6E8A-4147-A177-3AD203B41FA5}">
                      <a16:colId xmlns:a16="http://schemas.microsoft.com/office/drawing/2014/main" val="2687763988"/>
                    </a:ext>
                  </a:extLst>
                </a:gridCol>
                <a:gridCol w="4535601">
                  <a:extLst>
                    <a:ext uri="{9D8B030D-6E8A-4147-A177-3AD203B41FA5}">
                      <a16:colId xmlns:a16="http://schemas.microsoft.com/office/drawing/2014/main" val="451433901"/>
                    </a:ext>
                  </a:extLst>
                </a:gridCol>
                <a:gridCol w="4180465">
                  <a:extLst>
                    <a:ext uri="{9D8B030D-6E8A-4147-A177-3AD203B41FA5}">
                      <a16:colId xmlns:a16="http://schemas.microsoft.com/office/drawing/2014/main" val="2442089162"/>
                    </a:ext>
                  </a:extLst>
                </a:gridCol>
              </a:tblGrid>
              <a:tr h="347751">
                <a:tc>
                  <a:txBody>
                    <a:bodyPr/>
                    <a:lstStyle/>
                    <a:p>
                      <a:r>
                        <a:rPr lang="cs-CZ" dirty="0"/>
                        <a:t>A) Ocenění pro</a:t>
                      </a:r>
                    </a:p>
                  </a:txBody>
                  <a:tcPr/>
                </a:tc>
                <a:tc>
                  <a:txBody>
                    <a:bodyPr/>
                    <a:lstStyle/>
                    <a:p>
                      <a:r>
                        <a:rPr lang="cs-CZ" dirty="0"/>
                        <a:t>Lesní hospodářské plány a osnovy</a:t>
                      </a:r>
                    </a:p>
                  </a:txBody>
                  <a:tcPr/>
                </a:tc>
                <a:tc>
                  <a:txBody>
                    <a:bodyPr/>
                    <a:lstStyle/>
                    <a:p>
                      <a:r>
                        <a:rPr lang="cs-CZ" dirty="0"/>
                        <a:t>B) Ocenění pro</a:t>
                      </a:r>
                    </a:p>
                  </a:txBody>
                  <a:tcPr/>
                </a:tc>
                <a:extLst>
                  <a:ext uri="{0D108BD9-81ED-4DB2-BD59-A6C34878D82A}">
                    <a16:rowId xmlns:a16="http://schemas.microsoft.com/office/drawing/2014/main" val="2032812666"/>
                  </a:ext>
                </a:extLst>
              </a:tr>
              <a:tr h="5042396">
                <a:tc>
                  <a:txBody>
                    <a:bodyPr/>
                    <a:lstStyle/>
                    <a:p>
                      <a:r>
                        <a:rPr lang="cs-CZ" dirty="0"/>
                        <a:t>nákup, prodej, směny,</a:t>
                      </a:r>
                    </a:p>
                    <a:p>
                      <a:pPr lvl="0"/>
                      <a:r>
                        <a:rPr lang="cs-CZ" dirty="0"/>
                        <a:t>zrušení a vypořádání podílového spoluvlastnictví,</a:t>
                      </a:r>
                    </a:p>
                    <a:p>
                      <a:pPr lvl="0"/>
                      <a:r>
                        <a:rPr lang="cs-CZ" dirty="0"/>
                        <a:t>darování,</a:t>
                      </a:r>
                    </a:p>
                    <a:p>
                      <a:pPr lvl="0"/>
                      <a:r>
                        <a:rPr lang="cs-CZ" dirty="0"/>
                        <a:t>daně a poplatky,</a:t>
                      </a:r>
                    </a:p>
                    <a:p>
                      <a:pPr lvl="0"/>
                      <a:r>
                        <a:rPr lang="cs-CZ" dirty="0"/>
                        <a:t>účetnictví,</a:t>
                      </a:r>
                    </a:p>
                    <a:p>
                      <a:pPr lvl="0"/>
                      <a:r>
                        <a:rPr lang="cs-CZ" dirty="0"/>
                        <a:t>dědictví,</a:t>
                      </a:r>
                    </a:p>
                    <a:p>
                      <a:pPr lvl="0"/>
                      <a:r>
                        <a:rPr lang="cs-CZ" dirty="0"/>
                        <a:t>nepeněžitý vklad do obchodní společnosti,</a:t>
                      </a:r>
                    </a:p>
                    <a:p>
                      <a:pPr lvl="0"/>
                      <a:r>
                        <a:rPr lang="cs-CZ" dirty="0"/>
                        <a:t>náhrada škody nebo újmy,</a:t>
                      </a:r>
                    </a:p>
                    <a:p>
                      <a:pPr lvl="0"/>
                      <a:r>
                        <a:rPr lang="cs-CZ" dirty="0"/>
                        <a:t>investiční poradenství,</a:t>
                      </a:r>
                    </a:p>
                    <a:p>
                      <a:pPr lvl="0"/>
                      <a:r>
                        <a:rPr lang="cs-CZ" dirty="0"/>
                        <a:t>ručení úvěru,</a:t>
                      </a:r>
                    </a:p>
                    <a:p>
                      <a:pPr lvl="0"/>
                      <a:r>
                        <a:rPr lang="cs-CZ" dirty="0"/>
                        <a:t>pojištění majetku,</a:t>
                      </a:r>
                    </a:p>
                    <a:p>
                      <a:r>
                        <a:rPr lang="cs-CZ" dirty="0"/>
                        <a:t>pronájem majetku,</a:t>
                      </a:r>
                    </a:p>
                    <a:p>
                      <a:r>
                        <a:rPr lang="cs-CZ" dirty="0"/>
                        <a:t>Lesního podniku</a:t>
                      </a:r>
                    </a:p>
                    <a:p>
                      <a:r>
                        <a:rPr lang="cs-CZ" dirty="0">
                          <a:solidFill>
                            <a:srgbClr val="FF0000"/>
                          </a:solidFill>
                        </a:rPr>
                        <a:t>Využívá podkladů Lesních hospodářských plánů a lesních hospodářských osnov</a:t>
                      </a:r>
                    </a:p>
                  </a:txBody>
                  <a:tcPr/>
                </a:tc>
                <a:tc>
                  <a:txBody>
                    <a:bodyPr/>
                    <a:lstStyle/>
                    <a:p>
                      <a:pPr algn="just"/>
                      <a:r>
                        <a:rPr lang="cs-CZ" b="1" dirty="0"/>
                        <a:t>Údaje o stavu lesa</a:t>
                      </a:r>
                    </a:p>
                    <a:p>
                      <a:pPr algn="just"/>
                      <a:r>
                        <a:rPr lang="cs-CZ" dirty="0"/>
                        <a:t>Kategorie lesa</a:t>
                      </a:r>
                    </a:p>
                    <a:p>
                      <a:pPr algn="just"/>
                      <a:r>
                        <a:rPr lang="cs-CZ" dirty="0"/>
                        <a:t>Pásmo ohrožení imisemi</a:t>
                      </a:r>
                    </a:p>
                    <a:p>
                      <a:pPr algn="just"/>
                      <a:r>
                        <a:rPr lang="cs-CZ" dirty="0"/>
                        <a:t>Lesní typ – SLT</a:t>
                      </a:r>
                    </a:p>
                    <a:p>
                      <a:pPr algn="just"/>
                      <a:r>
                        <a:rPr lang="cs-CZ" dirty="0"/>
                        <a:t>Výměry</a:t>
                      </a:r>
                    </a:p>
                    <a:p>
                      <a:pPr algn="just"/>
                      <a:r>
                        <a:rPr lang="cs-CZ" dirty="0"/>
                        <a:t>Dřeviny se zastoupením, bonitou a dalšími veličinami</a:t>
                      </a:r>
                    </a:p>
                    <a:p>
                      <a:pPr algn="just"/>
                      <a:r>
                        <a:rPr lang="cs-CZ" dirty="0"/>
                        <a:t>Věk</a:t>
                      </a:r>
                    </a:p>
                    <a:p>
                      <a:pPr algn="just"/>
                      <a:r>
                        <a:rPr lang="cs-CZ" dirty="0" err="1"/>
                        <a:t>Zakmenění</a:t>
                      </a:r>
                      <a:endParaRPr lang="cs-CZ" dirty="0"/>
                    </a:p>
                    <a:p>
                      <a:pPr algn="just"/>
                      <a:r>
                        <a:rPr lang="cs-CZ" b="1" dirty="0"/>
                        <a:t>Plán hospodářských opatření</a:t>
                      </a:r>
                    </a:p>
                    <a:p>
                      <a:pPr algn="just"/>
                      <a:r>
                        <a:rPr lang="cs-CZ" dirty="0"/>
                        <a:t>Maximální výše těžby</a:t>
                      </a:r>
                    </a:p>
                    <a:p>
                      <a:pPr algn="just"/>
                      <a:r>
                        <a:rPr lang="cs-CZ" dirty="0"/>
                        <a:t>Minimální podíl melioračních a zpevňujících dřevin.</a:t>
                      </a:r>
                    </a:p>
                    <a:p>
                      <a:pPr algn="just"/>
                      <a:r>
                        <a:rPr lang="cs-CZ" dirty="0"/>
                        <a:t>Plochu naléhavých a opakovaných výchovných zásahů v porostech do 40 let věku pro lesy ve vlastnictví státu a lesy ve vlastnictví obcí. </a:t>
                      </a:r>
                    </a:p>
                    <a:p>
                      <a:pPr algn="just"/>
                      <a:r>
                        <a:rPr lang="cs-CZ" dirty="0"/>
                        <a:t> </a:t>
                      </a:r>
                    </a:p>
                  </a:txBody>
                  <a:tcPr/>
                </a:tc>
                <a:tc>
                  <a:txBody>
                    <a:bodyPr/>
                    <a:lstStyle/>
                    <a:p>
                      <a:pPr algn="just"/>
                      <a:r>
                        <a:rPr lang="cs-CZ" b="1" dirty="0"/>
                        <a:t>návrhy hospodářské úpravy lesa</a:t>
                      </a:r>
                    </a:p>
                    <a:p>
                      <a:pPr algn="just"/>
                      <a:r>
                        <a:rPr lang="cs-CZ" dirty="0"/>
                        <a:t>Hospodářská úprava šetří diferencovaně na základě typologie jaké hospodářské způsoby , jaké dřeviny  a jak pěstovat na příslušném stanovišti s cílem optimalizace efektů pro vlastníky ( trvalý a nepřetržitý výnos, odnímatelný zisk-renta) a společnost (zjištění mimoprodukčních funkcí lesa), dnes pozitivních externalit, neboli služeb pro společnost. Při návrzích se se kalkulují výnosy a náklady variant. </a:t>
                      </a:r>
                    </a:p>
                    <a:p>
                      <a:pPr algn="just"/>
                      <a:r>
                        <a:rPr lang="cs-CZ" dirty="0"/>
                        <a:t>To je ale prováděno při návrzích vyhlášky.</a:t>
                      </a:r>
                    </a:p>
                    <a:p>
                      <a:pPr algn="just"/>
                      <a:r>
                        <a:rPr lang="cs-CZ" dirty="0"/>
                        <a:t>Za optimum je považovány rámcová směrnice opírající se o vyhlášku. </a:t>
                      </a:r>
                    </a:p>
                    <a:p>
                      <a:pPr algn="just"/>
                      <a:r>
                        <a:rPr lang="cs-CZ" dirty="0">
                          <a:solidFill>
                            <a:srgbClr val="FF0000"/>
                          </a:solidFill>
                        </a:rPr>
                        <a:t>Využívá poznatků ocenění při</a:t>
                      </a:r>
                      <a:r>
                        <a:rPr lang="cs-CZ" baseline="0" dirty="0">
                          <a:solidFill>
                            <a:srgbClr val="FF0000"/>
                          </a:solidFill>
                        </a:rPr>
                        <a:t> určování</a:t>
                      </a:r>
                      <a:r>
                        <a:rPr lang="cs-CZ" dirty="0">
                          <a:solidFill>
                            <a:srgbClr val="FF0000"/>
                          </a:solidFill>
                        </a:rPr>
                        <a:t> výnosových a nákladových hodnot</a:t>
                      </a:r>
                    </a:p>
                  </a:txBody>
                  <a:tcPr/>
                </a:tc>
                <a:extLst>
                  <a:ext uri="{0D108BD9-81ED-4DB2-BD59-A6C34878D82A}">
                    <a16:rowId xmlns:a16="http://schemas.microsoft.com/office/drawing/2014/main" val="1145315874"/>
                  </a:ext>
                </a:extLst>
              </a:tr>
            </a:tbl>
          </a:graphicData>
        </a:graphic>
      </p:graphicFrame>
    </p:spTree>
    <p:extLst>
      <p:ext uri="{BB962C8B-B14F-4D97-AF65-F5344CB8AC3E}">
        <p14:creationId xmlns:p14="http://schemas.microsoft.com/office/powerpoint/2010/main" val="2542240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96C874D-B617-4507-ABBD-D9B57A6499DB}"/>
              </a:ext>
            </a:extLst>
          </p:cNvPr>
          <p:cNvSpPr>
            <a:spLocks noGrp="1"/>
          </p:cNvSpPr>
          <p:nvPr>
            <p:ph type="title"/>
          </p:nvPr>
        </p:nvSpPr>
        <p:spPr>
          <a:xfrm>
            <a:off x="838200" y="365125"/>
            <a:ext cx="10515600" cy="1155667"/>
          </a:xfrm>
        </p:spPr>
        <p:txBody>
          <a:bodyPr/>
          <a:lstStyle/>
          <a:p>
            <a:r>
              <a:rPr lang="cs-CZ" dirty="0"/>
              <a:t>Současná krize lesnictví</a:t>
            </a:r>
          </a:p>
        </p:txBody>
      </p:sp>
      <p:sp>
        <p:nvSpPr>
          <p:cNvPr id="3" name="Zástupný symbol pro obsah 2">
            <a:extLst>
              <a:ext uri="{FF2B5EF4-FFF2-40B4-BE49-F238E27FC236}">
                <a16:creationId xmlns:a16="http://schemas.microsoft.com/office/drawing/2014/main" id="{CBF0EC9B-F9EE-4551-987D-D16F1237A9DA}"/>
              </a:ext>
            </a:extLst>
          </p:cNvPr>
          <p:cNvSpPr>
            <a:spLocks noGrp="1"/>
          </p:cNvSpPr>
          <p:nvPr>
            <p:ph idx="1"/>
          </p:nvPr>
        </p:nvSpPr>
        <p:spPr>
          <a:xfrm>
            <a:off x="838200" y="1371600"/>
            <a:ext cx="10515600" cy="4961467"/>
          </a:xfrm>
        </p:spPr>
        <p:txBody>
          <a:bodyPr>
            <a:normAutofit/>
          </a:bodyPr>
          <a:lstStyle/>
          <a:p>
            <a:pPr marL="0" indent="0" algn="just">
              <a:buNone/>
            </a:pPr>
            <a:r>
              <a:rPr lang="cs-CZ" dirty="0"/>
              <a:t>Les je klimatickou změnou ovlivňován negativně, ale současně se na lesy nahlíží jako na jeden z faktorů, který by měl napomoci zmírnit klimatickou změnu.    Paradox: od chřadnoucího lesa požadujeme, aby příčiny chřadnutí eliminoval a tím se zachraňoval.</a:t>
            </a:r>
          </a:p>
          <a:p>
            <a:pPr marL="0" indent="0" algn="just">
              <a:buNone/>
            </a:pPr>
            <a:r>
              <a:rPr lang="cs-CZ" dirty="0">
                <a:solidFill>
                  <a:srgbClr val="FF0000"/>
                </a:solidFill>
              </a:rPr>
              <a:t>Došlo k masivnímu rozpadu smrkových monokultur v důsledku klimatické změny.</a:t>
            </a:r>
          </a:p>
          <a:p>
            <a:pPr marL="0" indent="0" algn="just">
              <a:buNone/>
            </a:pPr>
            <a:r>
              <a:rPr lang="cs-CZ" dirty="0"/>
              <a:t>Má se za to, že klimatické změně budou lépe odolávat lesy obhospodařované přírodě bližšími způsoby. Patrně půjde o lesy bohatých struktur, myšlena je pestřejší dřevinná skladba a různověké porosty, různé výběrné a podrostní způsoby hospodaření. </a:t>
            </a:r>
          </a:p>
        </p:txBody>
      </p:sp>
    </p:spTree>
    <p:extLst>
      <p:ext uri="{BB962C8B-B14F-4D97-AF65-F5344CB8AC3E}">
        <p14:creationId xmlns:p14="http://schemas.microsoft.com/office/powerpoint/2010/main" val="263419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8D1A73E-1AF4-4DD4-A2B2-CE171DF1EF6D}"/>
              </a:ext>
            </a:extLst>
          </p:cNvPr>
          <p:cNvSpPr>
            <a:spLocks noGrp="1"/>
          </p:cNvSpPr>
          <p:nvPr>
            <p:ph type="title"/>
          </p:nvPr>
        </p:nvSpPr>
        <p:spPr/>
        <p:txBody>
          <a:bodyPr/>
          <a:lstStyle/>
          <a:p>
            <a:endParaRPr lang="cs-CZ"/>
          </a:p>
        </p:txBody>
      </p:sp>
      <p:sp>
        <p:nvSpPr>
          <p:cNvPr id="3" name="Zástupný symbol pro obsah 2">
            <a:extLst>
              <a:ext uri="{FF2B5EF4-FFF2-40B4-BE49-F238E27FC236}">
                <a16:creationId xmlns:a16="http://schemas.microsoft.com/office/drawing/2014/main" id="{A7A311CD-88D4-4F42-8F4E-19244FDB6287}"/>
              </a:ext>
            </a:extLst>
          </p:cNvPr>
          <p:cNvSpPr>
            <a:spLocks noGrp="1"/>
          </p:cNvSpPr>
          <p:nvPr>
            <p:ph idx="1"/>
          </p:nvPr>
        </p:nvSpPr>
        <p:spPr>
          <a:xfrm>
            <a:off x="838200" y="1825624"/>
            <a:ext cx="10515600" cy="5032375"/>
          </a:xfrm>
        </p:spPr>
        <p:txBody>
          <a:bodyPr/>
          <a:lstStyle/>
          <a:p>
            <a:pPr marL="0" indent="0">
              <a:buNone/>
            </a:pPr>
            <a:r>
              <a:rPr lang="cs-CZ" dirty="0"/>
              <a:t>Při současném ocenění v lese věkových tříd, oceňujeme dle plochy porostů, pro který známe dřevinu, věk a stáří. U různověkých porostů již nebude možné jednoduše věk porostu zjistit. Ocenění se bude muset odvíjet od nových parametrů. Půjde o porostní zásoby v m</a:t>
            </a:r>
            <a:r>
              <a:rPr lang="cs-CZ" baseline="30000" dirty="0"/>
              <a:t>3</a:t>
            </a:r>
            <a:r>
              <a:rPr lang="cs-CZ" dirty="0"/>
              <a:t>, strukturu tlouštěk a výšek stromů. Bude nutné vyřešit predikci přírůstů naturálních a hodnotových, přejít od ocenění dle výměry na ocenění podle dřevní zásoby. Nebude možné určit obmýtí, to bude nahrazeno cílovými tloušťkami, nebude možné použít </a:t>
            </a:r>
            <a:r>
              <a:rPr lang="cs-CZ" dirty="0" err="1"/>
              <a:t>zakmenění</a:t>
            </a:r>
            <a:r>
              <a:rPr lang="cs-CZ" dirty="0"/>
              <a:t> </a:t>
            </a:r>
          </a:p>
        </p:txBody>
      </p:sp>
    </p:spTree>
    <p:extLst>
      <p:ext uri="{BB962C8B-B14F-4D97-AF65-F5344CB8AC3E}">
        <p14:creationId xmlns:p14="http://schemas.microsoft.com/office/powerpoint/2010/main" val="1837299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5521CE-F87A-499A-923C-20031BF8E5C3}"/>
              </a:ext>
            </a:extLst>
          </p:cNvPr>
          <p:cNvSpPr>
            <a:spLocks noGrp="1"/>
          </p:cNvSpPr>
          <p:nvPr>
            <p:ph type="title"/>
          </p:nvPr>
        </p:nvSpPr>
        <p:spPr/>
        <p:txBody>
          <a:bodyPr/>
          <a:lstStyle/>
          <a:p>
            <a:endParaRPr lang="cs-CZ"/>
          </a:p>
        </p:txBody>
      </p:sp>
      <p:sp>
        <p:nvSpPr>
          <p:cNvPr id="3" name="Zástupný symbol pro obsah 2">
            <a:extLst>
              <a:ext uri="{FF2B5EF4-FFF2-40B4-BE49-F238E27FC236}">
                <a16:creationId xmlns:a16="http://schemas.microsoft.com/office/drawing/2014/main" id="{9A1AAB60-1AF2-47D2-9B90-37CDD5BA8062}"/>
              </a:ext>
            </a:extLst>
          </p:cNvPr>
          <p:cNvSpPr>
            <a:spLocks noGrp="1"/>
          </p:cNvSpPr>
          <p:nvPr>
            <p:ph idx="1"/>
          </p:nvPr>
        </p:nvSpPr>
        <p:spPr/>
        <p:txBody>
          <a:bodyPr/>
          <a:lstStyle/>
          <a:p>
            <a:pPr marL="0" indent="0">
              <a:buNone/>
            </a:pPr>
            <a:r>
              <a:rPr lang="cs-CZ" dirty="0"/>
              <a:t>Nutno také uvést, že v současnosti je výběrný hospodářský způsob zastoupen cca 2,5 %. Na vznikajících rozsáhlých holinách po kůrovcové těžbě vzniknou zalesněním stejnověké porosty, které se budou diferencovat až v souvislosti se způsobem péče o vzniklé porosty a následného pěstování. S oceňováním lesů bohatých struktur pro účely převodu majetku se tedy bude běžný oceňovatel (znalec) setkávat prozatím ojediněle.</a:t>
            </a:r>
          </a:p>
          <a:p>
            <a:pPr marL="0" indent="0">
              <a:buNone/>
            </a:pPr>
            <a:endParaRPr lang="cs-CZ" dirty="0"/>
          </a:p>
        </p:txBody>
      </p:sp>
    </p:spTree>
    <p:extLst>
      <p:ext uri="{BB962C8B-B14F-4D97-AF65-F5344CB8AC3E}">
        <p14:creationId xmlns:p14="http://schemas.microsoft.com/office/powerpoint/2010/main" val="3598187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9B330F1-1B9E-485E-9624-53958DC4F09E}"/>
              </a:ext>
            </a:extLst>
          </p:cNvPr>
          <p:cNvSpPr>
            <a:spLocks noGrp="1"/>
          </p:cNvSpPr>
          <p:nvPr>
            <p:ph type="title"/>
          </p:nvPr>
        </p:nvSpPr>
        <p:spPr/>
        <p:txBody>
          <a:bodyPr/>
          <a:lstStyle/>
          <a:p>
            <a:r>
              <a:rPr lang="cs-CZ" dirty="0"/>
              <a:t>Kůrovec a oceňovací vyhláška</a:t>
            </a:r>
          </a:p>
        </p:txBody>
      </p:sp>
      <p:sp>
        <p:nvSpPr>
          <p:cNvPr id="3" name="Zástupný symbol pro obsah 2">
            <a:extLst>
              <a:ext uri="{FF2B5EF4-FFF2-40B4-BE49-F238E27FC236}">
                <a16:creationId xmlns:a16="http://schemas.microsoft.com/office/drawing/2014/main" id="{F97BFD13-DCE8-4C75-850E-092F8AB95BD2}"/>
              </a:ext>
            </a:extLst>
          </p:cNvPr>
          <p:cNvSpPr>
            <a:spLocks noGrp="1"/>
          </p:cNvSpPr>
          <p:nvPr>
            <p:ph idx="1"/>
          </p:nvPr>
        </p:nvSpPr>
        <p:spPr>
          <a:xfrm>
            <a:off x="838200" y="1443789"/>
            <a:ext cx="10515600" cy="4733174"/>
          </a:xfrm>
        </p:spPr>
        <p:txBody>
          <a:bodyPr>
            <a:normAutofit fontScale="62500" lnSpcReduction="20000"/>
          </a:bodyPr>
          <a:lstStyle/>
          <a:p>
            <a:pPr marL="0" indent="0">
              <a:buNone/>
            </a:pPr>
            <a:r>
              <a:rPr lang="cs-CZ" dirty="0"/>
              <a:t>Od 1.8.2019 změna § 45</a:t>
            </a:r>
          </a:p>
          <a:p>
            <a:r>
              <a:rPr lang="cs-CZ" b="1" dirty="0"/>
              <a:t>§  45 - ocenění lesního porostu zjednodušeným způsobem</a:t>
            </a:r>
            <a:r>
              <a:rPr lang="cs-CZ" dirty="0"/>
              <a:t> se použije pro účely daně z nabytí nemovitých věcí. </a:t>
            </a:r>
            <a:r>
              <a:rPr lang="cs-CZ" b="1" dirty="0"/>
              <a:t> </a:t>
            </a:r>
            <a:endParaRPr lang="cs-CZ" dirty="0"/>
          </a:p>
          <a:p>
            <a:r>
              <a:rPr lang="cs-CZ" i="1" dirty="0"/>
              <a:t>„(1) Pro účely daně z nabytí nemovitých věcí se cena lesního porostu určí zjednodušeným postupem. Pokud se jedná o ocenění plošně odumírajících nebo plošně odumřelých lesních porostů, lze je ocenit podle § 40 až 42.</a:t>
            </a:r>
          </a:p>
          <a:p>
            <a:pPr marL="0" indent="0">
              <a:buNone/>
            </a:pPr>
            <a:r>
              <a:rPr lang="cs-CZ" i="1" dirty="0">
                <a:solidFill>
                  <a:srgbClr val="FF0000"/>
                </a:solidFill>
              </a:rPr>
              <a:t>    To umožnuje na porost uplatnit srážky až  o 85 %</a:t>
            </a:r>
            <a:endParaRPr lang="cs-CZ" dirty="0">
              <a:solidFill>
                <a:srgbClr val="FF0000"/>
              </a:solidFill>
            </a:endParaRPr>
          </a:p>
          <a:p>
            <a:r>
              <a:rPr lang="cs-CZ" i="1" dirty="0"/>
              <a:t>(2) Cena lesního porostu podle odstavce 1 je součtem dílčích cen jednotlivých skupin dřevin v poměru jejich plošného zastoupení v oceňovaném lesním porostu.</a:t>
            </a:r>
            <a:endParaRPr lang="cs-CZ" dirty="0"/>
          </a:p>
          <a:p>
            <a:r>
              <a:rPr lang="cs-CZ" i="1" dirty="0"/>
              <a:t>(3) Cena jednotlivých skupin dřevin se určí podle vzorce</a:t>
            </a:r>
            <a:endParaRPr lang="cs-CZ" dirty="0"/>
          </a:p>
          <a:p>
            <a:r>
              <a:rPr lang="cs-CZ" i="1" dirty="0"/>
              <a:t>ZC</a:t>
            </a:r>
            <a:r>
              <a:rPr lang="cs-CZ" i="1" baseline="-25000" dirty="0"/>
              <a:t>SD </a:t>
            </a:r>
            <a:r>
              <a:rPr lang="cs-CZ" i="1" dirty="0"/>
              <a:t>= V</a:t>
            </a:r>
            <a:r>
              <a:rPr lang="cs-CZ" i="1" baseline="-25000" dirty="0"/>
              <a:t>SD </a:t>
            </a:r>
            <a:r>
              <a:rPr lang="cs-CZ" i="1" dirty="0"/>
              <a:t>× C</a:t>
            </a:r>
            <a:r>
              <a:rPr lang="cs-CZ" i="1" baseline="-25000" dirty="0"/>
              <a:t>SD </a:t>
            </a:r>
            <a:r>
              <a:rPr lang="cs-CZ" i="1" dirty="0"/>
              <a:t>× B</a:t>
            </a:r>
            <a:r>
              <a:rPr lang="cs-CZ" i="1" baseline="-25000" dirty="0"/>
              <a:t>a</a:t>
            </a:r>
            <a:r>
              <a:rPr lang="cs-CZ" i="1" dirty="0"/>
              <a:t> ,</a:t>
            </a:r>
            <a:endParaRPr lang="cs-CZ" dirty="0"/>
          </a:p>
          <a:p>
            <a:r>
              <a:rPr lang="cs-CZ" i="1" dirty="0"/>
              <a:t>kde</a:t>
            </a:r>
            <a:endParaRPr lang="cs-CZ" dirty="0"/>
          </a:p>
          <a:p>
            <a:r>
              <a:rPr lang="cs-CZ" i="1" dirty="0"/>
              <a:t>ZC</a:t>
            </a:r>
            <a:r>
              <a:rPr lang="cs-CZ" i="1" baseline="-25000" dirty="0"/>
              <a:t>SD</a:t>
            </a:r>
            <a:r>
              <a:rPr lang="cs-CZ" i="1" dirty="0"/>
              <a:t> .. určená cena skupiny dřevin v Kč,</a:t>
            </a:r>
            <a:endParaRPr lang="cs-CZ" dirty="0"/>
          </a:p>
          <a:p>
            <a:r>
              <a:rPr lang="cs-CZ" i="1" dirty="0"/>
              <a:t>V</a:t>
            </a:r>
            <a:r>
              <a:rPr lang="cs-CZ" i="1" baseline="-25000" dirty="0"/>
              <a:t>SD</a:t>
            </a:r>
            <a:r>
              <a:rPr lang="cs-CZ" i="1" dirty="0"/>
              <a:t> ..... výměra zastoupené skupiny dřevin v m</a:t>
            </a:r>
            <a:r>
              <a:rPr lang="cs-CZ" i="1" baseline="30000" dirty="0"/>
              <a:t>2</a:t>
            </a:r>
            <a:r>
              <a:rPr lang="cs-CZ" i="1" dirty="0"/>
              <a:t>,</a:t>
            </a:r>
            <a:endParaRPr lang="cs-CZ" dirty="0"/>
          </a:p>
          <a:p>
            <a:r>
              <a:rPr lang="cs-CZ" i="1" dirty="0"/>
              <a:t>C</a:t>
            </a:r>
            <a:r>
              <a:rPr lang="cs-CZ" i="1" baseline="-25000" dirty="0"/>
              <a:t>SD</a:t>
            </a:r>
            <a:r>
              <a:rPr lang="cs-CZ" i="1" dirty="0"/>
              <a:t> ..... cena v Kč za m</a:t>
            </a:r>
            <a:r>
              <a:rPr lang="cs-CZ" i="1" baseline="30000" dirty="0"/>
              <a:t>2</a:t>
            </a:r>
            <a:r>
              <a:rPr lang="cs-CZ" i="1" dirty="0"/>
              <a:t> pro příslušnou skupinu dřevin, věk, bonitní stupeň a </a:t>
            </a:r>
            <a:r>
              <a:rPr lang="cs-CZ" i="1" dirty="0" err="1"/>
              <a:t>zakmenění</a:t>
            </a:r>
            <a:r>
              <a:rPr lang="cs-CZ" i="1" dirty="0"/>
              <a:t> 1,0 uvedená v tabulkách č. 1 až 6 v příloze č. 35 k této vyhlášce,</a:t>
            </a:r>
            <a:endParaRPr lang="cs-CZ" dirty="0"/>
          </a:p>
          <a:p>
            <a:r>
              <a:rPr lang="cs-CZ" i="1" dirty="0"/>
              <a:t>B</a:t>
            </a:r>
            <a:r>
              <a:rPr lang="cs-CZ" i="1" baseline="-25000" dirty="0"/>
              <a:t>a</a:t>
            </a:r>
            <a:r>
              <a:rPr lang="cs-CZ" i="1" dirty="0"/>
              <a:t> ........ </a:t>
            </a:r>
            <a:r>
              <a:rPr lang="cs-CZ" i="1" dirty="0" err="1"/>
              <a:t>zakmenění</a:t>
            </a:r>
            <a:r>
              <a:rPr lang="cs-CZ" i="1" dirty="0"/>
              <a:t> porostu ve věku ke dni ocenění.</a:t>
            </a:r>
            <a:endParaRPr lang="cs-CZ" dirty="0"/>
          </a:p>
          <a:p>
            <a:pPr marL="0" indent="0">
              <a:buNone/>
            </a:pPr>
            <a:endParaRPr lang="cs-CZ" dirty="0"/>
          </a:p>
        </p:txBody>
      </p:sp>
    </p:spTree>
    <p:extLst>
      <p:ext uri="{BB962C8B-B14F-4D97-AF65-F5344CB8AC3E}">
        <p14:creationId xmlns:p14="http://schemas.microsoft.com/office/powerpoint/2010/main" val="1281785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0A877E6-87FC-4C1E-86C5-70B4B5A4A6A5}"/>
              </a:ext>
            </a:extLst>
          </p:cNvPr>
          <p:cNvSpPr>
            <a:spLocks noGrp="1"/>
          </p:cNvSpPr>
          <p:nvPr>
            <p:ph type="title"/>
          </p:nvPr>
        </p:nvSpPr>
        <p:spPr/>
        <p:txBody>
          <a:bodyPr/>
          <a:lstStyle/>
          <a:p>
            <a:r>
              <a:rPr lang="cs-CZ" dirty="0"/>
              <a:t>Analýza trhu s lesy v současnosti</a:t>
            </a:r>
          </a:p>
        </p:txBody>
      </p:sp>
      <p:sp>
        <p:nvSpPr>
          <p:cNvPr id="3" name="Zástupný symbol pro obsah 2">
            <a:extLst>
              <a:ext uri="{FF2B5EF4-FFF2-40B4-BE49-F238E27FC236}">
                <a16:creationId xmlns:a16="http://schemas.microsoft.com/office/drawing/2014/main" id="{F305EAF8-DA0B-4EB7-83B9-C8FC1035B713}"/>
              </a:ext>
            </a:extLst>
          </p:cNvPr>
          <p:cNvSpPr>
            <a:spLocks noGrp="1"/>
          </p:cNvSpPr>
          <p:nvPr>
            <p:ph idx="1"/>
          </p:nvPr>
        </p:nvSpPr>
        <p:spPr/>
        <p:txBody>
          <a:bodyPr/>
          <a:lstStyle/>
          <a:p>
            <a:pPr marL="0" indent="0">
              <a:buNone/>
            </a:pPr>
            <a:r>
              <a:rPr lang="cs-CZ" dirty="0"/>
              <a:t>Lze v současnosti určit cenu obvyklou, když typickým prodávajícím je majitel, který se dostal do tísně v důsledku přírodní kalamity, jsou tu tedy mimořádné okolnosti trhu.</a:t>
            </a:r>
          </a:p>
          <a:p>
            <a:pPr marL="0" indent="0">
              <a:buNone/>
            </a:pPr>
            <a:r>
              <a:rPr lang="cs-CZ" dirty="0"/>
              <a:t>Tato mimořádnost  je v některých oblastech obvyklost.</a:t>
            </a:r>
          </a:p>
          <a:p>
            <a:pPr marL="0" indent="0">
              <a:buNone/>
            </a:pPr>
            <a:r>
              <a:rPr lang="cs-CZ" dirty="0"/>
              <a:t>Prodávající jsou ochotni slevit.</a:t>
            </a:r>
          </a:p>
          <a:p>
            <a:pPr marL="0" indent="0">
              <a:buNone/>
            </a:pPr>
            <a:r>
              <a:rPr lang="cs-CZ" dirty="0"/>
              <a:t>Na trh vstupují kupující s cílem investice s počátečním nízkým vkladem. Ti naopak mohou cenu zvyšovat.</a:t>
            </a:r>
          </a:p>
        </p:txBody>
      </p:sp>
    </p:spTree>
    <p:extLst>
      <p:ext uri="{BB962C8B-B14F-4D97-AF65-F5344CB8AC3E}">
        <p14:creationId xmlns:p14="http://schemas.microsoft.com/office/powerpoint/2010/main" val="4016709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Obsah</a:t>
            </a:r>
          </a:p>
        </p:txBody>
      </p:sp>
      <p:sp>
        <p:nvSpPr>
          <p:cNvPr id="3" name="Zástupný symbol pro obsah 2"/>
          <p:cNvSpPr>
            <a:spLocks noGrp="1"/>
          </p:cNvSpPr>
          <p:nvPr>
            <p:ph idx="1"/>
          </p:nvPr>
        </p:nvSpPr>
        <p:spPr/>
        <p:txBody>
          <a:bodyPr/>
          <a:lstStyle/>
          <a:p>
            <a:pPr marL="0" indent="0">
              <a:buNone/>
            </a:pPr>
            <a:r>
              <a:rPr lang="cs-CZ" dirty="0"/>
              <a:t>Vlastnické vztahy v lesích</a:t>
            </a:r>
          </a:p>
          <a:p>
            <a:pPr marL="0" indent="0">
              <a:buNone/>
            </a:pPr>
            <a:r>
              <a:rPr lang="cs-CZ" dirty="0"/>
              <a:t>Z historie připomenu nauky „Cenění lesů“ a „Statika lesní“</a:t>
            </a:r>
          </a:p>
          <a:p>
            <a:pPr marL="0" indent="0">
              <a:buNone/>
            </a:pPr>
            <a:r>
              <a:rPr lang="cs-CZ" dirty="0"/>
              <a:t>Pozemková reforma 1919 a stupnice náhrad za 1 ha lesa</a:t>
            </a:r>
          </a:p>
          <a:p>
            <a:pPr marL="0" indent="0">
              <a:buNone/>
            </a:pPr>
            <a:r>
              <a:rPr lang="cs-CZ" dirty="0"/>
              <a:t>Současnost oceňování lesa – účely </a:t>
            </a:r>
          </a:p>
          <a:p>
            <a:pPr marL="0" indent="0">
              <a:buNone/>
            </a:pPr>
            <a:r>
              <a:rPr lang="cs-CZ" dirty="0"/>
              <a:t>Vztah „Oceňování lesa“ a „Hospodářské úpravy lesa“</a:t>
            </a:r>
          </a:p>
          <a:p>
            <a:pPr marL="0" indent="0">
              <a:buNone/>
            </a:pPr>
            <a:r>
              <a:rPr lang="cs-CZ" dirty="0"/>
              <a:t>Současná krize lesnictví a oceňování </a:t>
            </a:r>
          </a:p>
          <a:p>
            <a:pPr marL="0" indent="0">
              <a:buNone/>
            </a:pPr>
            <a:r>
              <a:rPr lang="cs-CZ" dirty="0"/>
              <a:t>Externality v lesním hospodářství</a:t>
            </a:r>
          </a:p>
          <a:p>
            <a:pPr marL="0" indent="0">
              <a:buNone/>
            </a:pPr>
            <a:r>
              <a:rPr lang="cs-CZ" dirty="0"/>
              <a:t>Budoucnost oceňování lesa </a:t>
            </a:r>
          </a:p>
        </p:txBody>
      </p:sp>
    </p:spTree>
    <p:extLst>
      <p:ext uri="{BB962C8B-B14F-4D97-AF65-F5344CB8AC3E}">
        <p14:creationId xmlns:p14="http://schemas.microsoft.com/office/powerpoint/2010/main" val="2169515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8098755-1885-4ADC-A596-6667B1DCDD54}"/>
              </a:ext>
            </a:extLst>
          </p:cNvPr>
          <p:cNvSpPr>
            <a:spLocks noGrp="1"/>
          </p:cNvSpPr>
          <p:nvPr>
            <p:ph type="title"/>
          </p:nvPr>
        </p:nvSpPr>
        <p:spPr/>
        <p:txBody>
          <a:bodyPr/>
          <a:lstStyle/>
          <a:p>
            <a:r>
              <a:rPr lang="cs-CZ" dirty="0"/>
              <a:t>Výzva</a:t>
            </a:r>
          </a:p>
        </p:txBody>
      </p:sp>
      <p:sp>
        <p:nvSpPr>
          <p:cNvPr id="3" name="Zástupný symbol pro obsah 2">
            <a:extLst>
              <a:ext uri="{FF2B5EF4-FFF2-40B4-BE49-F238E27FC236}">
                <a16:creationId xmlns:a16="http://schemas.microsoft.com/office/drawing/2014/main" id="{E75C7C90-3F9E-46CD-B4BC-C1FBC8902C06}"/>
              </a:ext>
            </a:extLst>
          </p:cNvPr>
          <p:cNvSpPr>
            <a:spLocks noGrp="1"/>
          </p:cNvSpPr>
          <p:nvPr>
            <p:ph idx="1"/>
          </p:nvPr>
        </p:nvSpPr>
        <p:spPr/>
        <p:txBody>
          <a:bodyPr>
            <a:normAutofit lnSpcReduction="10000"/>
          </a:bodyPr>
          <a:lstStyle/>
          <a:p>
            <a:pPr marL="0" indent="0" algn="just">
              <a:buNone/>
            </a:pPr>
            <a:r>
              <a:rPr lang="cs-CZ" dirty="0"/>
              <a:t>Oceňování jako teoretická nauka a praktická činnost zabývající se hodnocením nových variant způsobů hospodaření má před sebou historickou výzvu. Vracíme se ke kořenům lesnictví. Statika lesní, dnes hospodářská úprava lesa, měla za úkol vytvořit rovnováhu ekonomických výnosů a nákladů. </a:t>
            </a:r>
          </a:p>
          <a:p>
            <a:pPr marL="0" indent="0" algn="just">
              <a:buNone/>
            </a:pPr>
            <a:r>
              <a:rPr lang="cs-CZ" dirty="0"/>
              <a:t>To bylo možné před sto lety za zcela jiných přírodních, společenských a ekonomických poměrů, kdy přírodní byly relativně stabilní. Dnes bude nutné tuto rovnováhu postupně obnovit za změněných a nestabilních přírodních podmínek. </a:t>
            </a:r>
          </a:p>
          <a:p>
            <a:pPr marL="0" indent="0" algn="just">
              <a:buNone/>
            </a:pPr>
            <a:r>
              <a:rPr lang="cs-CZ" dirty="0"/>
              <a:t>Při obnově rovnováhy bude nutné komplexněji začlenit do úvah externality. </a:t>
            </a:r>
          </a:p>
        </p:txBody>
      </p:sp>
    </p:spTree>
    <p:extLst>
      <p:ext uri="{BB962C8B-B14F-4D97-AF65-F5344CB8AC3E}">
        <p14:creationId xmlns:p14="http://schemas.microsoft.com/office/powerpoint/2010/main" val="39986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E2E0E14-5EF0-4EE7-9203-F5686D17A66A}"/>
              </a:ext>
            </a:extLst>
          </p:cNvPr>
          <p:cNvSpPr>
            <a:spLocks noGrp="1"/>
          </p:cNvSpPr>
          <p:nvPr>
            <p:ph type="title"/>
          </p:nvPr>
        </p:nvSpPr>
        <p:spPr/>
        <p:txBody>
          <a:bodyPr/>
          <a:lstStyle/>
          <a:p>
            <a:r>
              <a:rPr lang="cs-CZ" dirty="0"/>
              <a:t>Externality</a:t>
            </a:r>
          </a:p>
        </p:txBody>
      </p:sp>
      <p:sp>
        <p:nvSpPr>
          <p:cNvPr id="3" name="Zástupný symbol pro obsah 2">
            <a:extLst>
              <a:ext uri="{FF2B5EF4-FFF2-40B4-BE49-F238E27FC236}">
                <a16:creationId xmlns:a16="http://schemas.microsoft.com/office/drawing/2014/main" id="{CDC65E97-8F16-4909-A5DE-7F359FC7EFDA}"/>
              </a:ext>
            </a:extLst>
          </p:cNvPr>
          <p:cNvSpPr>
            <a:spLocks noGrp="1"/>
          </p:cNvSpPr>
          <p:nvPr>
            <p:ph idx="1"/>
          </p:nvPr>
        </p:nvSpPr>
        <p:spPr/>
        <p:txBody>
          <a:bodyPr>
            <a:normAutofit lnSpcReduction="10000"/>
          </a:bodyPr>
          <a:lstStyle/>
          <a:p>
            <a:r>
              <a:rPr lang="cs-CZ" b="1" dirty="0"/>
              <a:t>Pozitivní (kladné) </a:t>
            </a:r>
            <a:endParaRPr lang="cs-CZ" dirty="0"/>
          </a:p>
          <a:p>
            <a:r>
              <a:rPr lang="cs-CZ" dirty="0"/>
              <a:t>V případě pozitivních externalit činnost jednoho subjektu přináší prospěch jinému subjektu, který náklady s ním spojené nemusí hradit.</a:t>
            </a:r>
          </a:p>
          <a:p>
            <a:r>
              <a:rPr lang="cs-CZ" dirty="0"/>
              <a:t>Příkladem pozitivní externality jsou mimoprodukční funkce </a:t>
            </a:r>
            <a:r>
              <a:rPr lang="cs-CZ" dirty="0">
                <a:hlinkClick r:id="rId2" tooltip="Les"/>
              </a:rPr>
              <a:t>lesů</a:t>
            </a:r>
            <a:r>
              <a:rPr lang="cs-CZ" dirty="0"/>
              <a:t>.</a:t>
            </a:r>
          </a:p>
          <a:p>
            <a:pPr lvl="0"/>
            <a:r>
              <a:rPr lang="cs-CZ" b="1" dirty="0"/>
              <a:t>Negativní (záporné)</a:t>
            </a:r>
            <a:endParaRPr lang="cs-CZ" dirty="0"/>
          </a:p>
          <a:p>
            <a:r>
              <a:rPr lang="cs-CZ" dirty="0"/>
              <a:t>O negativních externalitách hovoříme tehdy, pokud činnost jednoho subjektu přináší náklady jinému subjektu, které mu nejsou hrazeny, a on z nich současně nezískává žádnou výhodu.</a:t>
            </a:r>
          </a:p>
          <a:p>
            <a:r>
              <a:rPr lang="cs-CZ" dirty="0"/>
              <a:t>Příkladem negativních externalit je např. znečištění </a:t>
            </a:r>
            <a:r>
              <a:rPr lang="cs-CZ" dirty="0">
                <a:hlinkClick r:id="rId3" tooltip="Životní prostředí"/>
              </a:rPr>
              <a:t>životního prostředí</a:t>
            </a:r>
            <a:r>
              <a:rPr lang="cs-CZ" dirty="0"/>
              <a:t> způsobené ekonomickou aktivitou</a:t>
            </a:r>
          </a:p>
          <a:p>
            <a:endParaRPr lang="cs-CZ" dirty="0"/>
          </a:p>
        </p:txBody>
      </p:sp>
    </p:spTree>
    <p:extLst>
      <p:ext uri="{BB962C8B-B14F-4D97-AF65-F5344CB8AC3E}">
        <p14:creationId xmlns:p14="http://schemas.microsoft.com/office/powerpoint/2010/main" val="3621921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CEB2EDC-B0DA-4C74-BE0C-4D29B891E739}"/>
              </a:ext>
            </a:extLst>
          </p:cNvPr>
          <p:cNvSpPr>
            <a:spLocks noGrp="1"/>
          </p:cNvSpPr>
          <p:nvPr>
            <p:ph type="title"/>
          </p:nvPr>
        </p:nvSpPr>
        <p:spPr/>
        <p:txBody>
          <a:bodyPr>
            <a:normAutofit fontScale="90000"/>
          </a:bodyPr>
          <a:lstStyle/>
          <a:p>
            <a:r>
              <a:rPr lang="cs-CZ" b="1" dirty="0"/>
              <a:t>Externality a jejich řešení v lesním hospodářství</a:t>
            </a:r>
            <a:br>
              <a:rPr lang="cs-CZ" dirty="0"/>
            </a:br>
            <a:endParaRPr lang="cs-CZ" dirty="0"/>
          </a:p>
        </p:txBody>
      </p:sp>
      <p:sp>
        <p:nvSpPr>
          <p:cNvPr id="3" name="Zástupný symbol pro obsah 2">
            <a:extLst>
              <a:ext uri="{FF2B5EF4-FFF2-40B4-BE49-F238E27FC236}">
                <a16:creationId xmlns:a16="http://schemas.microsoft.com/office/drawing/2014/main" id="{BEBBCDF8-793C-4CEE-BBE5-384AF88334FF}"/>
              </a:ext>
            </a:extLst>
          </p:cNvPr>
          <p:cNvSpPr>
            <a:spLocks noGrp="1"/>
          </p:cNvSpPr>
          <p:nvPr>
            <p:ph idx="1"/>
          </p:nvPr>
        </p:nvSpPr>
        <p:spPr/>
        <p:txBody>
          <a:bodyPr>
            <a:normAutofit fontScale="92500" lnSpcReduction="10000"/>
          </a:bodyPr>
          <a:lstStyle/>
          <a:p>
            <a:r>
              <a:rPr lang="cs-CZ" dirty="0"/>
              <a:t>Vlastníci lesů jsou z pohledu externalit v různých situacích, které jsou vzájemně propojené: </a:t>
            </a:r>
          </a:p>
          <a:p>
            <a:pPr lvl="0"/>
            <a:r>
              <a:rPr lang="cs-CZ" dirty="0"/>
              <a:t>Jako příjemci negativních externalit způsobených bezprostředně jinými subjekty. Historicky nejzávažnější je působení imisí na lesy a to má nesporné ekonomické dopady na vlastníky lesů stále. Imise si například vynutili rozsáhlou změnu druhové skladby, což souviselo s degradací porostů a půdy. Vše způsobilo škody jak na stávajících porostech, ale také škody spojené s nižšími produkčními a mimoprodukčními účinky náhradních dřevin. </a:t>
            </a:r>
          </a:p>
          <a:p>
            <a:pPr lvl="0"/>
            <a:r>
              <a:rPr lang="cs-CZ" dirty="0"/>
              <a:t>Jako příjemci negativních externalit způsobených zprostředkovaně klimatickou změnou, což v praxi znamená chřadnutí porostů, zejména smrkových.</a:t>
            </a:r>
          </a:p>
          <a:p>
            <a:pPr marL="0" indent="0">
              <a:buNone/>
            </a:pPr>
            <a:endParaRPr lang="cs-CZ" dirty="0"/>
          </a:p>
        </p:txBody>
      </p:sp>
    </p:spTree>
    <p:extLst>
      <p:ext uri="{BB962C8B-B14F-4D97-AF65-F5344CB8AC3E}">
        <p14:creationId xmlns:p14="http://schemas.microsoft.com/office/powerpoint/2010/main" val="3568747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7FA50A-D10C-4B04-A85D-0E5C226E5612}"/>
              </a:ext>
            </a:extLst>
          </p:cNvPr>
          <p:cNvSpPr>
            <a:spLocks noGrp="1"/>
          </p:cNvSpPr>
          <p:nvPr>
            <p:ph type="title"/>
          </p:nvPr>
        </p:nvSpPr>
        <p:spPr/>
        <p:txBody>
          <a:bodyPr/>
          <a:lstStyle/>
          <a:p>
            <a:r>
              <a:rPr lang="cs-CZ" dirty="0"/>
              <a:t>Výzva</a:t>
            </a:r>
          </a:p>
        </p:txBody>
      </p:sp>
      <p:sp>
        <p:nvSpPr>
          <p:cNvPr id="3" name="Zástupný symbol pro obsah 2">
            <a:extLst>
              <a:ext uri="{FF2B5EF4-FFF2-40B4-BE49-F238E27FC236}">
                <a16:creationId xmlns:a16="http://schemas.microsoft.com/office/drawing/2014/main" id="{C93EA1FD-CD17-4DC8-B516-EC08C9BBD912}"/>
              </a:ext>
            </a:extLst>
          </p:cNvPr>
          <p:cNvSpPr>
            <a:spLocks noGrp="1"/>
          </p:cNvSpPr>
          <p:nvPr>
            <p:ph idx="1"/>
          </p:nvPr>
        </p:nvSpPr>
        <p:spPr/>
        <p:txBody>
          <a:bodyPr>
            <a:normAutofit/>
          </a:bodyPr>
          <a:lstStyle/>
          <a:p>
            <a:pPr marL="0" indent="0">
              <a:buNone/>
            </a:pPr>
            <a:r>
              <a:rPr lang="cs-CZ" dirty="0"/>
              <a:t>Doposud známé modely výnosů a nákladů selhávají. </a:t>
            </a:r>
          </a:p>
          <a:p>
            <a:pPr marL="0" indent="0">
              <a:buNone/>
            </a:pPr>
            <a:r>
              <a:rPr lang="cs-CZ" dirty="0"/>
              <a:t>V rámci ocenění lesů výnosovým a nákladovým způsobem bude nutné v daleko větší míře zahrnout rizika v důsledku vlivu klimatických změn na vstupy a výstupy a dořešit komplexní ocenění ekosystémových služeb lesa. Zásobovací službu ocenit umíme- produkční funkce lesa </a:t>
            </a:r>
          </a:p>
          <a:p>
            <a:pPr marL="0" indent="0">
              <a:buNone/>
            </a:pPr>
            <a:r>
              <a:rPr lang="cs-CZ" altLang="cs-CZ" dirty="0"/>
              <a:t>Kladné externality lesní ekosystémů, které se využívají nebo jsou nezbytné při výrobě výrobě komodit je možné do systému zahrnout platbami vlastníkům lesů za ekosystémové služby. </a:t>
            </a:r>
            <a:endParaRPr lang="cs-CZ" dirty="0"/>
          </a:p>
          <a:p>
            <a:pPr marL="0" indent="0">
              <a:buNone/>
            </a:pPr>
            <a:endParaRPr lang="cs-CZ" dirty="0"/>
          </a:p>
        </p:txBody>
      </p:sp>
    </p:spTree>
    <p:extLst>
      <p:ext uri="{BB962C8B-B14F-4D97-AF65-F5344CB8AC3E}">
        <p14:creationId xmlns:p14="http://schemas.microsoft.com/office/powerpoint/2010/main" val="2005733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7622DDE-08ED-4EC7-AA7F-6211E6D60393}"/>
              </a:ext>
            </a:extLst>
          </p:cNvPr>
          <p:cNvSpPr>
            <a:spLocks noGrp="1"/>
          </p:cNvSpPr>
          <p:nvPr>
            <p:ph type="title"/>
          </p:nvPr>
        </p:nvSpPr>
        <p:spPr/>
        <p:txBody>
          <a:bodyPr>
            <a:normAutofit fontScale="90000"/>
          </a:bodyPr>
          <a:lstStyle/>
          <a:p>
            <a:br>
              <a:rPr lang="cs-CZ" altLang="cs-CZ" dirty="0" bmk="_Toc395014669">
                <a:latin typeface="Arial" panose="020B0604020202020204" pitchFamily="34" charset="0"/>
                <a:ea typeface="Times New Roman" panose="02020603050405020304" pitchFamily="18" charset="0"/>
              </a:rPr>
            </a:br>
            <a:r>
              <a:rPr lang="cs-CZ" altLang="cs-CZ" sz="4000" dirty="0" bmk="_Toc395014669">
                <a:latin typeface="Arial" panose="020B0604020202020204" pitchFamily="34" charset="0"/>
                <a:ea typeface="Times New Roman" panose="02020603050405020304" pitchFamily="18" charset="0"/>
              </a:rPr>
              <a:t>Vazba mezi službami ekosystému a lidským blahobytem (REID 2005)</a:t>
            </a:r>
            <a:br>
              <a:rPr lang="cs-CZ" altLang="cs-CZ" sz="4000" dirty="0">
                <a:latin typeface="Arial" panose="020B0604020202020204" pitchFamily="34" charset="0"/>
              </a:rPr>
            </a:br>
            <a:endParaRPr lang="cs-CZ" sz="4000" dirty="0"/>
          </a:p>
        </p:txBody>
      </p:sp>
      <p:pic>
        <p:nvPicPr>
          <p:cNvPr id="4" name="Zástupný symbol pro obsah 3">
            <a:extLst>
              <a:ext uri="{FF2B5EF4-FFF2-40B4-BE49-F238E27FC236}">
                <a16:creationId xmlns:a16="http://schemas.microsoft.com/office/drawing/2014/main" id="{C00E9509-F552-401A-BFCC-D01809C0426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58703" y="1676602"/>
            <a:ext cx="7007192" cy="503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259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b="1" dirty="0"/>
              <a:t>Specifika lesa jako  majetku zvláštního druhu.</a:t>
            </a:r>
            <a:br>
              <a:rPr lang="cs-CZ" b="1" dirty="0"/>
            </a:br>
            <a:endParaRPr lang="cs-CZ" dirty="0"/>
          </a:p>
        </p:txBody>
      </p:sp>
      <p:sp>
        <p:nvSpPr>
          <p:cNvPr id="3" name="Zástupný symbol pro obsah 2"/>
          <p:cNvSpPr>
            <a:spLocks noGrp="1"/>
          </p:cNvSpPr>
          <p:nvPr>
            <p:ph idx="1"/>
          </p:nvPr>
        </p:nvSpPr>
        <p:spPr>
          <a:xfrm>
            <a:off x="838200" y="1100667"/>
            <a:ext cx="10515600" cy="5076296"/>
          </a:xfrm>
        </p:spPr>
        <p:txBody>
          <a:bodyPr/>
          <a:lstStyle/>
          <a:p>
            <a:pPr marL="0" indent="0">
              <a:buNone/>
            </a:pPr>
            <a:r>
              <a:rPr lang="cs-CZ" dirty="0"/>
              <a:t> </a:t>
            </a:r>
          </a:p>
          <a:p>
            <a:pPr marL="0" indent="0">
              <a:buNone/>
            </a:pPr>
            <a:endParaRPr lang="cs-CZ" dirty="0"/>
          </a:p>
          <a:p>
            <a:pPr marL="0" indent="0">
              <a:buNone/>
            </a:pPr>
            <a:endParaRPr lang="cs-CZ" dirty="0"/>
          </a:p>
        </p:txBody>
      </p:sp>
      <p:sp>
        <p:nvSpPr>
          <p:cNvPr id="4" name="Zástupný symbol pro číslo snímku 3"/>
          <p:cNvSpPr>
            <a:spLocks noGrp="1"/>
          </p:cNvSpPr>
          <p:nvPr>
            <p:ph type="sldNum" sz="quarter" idx="12"/>
          </p:nvPr>
        </p:nvSpPr>
        <p:spPr/>
        <p:txBody>
          <a:bodyPr/>
          <a:lstStyle/>
          <a:p>
            <a:fld id="{F877FD0C-C05D-4DB6-A5C1-96D4469D90D2}" type="slidenum">
              <a:rPr lang="cs-CZ" smtClean="0"/>
              <a:t>25</a:t>
            </a:fld>
            <a:endParaRPr lang="cs-CZ"/>
          </a:p>
        </p:txBody>
      </p:sp>
      <p:pic>
        <p:nvPicPr>
          <p:cNvPr id="5" name="Obrázek 4"/>
          <p:cNvPicPr>
            <a:picLocks noChangeAspect="1"/>
          </p:cNvPicPr>
          <p:nvPr/>
        </p:nvPicPr>
        <p:blipFill>
          <a:blip r:embed="rId2"/>
          <a:stretch>
            <a:fillRect/>
          </a:stretch>
        </p:blipFill>
        <p:spPr>
          <a:xfrm>
            <a:off x="4656004" y="4252174"/>
            <a:ext cx="3682163" cy="2317124"/>
          </a:xfrm>
          <a:prstGeom prst="rect">
            <a:avLst/>
          </a:prstGeom>
        </p:spPr>
      </p:pic>
      <p:pic>
        <p:nvPicPr>
          <p:cNvPr id="6" name="Obrázek 5"/>
          <p:cNvPicPr>
            <a:picLocks noChangeAspect="1"/>
          </p:cNvPicPr>
          <p:nvPr/>
        </p:nvPicPr>
        <p:blipFill>
          <a:blip r:embed="rId3"/>
          <a:stretch>
            <a:fillRect/>
          </a:stretch>
        </p:blipFill>
        <p:spPr>
          <a:xfrm>
            <a:off x="7377230" y="1565084"/>
            <a:ext cx="3793678" cy="3413316"/>
          </a:xfrm>
          <a:prstGeom prst="rect">
            <a:avLst/>
          </a:prstGeom>
        </p:spPr>
      </p:pic>
      <p:pic>
        <p:nvPicPr>
          <p:cNvPr id="7" name="Obrázek 6"/>
          <p:cNvPicPr>
            <a:picLocks noChangeAspect="1"/>
          </p:cNvPicPr>
          <p:nvPr/>
        </p:nvPicPr>
        <p:blipFill>
          <a:blip r:embed="rId4"/>
          <a:stretch>
            <a:fillRect/>
          </a:stretch>
        </p:blipFill>
        <p:spPr>
          <a:xfrm>
            <a:off x="987856" y="4080933"/>
            <a:ext cx="3668397" cy="2417655"/>
          </a:xfrm>
          <a:prstGeom prst="rect">
            <a:avLst/>
          </a:prstGeom>
        </p:spPr>
      </p:pic>
      <p:pic>
        <p:nvPicPr>
          <p:cNvPr id="9" name="Zástupný symbol pro obsah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4446" y="1439538"/>
            <a:ext cx="3921348" cy="2777894"/>
          </a:xfrm>
          <a:prstGeom prst="rect">
            <a:avLst/>
          </a:prstGeom>
        </p:spPr>
      </p:pic>
    </p:spTree>
    <p:extLst>
      <p:ext uri="{BB962C8B-B14F-4D97-AF65-F5344CB8AC3E}">
        <p14:creationId xmlns:p14="http://schemas.microsoft.com/office/powerpoint/2010/main" val="637815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a:extLst>
              <a:ext uri="{FF2B5EF4-FFF2-40B4-BE49-F238E27FC236}">
                <a16:creationId xmlns:a16="http://schemas.microsoft.com/office/drawing/2014/main" id="{F86118FE-B411-4D66-8545-FF4D439B3520}"/>
              </a:ext>
            </a:extLst>
          </p:cNvPr>
          <p:cNvPicPr>
            <a:picLocks noGrp="1"/>
          </p:cNvPicPr>
          <p:nvPr>
            <p:ph idx="1"/>
          </p:nvPr>
        </p:nvPicPr>
        <p:blipFill>
          <a:blip r:embed="rId2"/>
          <a:stretch>
            <a:fillRect/>
          </a:stretch>
        </p:blipFill>
        <p:spPr>
          <a:xfrm>
            <a:off x="2493818" y="273132"/>
            <a:ext cx="6282047" cy="6424551"/>
          </a:xfrm>
          <a:prstGeom prst="rect">
            <a:avLst/>
          </a:prstGeom>
        </p:spPr>
      </p:pic>
    </p:spTree>
    <p:extLst>
      <p:ext uri="{BB962C8B-B14F-4D97-AF65-F5344CB8AC3E}">
        <p14:creationId xmlns:p14="http://schemas.microsoft.com/office/powerpoint/2010/main" val="29533121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Poznámka na závěr</a:t>
            </a:r>
            <a:endParaRPr lang="cs-CZ" dirty="0"/>
          </a:p>
        </p:txBody>
      </p:sp>
      <p:sp>
        <p:nvSpPr>
          <p:cNvPr id="3" name="Zástupný symbol pro obsah 2"/>
          <p:cNvSpPr>
            <a:spLocks noGrp="1"/>
          </p:cNvSpPr>
          <p:nvPr>
            <p:ph idx="1"/>
          </p:nvPr>
        </p:nvSpPr>
        <p:spPr/>
        <p:txBody>
          <a:bodyPr/>
          <a:lstStyle/>
          <a:p>
            <a:pPr marL="0" indent="0">
              <a:buNone/>
            </a:pPr>
            <a:r>
              <a:rPr lang="cs-CZ" dirty="0">
                <a:latin typeface="Times New Roman" panose="02020603050405020304" pitchFamily="18" charset="0"/>
                <a:ea typeface="Calibri" panose="020F0502020204030204" pitchFamily="34" charset="0"/>
                <a:cs typeface="Times New Roman" panose="02020603050405020304" pitchFamily="18" charset="0"/>
              </a:rPr>
              <a:t>Les je klimatickou změnou ovlivňován negativně, ale současně se na lesy nahlíží jako na jeden z faktorů, který by měl napomoci zmírnit klimatickou změnu. </a:t>
            </a:r>
          </a:p>
          <a:p>
            <a:pPr marL="0" indent="0">
              <a:buNone/>
            </a:pPr>
            <a:r>
              <a:rPr lang="cs-CZ" dirty="0">
                <a:latin typeface="Times New Roman" panose="02020603050405020304" pitchFamily="18" charset="0"/>
                <a:ea typeface="Calibri" panose="020F0502020204030204" pitchFamily="34" charset="0"/>
                <a:cs typeface="Times New Roman" panose="02020603050405020304" pitchFamily="18" charset="0"/>
              </a:rPr>
              <a:t>Od chřadnoucího lesa požadujeme, aby eliminoval klimatickou změnu , která rozpad způsobila.</a:t>
            </a:r>
          </a:p>
          <a:p>
            <a:pPr marL="0" indent="0">
              <a:buNone/>
            </a:pPr>
            <a:endParaRPr lang="cs-CZ" dirty="0">
              <a:latin typeface="Times New Roman" panose="02020603050405020304" pitchFamily="18" charset="0"/>
              <a:cs typeface="Times New Roman" panose="02020603050405020304" pitchFamily="18" charset="0"/>
            </a:endParaRPr>
          </a:p>
          <a:p>
            <a:pPr marL="0" indent="0">
              <a:buNone/>
            </a:pPr>
            <a:r>
              <a:rPr lang="cs-CZ" dirty="0">
                <a:latin typeface="Times New Roman" panose="02020603050405020304" pitchFamily="18" charset="0"/>
                <a:cs typeface="Times New Roman" panose="02020603050405020304" pitchFamily="18" charset="0"/>
              </a:rPr>
              <a:t>To bude schopen jiný les. Na to bude muset reagovat také oceňovací praxe.</a:t>
            </a:r>
            <a:endParaRPr lang="cs-CZ" dirty="0"/>
          </a:p>
        </p:txBody>
      </p:sp>
    </p:spTree>
    <p:extLst>
      <p:ext uri="{BB962C8B-B14F-4D97-AF65-F5344CB8AC3E}">
        <p14:creationId xmlns:p14="http://schemas.microsoft.com/office/powerpoint/2010/main" val="342483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9205BD4-70B5-40D2-B674-26DDA2CA63BD}"/>
              </a:ext>
            </a:extLst>
          </p:cNvPr>
          <p:cNvSpPr>
            <a:spLocks noGrp="1"/>
          </p:cNvSpPr>
          <p:nvPr>
            <p:ph type="title"/>
          </p:nvPr>
        </p:nvSpPr>
        <p:spPr>
          <a:xfrm>
            <a:off x="838200" y="365125"/>
            <a:ext cx="10515600" cy="2012315"/>
          </a:xfrm>
        </p:spPr>
        <p:txBody>
          <a:bodyPr/>
          <a:lstStyle/>
          <a:p>
            <a:pPr algn="ctr"/>
            <a:r>
              <a:rPr lang="cs-CZ" dirty="0"/>
              <a:t>Autoři příspěvku děkují za pozornost</a:t>
            </a:r>
          </a:p>
        </p:txBody>
      </p:sp>
      <p:sp>
        <p:nvSpPr>
          <p:cNvPr id="3" name="Zástupný symbol pro obsah 2">
            <a:extLst>
              <a:ext uri="{FF2B5EF4-FFF2-40B4-BE49-F238E27FC236}">
                <a16:creationId xmlns:a16="http://schemas.microsoft.com/office/drawing/2014/main" id="{05E52240-083F-4590-A783-5190062FCB1F}"/>
              </a:ext>
            </a:extLst>
          </p:cNvPr>
          <p:cNvSpPr>
            <a:spLocks noGrp="1"/>
          </p:cNvSpPr>
          <p:nvPr>
            <p:ph idx="1"/>
          </p:nvPr>
        </p:nvSpPr>
        <p:spPr>
          <a:xfrm>
            <a:off x="838200" y="2791325"/>
            <a:ext cx="10515600" cy="3385637"/>
          </a:xfrm>
        </p:spPr>
        <p:txBody>
          <a:bodyPr>
            <a:normAutofit/>
          </a:bodyPr>
          <a:lstStyle/>
          <a:p>
            <a:r>
              <a:rPr lang="cs-CZ" sz="1900" b="1" dirty="0"/>
              <a:t>Vala Vlastimil, Ing., CSc. </a:t>
            </a:r>
            <a:r>
              <a:rPr lang="cs-CZ" sz="1900" dirty="0"/>
              <a:t>– Mendelova univerzita v Brně, lesnická a dřevařská fakulta, vlastimil.vala@mendelu.cz</a:t>
            </a:r>
          </a:p>
          <a:p>
            <a:r>
              <a:rPr lang="cs-CZ" sz="1900" dirty="0"/>
              <a:t> </a:t>
            </a:r>
            <a:r>
              <a:rPr lang="cs-CZ" sz="1900" b="1" dirty="0"/>
              <a:t>Absolonová Jana, Ing. et Ing.</a:t>
            </a:r>
            <a:r>
              <a:rPr lang="cs-CZ" sz="1900" dirty="0"/>
              <a:t>– Vysoké učení technické v Brně, Ústav soudního inženýrství, Purkyňova 464/118, 612 00 Brno, e-mail: 166371@vutbr.cz</a:t>
            </a:r>
          </a:p>
          <a:p>
            <a:r>
              <a:rPr lang="cs-CZ" sz="1900" dirty="0"/>
              <a:t> </a:t>
            </a:r>
            <a:r>
              <a:rPr lang="cs-CZ" sz="1900" b="1" dirty="0"/>
              <a:t>Sadílek Augustin Ing.– </a:t>
            </a:r>
            <a:r>
              <a:rPr lang="cs-CZ" sz="1900" dirty="0"/>
              <a:t>Vysoké učení technické v Brně, Ústav soudního inženýrství, Purkyňova 464/118, 612 00 Brno, e-mail: augustin.sadilek@usi.vutbr.cz</a:t>
            </a:r>
          </a:p>
          <a:p>
            <a:r>
              <a:rPr lang="cs-CZ" sz="1900" dirty="0"/>
              <a:t> </a:t>
            </a:r>
            <a:r>
              <a:rPr lang="cs-CZ" sz="1900" b="1" dirty="0"/>
              <a:t>Filip Hakl, Ing. – </a:t>
            </a:r>
            <a:r>
              <a:rPr lang="cs-CZ" sz="1900" dirty="0"/>
              <a:t>Oddělení tvorby cen a verifikace, Státní pozemkový úřad, Husinecká 1024/11a, 130 00 Praha 3, e-mail: f.hakl@spucr.cz  </a:t>
            </a:r>
          </a:p>
          <a:p>
            <a:r>
              <a:rPr lang="cs-CZ" sz="1900" dirty="0"/>
              <a:t> </a:t>
            </a:r>
            <a:r>
              <a:rPr lang="cs-CZ" sz="1900" b="1" dirty="0"/>
              <a:t>Mačurová Eva, Ing., MBA – </a:t>
            </a:r>
            <a:r>
              <a:rPr lang="cs-CZ" sz="1900" dirty="0"/>
              <a:t>Oddělení tvorby cen a verifikace, Státní pozemkový úřad, Husinecká 1024/11a, 130 00 Praha 3, e-mail: e.macurova@spucr.cz</a:t>
            </a:r>
          </a:p>
          <a:p>
            <a:endParaRPr lang="cs-CZ" dirty="0"/>
          </a:p>
        </p:txBody>
      </p:sp>
    </p:spTree>
    <p:extLst>
      <p:ext uri="{BB962C8B-B14F-4D97-AF65-F5344CB8AC3E}">
        <p14:creationId xmlns:p14="http://schemas.microsoft.com/office/powerpoint/2010/main" val="1469707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F418C29-910B-4EA2-8A65-006F41C2756E}"/>
              </a:ext>
            </a:extLst>
          </p:cNvPr>
          <p:cNvSpPr>
            <a:spLocks noGrp="1"/>
          </p:cNvSpPr>
          <p:nvPr>
            <p:ph type="title"/>
          </p:nvPr>
        </p:nvSpPr>
        <p:spPr/>
        <p:txBody>
          <a:bodyPr/>
          <a:lstStyle/>
          <a:p>
            <a:r>
              <a:rPr lang="cs-CZ" dirty="0"/>
              <a:t> Podíl lesů ve vlastnictví státu</a:t>
            </a:r>
          </a:p>
        </p:txBody>
      </p:sp>
      <p:sp>
        <p:nvSpPr>
          <p:cNvPr id="3" name="Zástupný symbol pro obsah 2">
            <a:extLst>
              <a:ext uri="{FF2B5EF4-FFF2-40B4-BE49-F238E27FC236}">
                <a16:creationId xmlns:a16="http://schemas.microsoft.com/office/drawing/2014/main" id="{F6470183-F237-4B48-BC10-B692A0550EDE}"/>
              </a:ext>
            </a:extLst>
          </p:cNvPr>
          <p:cNvSpPr>
            <a:spLocks noGrp="1"/>
          </p:cNvSpPr>
          <p:nvPr>
            <p:ph idx="1"/>
          </p:nvPr>
        </p:nvSpPr>
        <p:spPr/>
        <p:txBody>
          <a:bodyPr/>
          <a:lstStyle/>
          <a:p>
            <a:pPr marL="0" indent="0">
              <a:buNone/>
            </a:pPr>
            <a:endParaRPr lang="cs-CZ" dirty="0"/>
          </a:p>
          <a:p>
            <a:pPr marL="0" indent="0">
              <a:buNone/>
            </a:pPr>
            <a:endParaRPr lang="cs-CZ" dirty="0"/>
          </a:p>
          <a:p>
            <a:pPr marL="0" indent="0">
              <a:buNone/>
            </a:pPr>
            <a:endParaRPr lang="cs-CZ" dirty="0"/>
          </a:p>
        </p:txBody>
      </p:sp>
      <p:graphicFrame>
        <p:nvGraphicFramePr>
          <p:cNvPr id="5" name="Tabulka 4">
            <a:extLst>
              <a:ext uri="{FF2B5EF4-FFF2-40B4-BE49-F238E27FC236}">
                <a16:creationId xmlns:a16="http://schemas.microsoft.com/office/drawing/2014/main" id="{6B15531A-68F6-47F9-9462-6A45EEFF02AE}"/>
              </a:ext>
            </a:extLst>
          </p:cNvPr>
          <p:cNvGraphicFramePr>
            <a:graphicFrameLocks noGrp="1"/>
          </p:cNvGraphicFramePr>
          <p:nvPr>
            <p:extLst>
              <p:ext uri="{D42A27DB-BD31-4B8C-83A1-F6EECF244321}">
                <p14:modId xmlns:p14="http://schemas.microsoft.com/office/powerpoint/2010/main" val="2120012390"/>
              </p:ext>
            </p:extLst>
          </p:nvPr>
        </p:nvGraphicFramePr>
        <p:xfrm>
          <a:off x="1876927" y="1690688"/>
          <a:ext cx="7715183" cy="4235115"/>
        </p:xfrm>
        <a:graphic>
          <a:graphicData uri="http://schemas.openxmlformats.org/drawingml/2006/table">
            <a:tbl>
              <a:tblPr firstRow="1" bandRow="1">
                <a:tableStyleId>{5C22544A-7EE6-4342-B048-85BDC9FD1C3A}</a:tableStyleId>
              </a:tblPr>
              <a:tblGrid>
                <a:gridCol w="3651183">
                  <a:extLst>
                    <a:ext uri="{9D8B030D-6E8A-4147-A177-3AD203B41FA5}">
                      <a16:colId xmlns:a16="http://schemas.microsoft.com/office/drawing/2014/main" val="4243501111"/>
                    </a:ext>
                  </a:extLst>
                </a:gridCol>
                <a:gridCol w="4064000">
                  <a:extLst>
                    <a:ext uri="{9D8B030D-6E8A-4147-A177-3AD203B41FA5}">
                      <a16:colId xmlns:a16="http://schemas.microsoft.com/office/drawing/2014/main" val="3681798633"/>
                    </a:ext>
                  </a:extLst>
                </a:gridCol>
              </a:tblGrid>
              <a:tr h="847023">
                <a:tc>
                  <a:txBody>
                    <a:bodyPr/>
                    <a:lstStyle/>
                    <a:p>
                      <a:r>
                        <a:rPr lang="cs-CZ" sz="4000" dirty="0"/>
                        <a:t>rok</a:t>
                      </a:r>
                    </a:p>
                  </a:txBody>
                  <a:tcPr/>
                </a:tc>
                <a:tc>
                  <a:txBody>
                    <a:bodyPr/>
                    <a:lstStyle/>
                    <a:p>
                      <a:r>
                        <a:rPr lang="cs-CZ" sz="4000" dirty="0"/>
                        <a:t>Podíl v %</a:t>
                      </a:r>
                    </a:p>
                  </a:txBody>
                  <a:tcPr/>
                </a:tc>
                <a:extLst>
                  <a:ext uri="{0D108BD9-81ED-4DB2-BD59-A6C34878D82A}">
                    <a16:rowId xmlns:a16="http://schemas.microsoft.com/office/drawing/2014/main" val="2378162438"/>
                  </a:ext>
                </a:extLst>
              </a:tr>
              <a:tr h="847023">
                <a:tc>
                  <a:txBody>
                    <a:bodyPr/>
                    <a:lstStyle/>
                    <a:p>
                      <a:r>
                        <a:rPr lang="cs-CZ" sz="4000" dirty="0"/>
                        <a:t>1918</a:t>
                      </a:r>
                    </a:p>
                  </a:txBody>
                  <a:tcPr/>
                </a:tc>
                <a:tc>
                  <a:txBody>
                    <a:bodyPr/>
                    <a:lstStyle/>
                    <a:p>
                      <a:r>
                        <a:rPr lang="cs-CZ" sz="4000" dirty="0"/>
                        <a:t>2%</a:t>
                      </a:r>
                    </a:p>
                  </a:txBody>
                  <a:tcPr/>
                </a:tc>
                <a:extLst>
                  <a:ext uri="{0D108BD9-81ED-4DB2-BD59-A6C34878D82A}">
                    <a16:rowId xmlns:a16="http://schemas.microsoft.com/office/drawing/2014/main" val="3065081924"/>
                  </a:ext>
                </a:extLst>
              </a:tr>
              <a:tr h="847023">
                <a:tc>
                  <a:txBody>
                    <a:bodyPr/>
                    <a:lstStyle/>
                    <a:p>
                      <a:r>
                        <a:rPr lang="cs-CZ" sz="4000" dirty="0"/>
                        <a:t>1937</a:t>
                      </a:r>
                    </a:p>
                  </a:txBody>
                  <a:tcPr/>
                </a:tc>
                <a:tc>
                  <a:txBody>
                    <a:bodyPr/>
                    <a:lstStyle/>
                    <a:p>
                      <a:r>
                        <a:rPr lang="cs-CZ" sz="4000" dirty="0"/>
                        <a:t>18%</a:t>
                      </a:r>
                    </a:p>
                  </a:txBody>
                  <a:tcPr/>
                </a:tc>
                <a:extLst>
                  <a:ext uri="{0D108BD9-81ED-4DB2-BD59-A6C34878D82A}">
                    <a16:rowId xmlns:a16="http://schemas.microsoft.com/office/drawing/2014/main" val="3750788839"/>
                  </a:ext>
                </a:extLst>
              </a:tr>
              <a:tr h="847023">
                <a:tc>
                  <a:txBody>
                    <a:bodyPr/>
                    <a:lstStyle/>
                    <a:p>
                      <a:r>
                        <a:rPr lang="cs-CZ" sz="4000" dirty="0"/>
                        <a:t>1989</a:t>
                      </a:r>
                    </a:p>
                  </a:txBody>
                  <a:tcPr/>
                </a:tc>
                <a:tc>
                  <a:txBody>
                    <a:bodyPr/>
                    <a:lstStyle/>
                    <a:p>
                      <a:r>
                        <a:rPr lang="cs-CZ" sz="4000" dirty="0"/>
                        <a:t>95%</a:t>
                      </a:r>
                    </a:p>
                  </a:txBody>
                  <a:tcPr/>
                </a:tc>
                <a:extLst>
                  <a:ext uri="{0D108BD9-81ED-4DB2-BD59-A6C34878D82A}">
                    <a16:rowId xmlns:a16="http://schemas.microsoft.com/office/drawing/2014/main" val="1631818330"/>
                  </a:ext>
                </a:extLst>
              </a:tr>
              <a:tr h="847023">
                <a:tc>
                  <a:txBody>
                    <a:bodyPr/>
                    <a:lstStyle/>
                    <a:p>
                      <a:r>
                        <a:rPr lang="cs-CZ" sz="4000" dirty="0">
                          <a:solidFill>
                            <a:schemeClr val="tx1"/>
                          </a:solidFill>
                        </a:rPr>
                        <a:t>2018</a:t>
                      </a:r>
                    </a:p>
                  </a:txBody>
                  <a:tcPr/>
                </a:tc>
                <a:tc>
                  <a:txBody>
                    <a:bodyPr/>
                    <a:lstStyle/>
                    <a:p>
                      <a:r>
                        <a:rPr lang="cs-CZ" sz="4000" dirty="0">
                          <a:solidFill>
                            <a:schemeClr val="tx1"/>
                          </a:solidFill>
                        </a:rPr>
                        <a:t>55%</a:t>
                      </a:r>
                    </a:p>
                  </a:txBody>
                  <a:tcPr/>
                </a:tc>
                <a:extLst>
                  <a:ext uri="{0D108BD9-81ED-4DB2-BD59-A6C34878D82A}">
                    <a16:rowId xmlns:a16="http://schemas.microsoft.com/office/drawing/2014/main" val="1148704190"/>
                  </a:ext>
                </a:extLst>
              </a:tr>
            </a:tbl>
          </a:graphicData>
        </a:graphic>
      </p:graphicFrame>
    </p:spTree>
    <p:extLst>
      <p:ext uri="{BB962C8B-B14F-4D97-AF65-F5344CB8AC3E}">
        <p14:creationId xmlns:p14="http://schemas.microsoft.com/office/powerpoint/2010/main" val="183024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029395D-339D-4CA1-A53D-1C9CB3198169}"/>
              </a:ext>
            </a:extLst>
          </p:cNvPr>
          <p:cNvSpPr>
            <a:spLocks noGrp="1"/>
          </p:cNvSpPr>
          <p:nvPr>
            <p:ph type="title"/>
          </p:nvPr>
        </p:nvSpPr>
        <p:spPr>
          <a:xfrm>
            <a:off x="750771" y="365125"/>
            <a:ext cx="10603029" cy="1325563"/>
          </a:xfrm>
        </p:spPr>
        <p:txBody>
          <a:bodyPr/>
          <a:lstStyle/>
          <a:p>
            <a:r>
              <a:rPr lang="cs-CZ" dirty="0"/>
              <a:t>Současné vlastnické vztahy v lesích ČR </a:t>
            </a:r>
          </a:p>
        </p:txBody>
      </p:sp>
      <p:pic>
        <p:nvPicPr>
          <p:cNvPr id="5" name="Zástupný symbol pro obsah 4">
            <a:extLst>
              <a:ext uri="{FF2B5EF4-FFF2-40B4-BE49-F238E27FC236}">
                <a16:creationId xmlns:a16="http://schemas.microsoft.com/office/drawing/2014/main" id="{563EF909-FD81-4F3B-9AB3-18A036A90370}"/>
              </a:ext>
            </a:extLst>
          </p:cNvPr>
          <p:cNvPicPr>
            <a:picLocks noGrp="1" noChangeAspect="1"/>
          </p:cNvPicPr>
          <p:nvPr>
            <p:ph idx="1"/>
          </p:nvPr>
        </p:nvPicPr>
        <p:blipFill>
          <a:blip r:embed="rId2"/>
          <a:stretch>
            <a:fillRect/>
          </a:stretch>
        </p:blipFill>
        <p:spPr>
          <a:xfrm>
            <a:off x="1505634" y="1540042"/>
            <a:ext cx="8924859" cy="5254556"/>
          </a:xfrm>
          <a:prstGeom prst="rect">
            <a:avLst/>
          </a:prstGeom>
        </p:spPr>
      </p:pic>
    </p:spTree>
    <p:extLst>
      <p:ext uri="{BB962C8B-B14F-4D97-AF65-F5344CB8AC3E}">
        <p14:creationId xmlns:p14="http://schemas.microsoft.com/office/powerpoint/2010/main" val="4189275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3102D29-F8D0-45A4-9AAD-44D77806A235}"/>
              </a:ext>
            </a:extLst>
          </p:cNvPr>
          <p:cNvSpPr>
            <a:spLocks noGrp="1"/>
          </p:cNvSpPr>
          <p:nvPr>
            <p:ph type="title"/>
          </p:nvPr>
        </p:nvSpPr>
        <p:spPr/>
        <p:txBody>
          <a:bodyPr/>
          <a:lstStyle/>
          <a:p>
            <a:r>
              <a:rPr lang="cs-CZ" dirty="0"/>
              <a:t>Zajímavosti z historie – dvě odborné nauky </a:t>
            </a:r>
          </a:p>
        </p:txBody>
      </p:sp>
      <p:sp>
        <p:nvSpPr>
          <p:cNvPr id="3" name="Zástupný symbol pro obsah 2">
            <a:extLst>
              <a:ext uri="{FF2B5EF4-FFF2-40B4-BE49-F238E27FC236}">
                <a16:creationId xmlns:a16="http://schemas.microsoft.com/office/drawing/2014/main" id="{C12CE965-E9F9-4181-AD54-C5EE1223F9D9}"/>
              </a:ext>
            </a:extLst>
          </p:cNvPr>
          <p:cNvSpPr>
            <a:spLocks noGrp="1"/>
          </p:cNvSpPr>
          <p:nvPr>
            <p:ph idx="1"/>
          </p:nvPr>
        </p:nvSpPr>
        <p:spPr>
          <a:xfrm>
            <a:off x="838200" y="1540042"/>
            <a:ext cx="10515600" cy="4636921"/>
          </a:xfrm>
        </p:spPr>
        <p:txBody>
          <a:bodyPr>
            <a:normAutofit/>
          </a:bodyPr>
          <a:lstStyle/>
          <a:p>
            <a:pPr marL="0" indent="0" algn="ctr">
              <a:buNone/>
            </a:pPr>
            <a:r>
              <a:rPr lang="cs-CZ" dirty="0"/>
              <a:t>„</a:t>
            </a:r>
            <a:r>
              <a:rPr lang="cs-CZ" sz="3200" b="1" dirty="0"/>
              <a:t>Cenění lesů“ a  „Statika lesní“.</a:t>
            </a:r>
          </a:p>
          <a:p>
            <a:pPr marL="0" indent="0">
              <a:buNone/>
            </a:pPr>
            <a:r>
              <a:rPr lang="cs-CZ" dirty="0"/>
              <a:t>Obě tyto vzájemně se doplňující nauky lesem rozumí půdu a porost ji pokrývající. </a:t>
            </a:r>
          </a:p>
          <a:p>
            <a:pPr marL="0" indent="0">
              <a:buNone/>
            </a:pPr>
            <a:r>
              <a:rPr lang="cs-CZ" dirty="0"/>
              <a:t>Rozdíly mezi ceněním lesů a statikou lesní:</a:t>
            </a:r>
          </a:p>
          <a:p>
            <a:r>
              <a:rPr lang="cs-CZ" dirty="0"/>
              <a:t>Cenění lesů se zabývá určování hodnot lesních majetků, jednotlivých jeho součástí, užitků hlavních a vedlejších. </a:t>
            </a:r>
          </a:p>
          <a:p>
            <a:r>
              <a:rPr lang="cs-CZ" dirty="0"/>
              <a:t>Statika lesní se zabývá rovnováhou mezi výnosy náklady, dává návod, jak dosahovat různými hospodářskými způsoby zisku (výnosy převyšují náklady) </a:t>
            </a:r>
          </a:p>
          <a:p>
            <a:pPr marL="0" indent="0">
              <a:buNone/>
            </a:pPr>
            <a:r>
              <a:rPr lang="cs-CZ" dirty="0"/>
              <a:t>Dle </a:t>
            </a:r>
            <a:r>
              <a:rPr lang="cs-CZ" dirty="0" err="1"/>
              <a:t>Burketa</a:t>
            </a:r>
            <a:r>
              <a:rPr lang="cs-CZ" dirty="0"/>
              <a:t> (1924)</a:t>
            </a:r>
          </a:p>
          <a:p>
            <a:endParaRPr lang="cs-CZ" dirty="0"/>
          </a:p>
        </p:txBody>
      </p:sp>
    </p:spTree>
    <p:extLst>
      <p:ext uri="{BB962C8B-B14F-4D97-AF65-F5344CB8AC3E}">
        <p14:creationId xmlns:p14="http://schemas.microsoft.com/office/powerpoint/2010/main" val="2463925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A9CA708-4793-4E8E-A9DA-23B51F325907}"/>
              </a:ext>
            </a:extLst>
          </p:cNvPr>
          <p:cNvSpPr>
            <a:spLocks noGrp="1"/>
          </p:cNvSpPr>
          <p:nvPr>
            <p:ph type="title"/>
          </p:nvPr>
        </p:nvSpPr>
        <p:spPr/>
        <p:txBody>
          <a:bodyPr/>
          <a:lstStyle/>
          <a:p>
            <a:r>
              <a:rPr lang="cs-CZ" dirty="0"/>
              <a:t>Co se řešila nauka cenění</a:t>
            </a:r>
          </a:p>
        </p:txBody>
      </p:sp>
      <p:sp>
        <p:nvSpPr>
          <p:cNvPr id="3" name="Zástupný symbol pro obsah 2">
            <a:extLst>
              <a:ext uri="{FF2B5EF4-FFF2-40B4-BE49-F238E27FC236}">
                <a16:creationId xmlns:a16="http://schemas.microsoft.com/office/drawing/2014/main" id="{74C9ACFE-CF33-4D60-86E1-75F428CA0F50}"/>
              </a:ext>
            </a:extLst>
          </p:cNvPr>
          <p:cNvSpPr>
            <a:spLocks noGrp="1"/>
          </p:cNvSpPr>
          <p:nvPr>
            <p:ph idx="1"/>
          </p:nvPr>
        </p:nvSpPr>
        <p:spPr/>
        <p:txBody>
          <a:bodyPr>
            <a:normAutofit fontScale="92500" lnSpcReduction="20000"/>
          </a:bodyPr>
          <a:lstStyle/>
          <a:p>
            <a:pPr marL="0" indent="0">
              <a:buNone/>
            </a:pPr>
            <a:r>
              <a:rPr lang="cs-CZ" dirty="0"/>
              <a:t>Určovaly se hodnoty</a:t>
            </a:r>
          </a:p>
          <a:p>
            <a:pPr lvl="0"/>
            <a:r>
              <a:rPr lang="cs-CZ" dirty="0"/>
              <a:t>Očekávané (nadějné), které se určují u nepravidelných budoucích výnosů.</a:t>
            </a:r>
          </a:p>
          <a:p>
            <a:pPr lvl="0"/>
            <a:r>
              <a:rPr lang="cs-CZ" dirty="0"/>
              <a:t>Tržní, které se určují dle skutečných prodejů.  </a:t>
            </a:r>
          </a:p>
          <a:p>
            <a:pPr lvl="0"/>
            <a:r>
              <a:rPr lang="cs-CZ" dirty="0"/>
              <a:t>Nákladové, které se určují náklady na výrobu.</a:t>
            </a:r>
          </a:p>
          <a:p>
            <a:pPr lvl="0"/>
            <a:r>
              <a:rPr lang="cs-CZ" dirty="0"/>
              <a:t>Důchodové (kapitalizované), která se určují kapitalizací ročního důchodu (renty). </a:t>
            </a:r>
          </a:p>
          <a:p>
            <a:r>
              <a:rPr lang="cs-CZ" dirty="0"/>
              <a:t>Hodnoty se určují pro půdu, porost, les, jednotlivé stromy.</a:t>
            </a:r>
          </a:p>
          <a:p>
            <a:r>
              <a:rPr lang="cs-CZ" dirty="0"/>
              <a:t>Hodnoty se určují k různým účelům, jmenovitě jde-li o koupi, prodej, výměnu a dělbu lesů, o dobrovolný anebo donucený odstup (vyvlastnění) pozemků lesních a porostů, o výkup neb úpravu služebností lesních, stanovení náhrady škody lesům způsobené, o povolení úvěru na lesy a konečně zdanění lesů.</a:t>
            </a:r>
          </a:p>
          <a:p>
            <a:pPr marL="0" indent="0">
              <a:buNone/>
            </a:pPr>
            <a:endParaRPr lang="cs-CZ" dirty="0"/>
          </a:p>
          <a:p>
            <a:pPr marL="0" indent="0">
              <a:buNone/>
            </a:pPr>
            <a:endParaRPr lang="cs-CZ" dirty="0"/>
          </a:p>
        </p:txBody>
      </p:sp>
    </p:spTree>
    <p:extLst>
      <p:ext uri="{BB962C8B-B14F-4D97-AF65-F5344CB8AC3E}">
        <p14:creationId xmlns:p14="http://schemas.microsoft.com/office/powerpoint/2010/main" val="946716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E7774F7-5E22-4A11-9FE2-905BC0DBFCCF}"/>
              </a:ext>
            </a:extLst>
          </p:cNvPr>
          <p:cNvSpPr>
            <a:spLocks noGrp="1"/>
          </p:cNvSpPr>
          <p:nvPr>
            <p:ph type="title"/>
          </p:nvPr>
        </p:nvSpPr>
        <p:spPr/>
        <p:txBody>
          <a:bodyPr/>
          <a:lstStyle/>
          <a:p>
            <a:r>
              <a:rPr lang="cs-CZ" dirty="0"/>
              <a:t>Co řešila nauka statika lesní</a:t>
            </a:r>
          </a:p>
        </p:txBody>
      </p:sp>
      <p:sp>
        <p:nvSpPr>
          <p:cNvPr id="3" name="Zástupný symbol pro obsah 2">
            <a:extLst>
              <a:ext uri="{FF2B5EF4-FFF2-40B4-BE49-F238E27FC236}">
                <a16:creationId xmlns:a16="http://schemas.microsoft.com/office/drawing/2014/main" id="{7C4CC360-34CE-40A4-8420-7DE9E8C4FC6A}"/>
              </a:ext>
            </a:extLst>
          </p:cNvPr>
          <p:cNvSpPr>
            <a:spLocks noGrp="1"/>
          </p:cNvSpPr>
          <p:nvPr>
            <p:ph idx="1"/>
          </p:nvPr>
        </p:nvSpPr>
        <p:spPr/>
        <p:txBody>
          <a:bodyPr/>
          <a:lstStyle/>
          <a:p>
            <a:pPr marL="0" indent="0">
              <a:buNone/>
            </a:pPr>
            <a:r>
              <a:rPr lang="cs-CZ" dirty="0"/>
              <a:t>Úlohy vedoucí k volbě způsobů hospodaření, kdy se šetří:</a:t>
            </a:r>
          </a:p>
          <a:p>
            <a:pPr lvl="0"/>
            <a:r>
              <a:rPr lang="cs-CZ" dirty="0"/>
              <a:t>Poměry stanovištní.</a:t>
            </a:r>
          </a:p>
          <a:p>
            <a:pPr lvl="0"/>
            <a:r>
              <a:rPr lang="cs-CZ" dirty="0"/>
              <a:t>Dřeviny stávající a budoucí.</a:t>
            </a:r>
          </a:p>
          <a:p>
            <a:pPr lvl="0"/>
            <a:r>
              <a:rPr lang="cs-CZ" dirty="0"/>
              <a:t>Dosavadní a budoucí způsoby hospodaření.</a:t>
            </a:r>
          </a:p>
          <a:p>
            <a:pPr lvl="0"/>
            <a:r>
              <a:rPr lang="cs-CZ" dirty="0"/>
              <a:t>Jmění vlastníka lesů.</a:t>
            </a:r>
          </a:p>
          <a:p>
            <a:pPr lvl="0"/>
            <a:r>
              <a:rPr lang="cs-CZ" dirty="0"/>
              <a:t>Poměry výnosové a odbytové (dřevní).</a:t>
            </a:r>
          </a:p>
          <a:p>
            <a:pPr marL="0" indent="0">
              <a:buNone/>
            </a:pPr>
            <a:endParaRPr lang="cs-CZ" dirty="0"/>
          </a:p>
        </p:txBody>
      </p:sp>
    </p:spTree>
    <p:extLst>
      <p:ext uri="{BB962C8B-B14F-4D97-AF65-F5344CB8AC3E}">
        <p14:creationId xmlns:p14="http://schemas.microsoft.com/office/powerpoint/2010/main" val="2360807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AFF3AB1-87E2-4D3E-ABA7-8FA22146DF49}"/>
              </a:ext>
            </a:extLst>
          </p:cNvPr>
          <p:cNvSpPr>
            <a:spLocks noGrp="1"/>
          </p:cNvSpPr>
          <p:nvPr>
            <p:ph type="title"/>
          </p:nvPr>
        </p:nvSpPr>
        <p:spPr/>
        <p:txBody>
          <a:bodyPr/>
          <a:lstStyle/>
          <a:p>
            <a:r>
              <a:rPr lang="cs-CZ" dirty="0"/>
              <a:t>Volba dřevin na základě poznatků statiky lesní</a:t>
            </a:r>
          </a:p>
        </p:txBody>
      </p:sp>
      <p:sp>
        <p:nvSpPr>
          <p:cNvPr id="3" name="Zástupný symbol pro obsah 2">
            <a:extLst>
              <a:ext uri="{FF2B5EF4-FFF2-40B4-BE49-F238E27FC236}">
                <a16:creationId xmlns:a16="http://schemas.microsoft.com/office/drawing/2014/main" id="{B88C7A70-867B-4201-98DE-1D933B5F1292}"/>
              </a:ext>
            </a:extLst>
          </p:cNvPr>
          <p:cNvSpPr>
            <a:spLocks noGrp="1"/>
          </p:cNvSpPr>
          <p:nvPr>
            <p:ph idx="1"/>
          </p:nvPr>
        </p:nvSpPr>
        <p:spPr/>
        <p:txBody>
          <a:bodyPr/>
          <a:lstStyle/>
          <a:p>
            <a:pPr marL="0" indent="0" algn="just">
              <a:buNone/>
            </a:pPr>
            <a:r>
              <a:rPr lang="cs-CZ" dirty="0"/>
              <a:t>Každý rozumný majitel lesa pěstuje takové dřeviny, které potřebuje pro své vlastní hospodářství a zároveň se snaží dosáhnout nejvyššího výnosu hmotového. Jde-li o prodej, dá přednost dřevinám, jež mají nejvyšší hodnotu a cenu, které tedy poskytují největší peněžní výnos. Rovněž je konstatováno že, borovice a modříny mají mnohem menší výnos než smrk a jedle, přičemž se blíží peněžním výnosem druhům listnatým. </a:t>
            </a:r>
            <a:r>
              <a:rPr lang="cs-CZ" b="1" dirty="0"/>
              <a:t>Přihlížíme-li k pohromám, které dřeviny jehličnaté ohrožují, shledáme, že výnos jehličnatých dřevin mnohdy klesá na úroveň výnosů dřevin listnatých. </a:t>
            </a:r>
            <a:r>
              <a:rPr lang="cs-CZ" dirty="0"/>
              <a:t>Obecně vynikající smrk a jedle při těžbě mýtné i předběžné jakož i za velikého podílu dříví řemeslného také značně převyšuje nad výtěžkem peněžním většiny ostatních dřevin.</a:t>
            </a:r>
          </a:p>
          <a:p>
            <a:pPr marL="0" indent="0">
              <a:buNone/>
            </a:pPr>
            <a:endParaRPr lang="cs-CZ" dirty="0"/>
          </a:p>
        </p:txBody>
      </p:sp>
    </p:spTree>
    <p:extLst>
      <p:ext uri="{BB962C8B-B14F-4D97-AF65-F5344CB8AC3E}">
        <p14:creationId xmlns:p14="http://schemas.microsoft.com/office/powerpoint/2010/main" val="2902957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344EF98-9007-43A8-B220-B6E5D5B4B9C2}"/>
              </a:ext>
            </a:extLst>
          </p:cNvPr>
          <p:cNvSpPr>
            <a:spLocks noGrp="1"/>
          </p:cNvSpPr>
          <p:nvPr>
            <p:ph type="title"/>
          </p:nvPr>
        </p:nvSpPr>
        <p:spPr/>
        <p:txBody>
          <a:bodyPr/>
          <a:lstStyle/>
          <a:p>
            <a:r>
              <a:rPr lang="cs-CZ" dirty="0"/>
              <a:t>Pozemková reforma 1919</a:t>
            </a:r>
          </a:p>
        </p:txBody>
      </p:sp>
      <p:sp>
        <p:nvSpPr>
          <p:cNvPr id="3" name="Zástupný symbol pro obsah 2">
            <a:extLst>
              <a:ext uri="{FF2B5EF4-FFF2-40B4-BE49-F238E27FC236}">
                <a16:creationId xmlns:a16="http://schemas.microsoft.com/office/drawing/2014/main" id="{B4DCFCA3-55F4-446B-AFA1-E0DFFD2C683C}"/>
              </a:ext>
            </a:extLst>
          </p:cNvPr>
          <p:cNvSpPr>
            <a:spLocks noGrp="1"/>
          </p:cNvSpPr>
          <p:nvPr>
            <p:ph idx="1"/>
          </p:nvPr>
        </p:nvSpPr>
        <p:spPr/>
        <p:txBody>
          <a:bodyPr>
            <a:normAutofit/>
          </a:bodyPr>
          <a:lstStyle/>
          <a:p>
            <a:pPr lvl="0"/>
            <a:r>
              <a:rPr lang="cs-CZ" sz="1600" dirty="0"/>
              <a:t>Zákon ze dne 8. dubna 1920, č. 329 Sb. z. a n., o převzetí a náhradě za zabraný majetek pozemkový </a:t>
            </a:r>
            <a:r>
              <a:rPr lang="cs-CZ" sz="1600" b="1" dirty="0"/>
              <a:t>(zákon náhradový</a:t>
            </a:r>
            <a:r>
              <a:rPr lang="cs-CZ" sz="1600" dirty="0"/>
              <a:t>), doplněný a pozměněný zákonem ze dne 13. července 1922, čís. 220 Sb. z. a n.  </a:t>
            </a:r>
          </a:p>
          <a:p>
            <a:pPr lvl="0"/>
            <a:r>
              <a:rPr lang="cs-CZ" sz="1600" b="1" dirty="0"/>
              <a:t>Vládní nařízení </a:t>
            </a:r>
            <a:r>
              <a:rPr lang="cs-CZ" sz="1600" dirty="0"/>
              <a:t>ze dne 21.ledna 1921, čís.53 Sb. z. a n., jímž se stanoví podle § 41. náhradového </a:t>
            </a:r>
            <a:r>
              <a:rPr lang="cs-CZ" sz="1600" b="1" dirty="0"/>
              <a:t>zákona závazné stupnice cen pro vyměření náhrady za zabraný majetek převzatý státem</a:t>
            </a:r>
            <a:r>
              <a:rPr lang="cs-CZ" sz="1600" dirty="0"/>
              <a:t>, doplněné a pozměněné nařízením ze dne 7.srpna 1922, č. 220 Sb. z. a n., a nařízením ze dne 21.září 1922, č. 296 Sb. z. a n. </a:t>
            </a:r>
          </a:p>
          <a:p>
            <a:pPr marL="0" indent="0">
              <a:buNone/>
            </a:pPr>
            <a:r>
              <a:rPr lang="cs-CZ" sz="3600" dirty="0"/>
              <a:t>Stupnice cen pro vyměření náhrady měla být vytvořena z cen vyplývajících z průměru cen dosahovaných v letech 1913 až 1915.</a:t>
            </a:r>
          </a:p>
          <a:p>
            <a:pPr marL="0" indent="0">
              <a:buNone/>
            </a:pPr>
            <a:r>
              <a:rPr lang="cs-CZ" sz="1600" dirty="0"/>
              <a:t> Pro lesy byly sestaveny tabulky pro plné </a:t>
            </a:r>
            <a:r>
              <a:rPr lang="cs-CZ" sz="1600" dirty="0" err="1"/>
              <a:t>zakmenění</a:t>
            </a:r>
            <a:r>
              <a:rPr lang="cs-CZ" sz="1600" dirty="0"/>
              <a:t> na 1 ha lesa (půdy s porostem) v členění podle věku, dřevin (smrk, jedli, borovici a buk) a bonit. Cena 1 ha půdy je podle bonit a dřevin. Nechybí příklady výpočtů.</a:t>
            </a:r>
          </a:p>
          <a:p>
            <a:pPr marL="0" indent="0">
              <a:buNone/>
            </a:pPr>
            <a:endParaRPr lang="cs-CZ" dirty="0"/>
          </a:p>
        </p:txBody>
      </p:sp>
    </p:spTree>
    <p:extLst>
      <p:ext uri="{BB962C8B-B14F-4D97-AF65-F5344CB8AC3E}">
        <p14:creationId xmlns:p14="http://schemas.microsoft.com/office/powerpoint/2010/main" val="3691007880"/>
      </p:ext>
    </p:extLst>
  </p:cSld>
  <p:clrMapOvr>
    <a:masterClrMapping/>
  </p:clrMapOvr>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766</TotalTime>
  <Words>2255</Words>
  <Application>Microsoft Office PowerPoint</Application>
  <PresentationFormat>Širokoúhlá obrazovka</PresentationFormat>
  <Paragraphs>171</Paragraphs>
  <Slides>28</Slides>
  <Notes>0</Notes>
  <HiddenSlides>0</HiddenSlides>
  <MMClips>0</MMClips>
  <ScaleCrop>false</ScaleCrop>
  <HeadingPairs>
    <vt:vector size="6" baseType="variant">
      <vt:variant>
        <vt:lpstr>Použitá písma</vt:lpstr>
      </vt:variant>
      <vt:variant>
        <vt:i4>4</vt:i4>
      </vt:variant>
      <vt:variant>
        <vt:lpstr>Motiv</vt:lpstr>
      </vt:variant>
      <vt:variant>
        <vt:i4>1</vt:i4>
      </vt:variant>
      <vt:variant>
        <vt:lpstr>Nadpisy snímků</vt:lpstr>
      </vt:variant>
      <vt:variant>
        <vt:i4>28</vt:i4>
      </vt:variant>
    </vt:vector>
  </HeadingPairs>
  <TitlesOfParts>
    <vt:vector size="33" baseType="lpstr">
      <vt:lpstr>Arial</vt:lpstr>
      <vt:lpstr>Calibri</vt:lpstr>
      <vt:lpstr>Calibri Light</vt:lpstr>
      <vt:lpstr>Times New Roman</vt:lpstr>
      <vt:lpstr>Motiv Office</vt:lpstr>
      <vt:lpstr>   Historie, současnost a budoucnost oceňování lesa v podmínkách  České republiky ExFoS - Expert Forensic Science XXIX. mezinárodní vědecká konference soudního inženýrství Brno 23.1. -24.1.2020</vt:lpstr>
      <vt:lpstr>Obsah</vt:lpstr>
      <vt:lpstr> Podíl lesů ve vlastnictví státu</vt:lpstr>
      <vt:lpstr>Současné vlastnické vztahy v lesích ČR </vt:lpstr>
      <vt:lpstr>Zajímavosti z historie – dvě odborné nauky </vt:lpstr>
      <vt:lpstr>Co se řešila nauka cenění</vt:lpstr>
      <vt:lpstr>Co řešila nauka statika lesní</vt:lpstr>
      <vt:lpstr>Volba dřevin na základě poznatků statiky lesní</vt:lpstr>
      <vt:lpstr>Pozemková reforma 1919</vt:lpstr>
      <vt:lpstr>Prezentace aplikace PowerPoint</vt:lpstr>
      <vt:lpstr>Oceňování lesa v současnosti:</vt:lpstr>
      <vt:lpstr>Objekty oceňování</vt:lpstr>
      <vt:lpstr>Hospodářská úprava lesa v současnosti (dříve statika lesní)</vt:lpstr>
      <vt:lpstr>Účely ocenění lesa</vt:lpstr>
      <vt:lpstr>Současná krize lesnictví</vt:lpstr>
      <vt:lpstr>Prezentace aplikace PowerPoint</vt:lpstr>
      <vt:lpstr>Prezentace aplikace PowerPoint</vt:lpstr>
      <vt:lpstr>Kůrovec a oceňovací vyhláška</vt:lpstr>
      <vt:lpstr>Analýza trhu s lesy v současnosti</vt:lpstr>
      <vt:lpstr>Výzva</vt:lpstr>
      <vt:lpstr>Externality</vt:lpstr>
      <vt:lpstr>Externality a jejich řešení v lesním hospodářství </vt:lpstr>
      <vt:lpstr>Výzva</vt:lpstr>
      <vt:lpstr> Vazba mezi službami ekosystému a lidským blahobytem (REID 2005) </vt:lpstr>
      <vt:lpstr>Specifika lesa jako  majetku zvláštního druhu. </vt:lpstr>
      <vt:lpstr>Prezentace aplikace PowerPoint</vt:lpstr>
      <vt:lpstr>Poznámka na závěr</vt:lpstr>
      <vt:lpstr>Autoři příspěvku děkují za pozornost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Historie, současnost a budoucnost oceňování lesa v podmínkách  České republiky ExFoS - Expert Forensic Science XXIX. mezinárodní vědecká konference soudního inženýrství Brno 23.1. -24.1.2020</dc:title>
  <dc:creator>Vala Vlastimil Ing. CSc.</dc:creator>
  <cp:lastModifiedBy>Vala Vlastimil Ing. CSc.</cp:lastModifiedBy>
  <cp:revision>48</cp:revision>
  <cp:lastPrinted>2020-01-22T16:04:26Z</cp:lastPrinted>
  <dcterms:created xsi:type="dcterms:W3CDTF">2020-01-20T15:47:37Z</dcterms:created>
  <dcterms:modified xsi:type="dcterms:W3CDTF">2022-05-27T11:39:20Z</dcterms:modified>
</cp:coreProperties>
</file>