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58" r:id="rId3"/>
    <p:sldId id="259" r:id="rId4"/>
    <p:sldId id="257" r:id="rId5"/>
    <p:sldId id="260" r:id="rId6"/>
    <p:sldId id="271" r:id="rId7"/>
    <p:sldId id="261" r:id="rId8"/>
    <p:sldId id="262" r:id="rId9"/>
    <p:sldId id="273" r:id="rId10"/>
    <p:sldId id="263" r:id="rId11"/>
    <p:sldId id="264" r:id="rId12"/>
    <p:sldId id="265" r:id="rId13"/>
    <p:sldId id="272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6D5EB-2CE4-4CB2-BDE8-16F5CC012E85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65409-0CAE-44E7-B4F6-EDD0E7CAAA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06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29B2-0C0E-4A2C-891A-55BBBE9C7A72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14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B69-84DD-44D5-B1B7-458814C46E8B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5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6C39C-DDBE-452B-B77F-DA9E124DBF24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58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F3E2-4560-4864-99B9-3A11A0697EDA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3748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F3E2-4560-4864-99B9-3A11A0697EDA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0021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1481-3D4E-48CC-839C-E31C11D1646B}" type="datetime1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E278-B0F6-47C9-8832-88599F821B5C}" type="datetime1">
              <a:rPr lang="cs-CZ" smtClean="0"/>
              <a:t>23.05.2024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18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6AF2-A897-42CE-B811-DA7A8914AC6D}" type="datetime1">
              <a:rPr lang="cs-CZ" smtClean="0"/>
              <a:t>23.05.2024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03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D235-F197-4823-B952-B19019F2480E}" type="datetime1">
              <a:rPr lang="cs-CZ" smtClean="0"/>
              <a:t>23.05.2024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69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D4F1-D5B1-4648-A11B-C3AE17F839A6}" type="datetime1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9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4DAE-BF92-43C1-A391-80C267A4210A}" type="datetime1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29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5F3E2-4560-4864-99B9-3A11A0697EDA}" type="datetime1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475C-DAF0-40DF-9208-D00D6860A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71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A3083D0-6F69-2AB0-841A-0FE66F936F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28303" y="1069671"/>
            <a:ext cx="893539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kumimoji="0" lang="cs-CZ" altLang="cs-CZ" sz="4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/>
            </a:r>
            <a:br>
              <a:rPr kumimoji="0" lang="cs-CZ" altLang="cs-CZ" sz="4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r>
              <a:rPr lang="cs-CZ" altLang="cs-CZ" sz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/>
            </a:r>
            <a:br>
              <a:rPr lang="cs-CZ" altLang="cs-CZ" sz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Účel a zaměření </a:t>
            </a:r>
            <a:br>
              <a:rPr lang="cs-CZ" sz="4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KURZU </a:t>
            </a:r>
            <a:r>
              <a:rPr kumimoji="0" lang="cs-CZ" altLang="cs-CZ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OCEŇOVÁNÍ LESA A ROSTLINSTVA</a:t>
            </a:r>
            <a:br>
              <a:rPr kumimoji="0" lang="cs-CZ" altLang="cs-CZ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35A90C-CF80-5824-0CCA-4B6AF3FCB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27567"/>
            <a:ext cx="9823269" cy="2603862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smtClean="0"/>
              <a:t>Ing</a:t>
            </a:r>
            <a:r>
              <a:rPr lang="cs-CZ" sz="1900" dirty="0"/>
              <a:t>. Vlastimil Vala, </a:t>
            </a:r>
            <a:r>
              <a:rPr lang="cs-CZ" sz="1900" dirty="0" smtClean="0"/>
              <a:t>CSc.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/>
              <a:t>Odborný garant kurzu a akademický pracovník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smtClean="0"/>
              <a:t>Ústav lesnické a dřevařské ekonomiky a politiky, Lesnická a dřevařská fakulta,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smtClean="0"/>
              <a:t>Mendelova univerzita v Brně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smtClean="0"/>
              <a:t> 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8654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zpravidla </a:t>
            </a:r>
            <a:r>
              <a:rPr lang="cs-CZ" dirty="0" smtClean="0"/>
              <a:t>řeší při oceňování lesa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Úřední oceňování lesa a rostlinstva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tzv. úředního ocenění </a:t>
            </a:r>
            <a:r>
              <a:rPr lang="cs-CZ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určená podle oceňovacího předpisu.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Typickým způsobem tzv. úředního ocenění je ocenění podle Zákona č. 151/1997 Sb., o oceňování majetku a Vyhlášky č. 441/2013 Sb., k provedení zákona o oceňování majetku v aktuálním znění.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</a:t>
            </a:r>
            <a:r>
              <a:rPr lang="cs-CZ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správně </a:t>
            </a: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nazýván cena zjištěná (§ 2 odst. 3 Zákona č. 151/1997 Sb</a:t>
            </a:r>
            <a:r>
              <a:rPr lang="cs-CZ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.). Postup </a:t>
            </a:r>
            <a: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určení „zjištěné ceny“ je dán závazným algoritmem oceňovacího předpisu, včetně závazných jednotkových cen lesních pozemků a lesních a nelesních porostů.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A0F58A-B16D-CD86-3C17-597C25CF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9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úřední oceňování podle Zákona č. 151/1997 Sb.,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o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oceňování majetku a Vyhlášky č. 441/2013 Sb. v současnosti již nevystihuje zcela realitu, když obsahuje též ustanovení týkající se určování obvyklé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ceny 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tržní hodnoty, tento oceňovací předpis vymezuje též rámec pro druhou zásadní skupinu ocenění, tzv. tržní ocenění.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81986C-3024-E153-EC60-CE9E5B97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98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úřední </a:t>
            </a:r>
            <a:r>
              <a:rPr lang="cs-CZ" dirty="0" smtClean="0"/>
              <a:t>postupy oceňování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Dalším úředním postupem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například: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výpočet poplatku za odnětí lesních pozemků dle § 17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Zákona                 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289/1995 sb., o lesích (lesní zákon). 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B7C5EC0-A272-5122-7FF5-0DE06477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6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CF57E-717A-3D55-D996-463561826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úřední </a:t>
            </a:r>
            <a:r>
              <a:rPr lang="cs-CZ" dirty="0" smtClean="0"/>
              <a:t>postupy oceňování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7F123-52B9-B5AB-DAB7-ACBB9F5D8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Ocenění výše újmy nebo škody na lese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yhláška Ministerstva zemědělství č. 55/1999 Sb., o způsobu výpočtu výše újmy nebo škody způsobené na lesích.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228B46-A0EE-42A3-6332-271E5C88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13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úřední </a:t>
            </a:r>
            <a:r>
              <a:rPr lang="cs-CZ" dirty="0" smtClean="0"/>
              <a:t>postupy oceňování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Samostatným předpisem je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řešeno:</a:t>
            </a:r>
            <a:endParaRPr lang="cs-CZ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Ocenění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újem způsobených omezením lesnického hospodaření z důvodu ochrany přírody,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vyhláškou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ministerstva životního prostředí a ministerstva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zemědělství č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335/2006, kterou se stanoví podmínky a způsob poskytování finanční náhrady za újmu vzniklou omezením lesního hospodaření, vzor náležitosti uplatnění nároku.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25D300-0399-A76C-885C-CC946741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512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úřední </a:t>
            </a:r>
            <a:r>
              <a:rPr lang="cs-CZ" dirty="0" smtClean="0"/>
              <a:t>postupy oceňování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Nelze ani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opomenout: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Metodiku oceňování dřevin dle AOPK z důvodů újem za kácení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poškození dřevin v 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mimolesním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Metodiku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oceňování okrasných rostlin na trvalém stanovišti, od Výzkumného ústavu Silva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Taroucy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krajinu a okrasné zahradnictví.  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137B9B-A40A-F8EF-2D42-1D433E2D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615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900" dirty="0"/>
              <a:t>Tržní oceňování lesa a rostlinstva  </a:t>
            </a:r>
            <a:br>
              <a:rPr lang="cs-CZ" sz="4900" dirty="0"/>
            </a:br>
            <a:endParaRPr lang="cs-CZ" sz="49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Tržní oceňování lesa a rostlinstva 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tržního oceňování je „Obvyklá cena“, která je definovaná v § 2 odst. 2 Zákona č. 151/1997 Sb. případně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„Tržní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hodnota“ ve smyslu § 2 odst. 3.</a:t>
            </a:r>
            <a:r>
              <a:rPr lang="cs-CZ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určení tržní hodnoty nebo obvyklé ceny spočívá v hledání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intervalu,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kterém se hledaná tržní hodnota nebo obvyklá cena nachází na základě vhodně zvolených metod. Zdrojem dat pro tržní ocenění jsou data získaná na základě analýzy trhu.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44ACA0-7786-9025-0982-F71D40ED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52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112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praktickém oceňovaní </a:t>
            </a:r>
            <a:r>
              <a:rPr lang="cs-CZ" sz="4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nutné </a:t>
            </a:r>
            <a:r>
              <a:rPr lang="cs-CZ" sz="4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zpravidla řešit </a:t>
            </a:r>
            <a: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otázky: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252"/>
            <a:ext cx="10515600" cy="484196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se oceňuje? </a:t>
            </a:r>
            <a:r>
              <a:rPr lang="cs-CZ" sz="7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konkrétní lesní majetek nebo jeho část, službu budeme oceňovat, jaký je předmět ocenění?</a:t>
            </a:r>
            <a:endParaRPr lang="cs-CZ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 se oceňuje? </a:t>
            </a:r>
            <a:r>
              <a:rPr lang="cs-CZ" sz="7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jakému konkrétnímu účelu je ocenění požadováno, k jakému právnímu úkonu bude ocenění využito? </a:t>
            </a:r>
            <a:endParaRPr lang="cs-CZ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se oceňuje? </a:t>
            </a:r>
            <a:r>
              <a:rPr lang="cs-CZ" sz="7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Jakou hodnotou, cenou, metodou, způsobem, oceňovacím předpisem majetek a službu ocenit s ohledem na konkrétní účel ocenění, konkrétní právní úkon?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Komu ocenění zadat? </a:t>
            </a:r>
            <a:r>
              <a:rPr lang="cs-CZ" sz="70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Je nutno, </a:t>
            </a:r>
            <a:r>
              <a:rPr lang="cs-CZ" sz="7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aby </a:t>
            </a:r>
            <a:r>
              <a:rPr lang="cs-CZ" sz="70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oceňovatel byl </a:t>
            </a:r>
            <a:r>
              <a:rPr lang="cs-CZ" sz="7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kompetentní znalec nebo odhadce.</a:t>
            </a:r>
            <a:endParaRPr lang="cs-CZ" sz="7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30C86B-51FF-3333-933C-6439888F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30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Závěry</a:t>
            </a:r>
            <a:endParaRPr lang="cs-CZ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77" y="1410789"/>
            <a:ext cx="11373393" cy="476617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Absolvent </a:t>
            </a: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</a:t>
            </a: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urzu oceňování lesa a rostlinstva</a:t>
            </a: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ude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připraven pro vykonání obecné a zvláštní zkoušky pro výkon znalecké </a:t>
            </a: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v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oboru ekonomika, odvětví oceňování lesa a </a:t>
            </a:r>
            <a:r>
              <a:rPr lang="cs-CZ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rostlinstva. 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Příležitosti uplatnění: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V rámci soudního znalectví, kde je nedostatek znalců.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Znalečné pro orgány veřejné moci činí 800 – 1000 Kč/h s možností navýšení pro obtížnost až o 20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rámci odhadcovské činnosti</a:t>
            </a: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 rámci náležité péče s lesními majetky při </a:t>
            </a:r>
            <a:r>
              <a:rPr lang="cs-CZ" sz="2000" b="1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objednávání </a:t>
            </a:r>
            <a:r>
              <a:rPr lang="cs-CZ" sz="2000" b="1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znaleckých </a:t>
            </a:r>
            <a:r>
              <a:rPr lang="cs-CZ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posudků a odhadů.</a:t>
            </a:r>
            <a:endParaRPr lang="cs-CZ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CEF3D1-48C2-81DD-03C0-3B9A5E8E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81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07000"/>
              </a:lnSpc>
              <a:spcBef>
                <a:spcPts val="1200"/>
              </a:spcBef>
            </a:pPr>
            <a:r>
              <a:rPr lang="cs-CZ" b="1" kern="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kern="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Účel a zaměření </a:t>
            </a:r>
            <a:br>
              <a:rPr lang="cs-CZ" sz="4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Kurzu oceňování lesa a rostlinstva</a:t>
            </a:r>
            <a:br>
              <a:rPr lang="cs-CZ" sz="4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kurzu je příprava absolventů pro řádný výkon znalecké činnosti (soudního znalectví) </a:t>
            </a:r>
            <a:r>
              <a:rPr lang="cs-CZ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v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OBORU EKONOMIKA, odvětví OCEŇOVÁNÍ LESA a ROSTLINSTVA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pro úspěšné složení obecné a zvláštní části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vstupní zkoušky znalce.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4EA98D-67CC-E428-8D4C-096B32A1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31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absolvent získá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Absolvent kurzu získá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znalosti a dovednosti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jsou nutné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cs-CZ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zvládnutí: </a:t>
            </a:r>
            <a:endParaRPr lang="cs-CZ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Oceňování lesa jako samostatné specializované ekonomické disciplíny v rámci oboru lesnictví. </a:t>
            </a:r>
          </a:p>
          <a:p>
            <a:pPr marL="0" indent="0" algn="just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výuce je zahrnut komplexní přehled o uznávaných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postupech 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standardech při řádném určování různých hodnot a cen lesa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rostlinstva,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lesních a zemědělských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pozemků, lesních a nelesních trvalých porostů, škod a újem způsobených na lese a trvalých porostech, náhrad za omezení lesnického hospodaření apod.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F7053E-8209-F873-AC6C-DBCACBED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99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absolvent získá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463554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opomenuta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 lesního práva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dalších právních norem souvisejících s oceňováním. Součástí kurzu je také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nová právní úprava znalecké činnost dle zákona č. 254/2019 Sb.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o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znalcích, znaleckých kancelářích a znaleckých ústavech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a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prováděcích vyhlášek, včetně problematiky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postavení znalců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procesních předpisů, tedy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občanského soudního řádu, trestního řádu správního řádu a soudního řádu správního.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14C0ED-C211-C6EC-F835-456A9E8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bude </a:t>
            </a:r>
            <a:r>
              <a:rPr lang="cs-CZ" dirty="0" smtClean="0"/>
              <a:t>v rámci kurzu zpracovávat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86"/>
            <a:ext cx="10515600" cy="45658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vičné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oceňovací práce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závěrečné znalecké posudky,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které jsou při závěrečné zkoušce obhajovány před komisí.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91FE6-AF97-812E-66F9-D3C29842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1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12B9B-2423-4005-D5C8-F5D0B933A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 je vhodný </a:t>
            </a:r>
            <a:r>
              <a:rPr lang="cs-CZ" dirty="0" smtClean="0"/>
              <a:t>pro </a:t>
            </a:r>
            <a:r>
              <a:rPr lang="cs-CZ" dirty="0"/>
              <a:t>stávající znalce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D8AB2-A6C9-4BEF-FACB-AA16B7C03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Stávající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znalci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osvojí vedle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nejnovějších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odborných znalostí také novou znaleckou legislativu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podporu pro úspěšné složení obecné části zkoušky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451C51-03B9-8DCF-958C-71BBC8AC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271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269" y="365125"/>
            <a:ext cx="10674531" cy="1036955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Kurz je vhodný pro uchazeče o zápis do seznamu znalců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290"/>
            <a:ext cx="10515600" cy="4841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Oceňování lesa a rostlinstva lze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současnosti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ČR vykonávat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zákona č. 254/2019 Sb. o znalcích, znaleckých kancelářích a znaleckých ústavech: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(fyzická osoba) s příslušným oprávněním,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případně jako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(fyzická osoba) s příslušným oprávněním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znalecké kanceláře,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případně jako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(fyzická osoba) s příslušným oprávněním v rámci znaleckého ústavu,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znaleckého ústavu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přitom lze být i osobou zapojenou do vědeckovýzkumné činnosti v příslušném oboru, odvětví případně specializaci.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2E68B9-FC46-5B65-7A91-51DDAACD9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10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EE23-E07A-F7E1-784E-F0AE45BD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 je vhodný pro odhadce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07B4-44E9-CC0C-7FAA-10116D32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Oceňování lesa a rostlinstva lze v ČR vykonávat také jako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odhadce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oceňování nemovitých věcí na základě živnostenské </a:t>
            </a:r>
            <a:r>
              <a:rPr lang="cs-CZ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oprávnění podle zákona č. 455/1991 Sb. v platném znění.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6B38EB-DAFB-108F-D418-4B29B2E7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59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  je vhodný také pro: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Zaměstnance: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rganizačních složek státu,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tátních </a:t>
            </a:r>
            <a:r>
              <a:rPr lang="cs-CZ" dirty="0" smtClean="0"/>
              <a:t>podniků,</a:t>
            </a:r>
            <a:endParaRPr lang="cs-CZ" dirty="0" smtClean="0"/>
          </a:p>
          <a:p>
            <a:pPr lvl="1"/>
            <a:r>
              <a:rPr lang="cs-CZ" dirty="0"/>
              <a:t>o</a:t>
            </a:r>
            <a:r>
              <a:rPr lang="cs-CZ" dirty="0" smtClean="0"/>
              <a:t>bcí.</a:t>
            </a:r>
          </a:p>
          <a:p>
            <a:r>
              <a:rPr lang="cs-CZ" dirty="0" smtClean="0"/>
              <a:t>Majitele lesů a správce lesů.</a:t>
            </a:r>
          </a:p>
          <a:p>
            <a:r>
              <a:rPr lang="cs-CZ" dirty="0" smtClean="0"/>
              <a:t>Odborné lesní hospodáře.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Kurz oceňování lesa a rostlinstva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475C-DAF0-40DF-9208-D00D6860AA6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3579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1168</Words>
  <Application>Microsoft Office PowerPoint</Application>
  <PresentationFormat>Širokoúhlá obrazovka</PresentationFormat>
  <Paragraphs>117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  Účel a zaměření  KURZU OCEŇOVÁNÍ LESA A ROSTLINSTVA </vt:lpstr>
      <vt:lpstr> Účel a zaměření  Kurzu oceňování lesa a rostlinstva </vt:lpstr>
      <vt:lpstr>Co absolvent získá</vt:lpstr>
      <vt:lpstr>Co absolvent získá</vt:lpstr>
      <vt:lpstr>Co se bude v rámci kurzu zpracovávat</vt:lpstr>
      <vt:lpstr>Kurz je vhodný pro stávající znalce</vt:lpstr>
      <vt:lpstr>Kurz je vhodný pro uchazeče o zápis do seznamu znalců</vt:lpstr>
      <vt:lpstr>Kurz je vhodný pro odhadce</vt:lpstr>
      <vt:lpstr>Kurz  je vhodný také pro:</vt:lpstr>
      <vt:lpstr>Co se zpravidla řeší při oceňování lesa</vt:lpstr>
      <vt:lpstr>Poznámka</vt:lpstr>
      <vt:lpstr>Další úřední postupy oceňování</vt:lpstr>
      <vt:lpstr>Další úřední postupy oceňování</vt:lpstr>
      <vt:lpstr>Další úřední postupy oceňování</vt:lpstr>
      <vt:lpstr>Další úřední postupy oceňování</vt:lpstr>
      <vt:lpstr> Tržní oceňování lesa a rostlinstva   </vt:lpstr>
      <vt:lpstr> Při praktickém oceňovaní je nutné zpravidla řešit tyto otázky: </vt:lpstr>
      <vt:lpstr>Závěry</vt:lpstr>
    </vt:vector>
  </TitlesOfParts>
  <Company>Státní pozemkový úřad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Mendelova univerzita v Brně  Lesnická a dřevařská Fakulta Ústav lesnické a dřevařské politiky a ekonomiky  KURZ OCEŇOVÁNÍ LESA A ROSTLINSTVA</dc:title>
  <dc:creator>Vala Vlastimil Ing. CSc.</dc:creator>
  <cp:lastModifiedBy>vlastimil</cp:lastModifiedBy>
  <cp:revision>22</cp:revision>
  <dcterms:created xsi:type="dcterms:W3CDTF">2023-03-16T19:33:42Z</dcterms:created>
  <dcterms:modified xsi:type="dcterms:W3CDTF">2024-05-23T06:29:45Z</dcterms:modified>
</cp:coreProperties>
</file>