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sldIdLst>
    <p:sldId id="256" r:id="rId2"/>
    <p:sldId id="258" r:id="rId3"/>
    <p:sldId id="259" r:id="rId4"/>
    <p:sldId id="257" r:id="rId5"/>
    <p:sldId id="260" r:id="rId6"/>
    <p:sldId id="271" r:id="rId7"/>
    <p:sldId id="261" r:id="rId8"/>
    <p:sldId id="262" r:id="rId9"/>
    <p:sldId id="273" r:id="rId10"/>
    <p:sldId id="263" r:id="rId11"/>
    <p:sldId id="264" r:id="rId12"/>
    <p:sldId id="265" r:id="rId13"/>
    <p:sldId id="272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6D5EB-2CE4-4CB2-BDE8-16F5CC012E85}" type="datetimeFigureOut">
              <a:rPr lang="cs-CZ" smtClean="0"/>
              <a:t>23.05.2024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65409-0CAE-44E7-B4F6-EDD0E7CAAA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06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29B2-0C0E-4A2C-891A-55BBBE9C7A72}" type="datetime1">
              <a:rPr lang="cs-CZ" smtClean="0"/>
              <a:t>23.05.2024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14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BB69-84DD-44D5-B1B7-458814C46E8B}" type="datetime1">
              <a:rPr lang="cs-CZ" smtClean="0"/>
              <a:t>23.05.2024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5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C39C-DDBE-452B-B77F-DA9E124DBF24}" type="datetime1">
              <a:rPr lang="cs-CZ" smtClean="0"/>
              <a:t>23.05.2024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589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F3E2-4560-4864-99B9-3A11A0697EDA}" type="datetime1">
              <a:rPr lang="cs-CZ" smtClean="0"/>
              <a:t>23.05.2024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637484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F3E2-4560-4864-99B9-3A11A0697EDA}" type="datetime1">
              <a:rPr lang="cs-CZ" smtClean="0"/>
              <a:t>23.05.2024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000215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1481-3D4E-48CC-839C-E31C11D1646B}" type="datetime1">
              <a:rPr lang="cs-CZ" smtClean="0"/>
              <a:t>23.05.2024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9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E278-B0F6-47C9-8832-88599F821B5C}" type="datetime1">
              <a:rPr lang="cs-CZ" smtClean="0"/>
              <a:t>23.05.2024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181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6AF2-A897-42CE-B811-DA7A8914AC6D}" type="datetime1">
              <a:rPr lang="cs-CZ" smtClean="0"/>
              <a:t>23.05.2024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03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D235-F197-4823-B952-B19019F2480E}" type="datetime1">
              <a:rPr lang="cs-CZ" smtClean="0"/>
              <a:t>23.05.2024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69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D4F1-D5B1-4648-A11B-C3AE17F839A6}" type="datetime1">
              <a:rPr lang="cs-CZ" smtClean="0"/>
              <a:t>23.05.2024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393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4DAE-BF92-43C1-A391-80C267A4210A}" type="datetime1">
              <a:rPr lang="cs-CZ" smtClean="0"/>
              <a:t>23.05.2024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29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5F3E2-4560-4864-99B9-3A11A0697EDA}" type="datetime1">
              <a:rPr lang="cs-CZ" smtClean="0"/>
              <a:t>23.05.2024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B475C-DAF0-40DF-9208-D00D6860A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71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7A3083D0-6F69-2AB0-841A-0FE66F936F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628303" y="1069671"/>
            <a:ext cx="8935395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kumimoji="0" lang="cs-CZ" altLang="cs-CZ" sz="4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alibri Light" panose="020F0302020204030204" pitchFamily="34" charset="0"/>
              </a:rPr>
              <a:t/>
            </a:r>
            <a:br>
              <a:rPr kumimoji="0" lang="cs-CZ" altLang="cs-CZ" sz="4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alibri Light" panose="020F0302020204030204" pitchFamily="34" charset="0"/>
              </a:rPr>
            </a:br>
            <a:r>
              <a:rPr lang="cs-CZ" altLang="cs-CZ" sz="1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Calibri Light" panose="020F0302020204030204" pitchFamily="34" charset="0"/>
              </a:rPr>
              <a:t/>
            </a:r>
            <a:br>
              <a:rPr lang="cs-CZ" altLang="cs-CZ" sz="1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Calibri Light" panose="020F0302020204030204" pitchFamily="34" charset="0"/>
              </a:rPr>
            </a:br>
            <a:r>
              <a:rPr lang="cs-CZ" sz="40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Calibri Light" panose="020F0302020204030204" pitchFamily="34" charset="0"/>
              </a:rPr>
              <a:t>Účel a zaměření </a:t>
            </a:r>
            <a:br>
              <a:rPr lang="cs-CZ" sz="40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Calibri Light" panose="020F0302020204030204" pitchFamily="34" charset="0"/>
              </a:rPr>
            </a:br>
            <a:r>
              <a:rPr kumimoji="0" lang="cs-CZ" altLang="cs-CZ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alibri Light" panose="020F0302020204030204" pitchFamily="34" charset="0"/>
              </a:rPr>
              <a:t>KURZU </a:t>
            </a:r>
            <a:r>
              <a:rPr kumimoji="0" lang="cs-CZ" altLang="cs-CZ" sz="4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alibri Light" panose="020F0302020204030204" pitchFamily="34" charset="0"/>
              </a:rPr>
              <a:t>OCEŇOVÁNÍ LESA A ROSTLINSTVA</a:t>
            </a:r>
            <a:br>
              <a:rPr kumimoji="0" lang="cs-CZ" altLang="cs-CZ" sz="4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Calibri Light" panose="020F0302020204030204" pitchFamily="34" charset="0"/>
              </a:rPr>
            </a:b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C35A90C-CF80-5824-0CCA-4B6AF3FCB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927567"/>
            <a:ext cx="9823269" cy="2603862"/>
          </a:xfrm>
        </p:spPr>
        <p:txBody>
          <a:bodyPr>
            <a:normAutofit/>
          </a:bodyPr>
          <a:lstStyle/>
          <a:p>
            <a:endParaRPr lang="cs-CZ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900" dirty="0" smtClean="0"/>
              <a:t>Ing</a:t>
            </a:r>
            <a:r>
              <a:rPr lang="cs-CZ" sz="1900" dirty="0"/>
              <a:t>. Vlastimil Vala, </a:t>
            </a:r>
            <a:r>
              <a:rPr lang="cs-CZ" sz="1900" dirty="0" smtClean="0"/>
              <a:t>CSc.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900" dirty="0"/>
              <a:t>Odborný garant kurzu a akademický pracovník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900" dirty="0" smtClean="0"/>
              <a:t>Ústav lesnické a dřevařské ekonomiky a politiky, Lesnická a dřevařská fakulta,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900" dirty="0" smtClean="0"/>
              <a:t>Mendelova univerzita v Brně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900" dirty="0" smtClean="0"/>
              <a:t> 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86545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2EE23-E07A-F7E1-784E-F0AE45BDD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zpravidla </a:t>
            </a:r>
            <a:r>
              <a:rPr lang="cs-CZ" dirty="0" smtClean="0"/>
              <a:t>řeší při oceňování lesa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3607B4-44E9-CC0C-7FAA-10116D324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457"/>
            <a:ext cx="10515600" cy="469650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Úřední oceňování lesa a rostlinstva 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4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Výsledkem tzv. úředního ocenění </a:t>
            </a:r>
            <a:r>
              <a:rPr lang="cs-CZ" sz="4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cs-CZ" sz="4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cena určená podle oceňovacího předpisu.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4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Typickým způsobem tzv. úředního ocenění je ocenění podle Zákona č. 151/1997 Sb., o oceňování majetku a Vyhlášky č. 441/2013 Sb., k provedení zákona o oceňování majetku v aktuálním znění.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4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Výsledek </a:t>
            </a:r>
            <a:r>
              <a:rPr lang="cs-CZ" sz="4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správně </a:t>
            </a:r>
            <a:r>
              <a:rPr lang="cs-CZ" sz="4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nazýván cena zjištěná (§ 2 odst. 3 Zákona č. 151/1997 Sb</a:t>
            </a:r>
            <a:r>
              <a:rPr lang="cs-CZ" sz="4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.). Postup </a:t>
            </a:r>
            <a:r>
              <a:rPr lang="cs-CZ" sz="4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určení „zjištěné ceny“ je dán závazným algoritmem oceňovacího předpisu, včetně závazných jednotkových cen lesních pozemků a lesních a nelesních porostů.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A0F58A-B16D-CD86-3C17-597C25CF4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96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2EE23-E07A-F7E1-784E-F0AE45BDD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3607B4-44E9-CC0C-7FAA-10116D324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Pojem úřední oceňování podle Zákona č. 151/1997 Sb., </a:t>
            </a: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o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oceňování majetku a Vyhlášky č. 441/2013 Sb. v současnosti již nevystihuje zcela realitu, když obsahuje též ustanovení týkající se určování obvyklé </a:t>
            </a: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ceny a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tržní hodnoty, tento oceňovací předpis vymezuje též rámec pro druhou zásadní skupinu ocenění, tzv. tržní ocenění.</a:t>
            </a:r>
          </a:p>
          <a:p>
            <a:pPr marL="0" indent="0">
              <a:buNone/>
            </a:pPr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681986C-3024-E153-EC60-CE9E5B972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988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2EE23-E07A-F7E1-784E-F0AE45BDD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úřední </a:t>
            </a:r>
            <a:r>
              <a:rPr lang="cs-CZ" dirty="0" smtClean="0"/>
              <a:t>postupy oceňování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3607B4-44E9-CC0C-7FAA-10116D324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Dalším úředním postupem </a:t>
            </a: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například: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výpočet poplatku za odnětí lesních pozemků dle § 17 </a:t>
            </a: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Zákona                  </a:t>
            </a: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289/1995 sb., o lesích (lesní zákon). </a:t>
            </a:r>
          </a:p>
          <a:p>
            <a:pPr marL="0" indent="0">
              <a:buNone/>
            </a:pPr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B7C5EC0-A272-5122-7FF5-0DE064776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769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3CF57E-717A-3D55-D996-463561826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úřední </a:t>
            </a:r>
            <a:r>
              <a:rPr lang="cs-CZ" dirty="0" smtClean="0"/>
              <a:t>postupy oceňování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77F123-52B9-B5AB-DAB7-ACBB9F5D8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Ocenění výše újmy nebo škody na lese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yhláška Ministerstva zemědělství č. 55/1999 Sb., o způsobu výpočtu výše újmy nebo škody způsobené na lesích.</a:t>
            </a:r>
          </a:p>
          <a:p>
            <a:pPr marL="0" indent="0">
              <a:buNone/>
            </a:pPr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6228B46-A0EE-42A3-6332-271E5C885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13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2EE23-E07A-F7E1-784E-F0AE45BDD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úřední </a:t>
            </a:r>
            <a:r>
              <a:rPr lang="cs-CZ" dirty="0" smtClean="0"/>
              <a:t>postupy oceňování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3607B4-44E9-CC0C-7FAA-10116D324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Samostatným předpisem je </a:t>
            </a: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řešeno:</a:t>
            </a:r>
            <a:endParaRPr lang="cs-CZ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Ocenění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újem způsobených omezením lesnického hospodaření z důvodu ochrany přírody, </a:t>
            </a: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vyhláškou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ministerstva životního prostředí a ministerstva </a:t>
            </a: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zemědělství č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335/2006, kterou se stanoví podmínky a způsob poskytování finanční náhrady za újmu vzniklou omezením lesního hospodaření, vzor náležitosti uplatnění nároku.</a:t>
            </a:r>
          </a:p>
          <a:p>
            <a:pPr marL="0" indent="0">
              <a:buNone/>
            </a:pPr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D25D300-0399-A76C-885C-CC946741B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512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2EE23-E07A-F7E1-784E-F0AE45BDD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úřední </a:t>
            </a:r>
            <a:r>
              <a:rPr lang="cs-CZ" dirty="0" smtClean="0"/>
              <a:t>postupy oceňování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3607B4-44E9-CC0C-7FAA-10116D324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Nelze ani </a:t>
            </a: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opomenout: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Metodiku oceňování dřevin dle AOPK z důvodů újem za kácení </a:t>
            </a: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poškození dřevin v 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mimolesním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prostředí.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Metodiku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oceňování okrasných rostlin na trvalém stanovišti, od Výzkumného ústavu Silva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Taroucy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 krajinu a okrasné zahradnictví.  </a:t>
            </a:r>
          </a:p>
          <a:p>
            <a:pPr marL="0" indent="0">
              <a:buNone/>
            </a:pPr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3137B9B-A40A-F8EF-2D42-1D433E2D6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615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2EE23-E07A-F7E1-784E-F0AE45BDD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900" dirty="0"/>
              <a:t>Tržní oceňování lesa a rostlinstva  </a:t>
            </a:r>
            <a:br>
              <a:rPr lang="cs-CZ" sz="4900" dirty="0"/>
            </a:br>
            <a:endParaRPr lang="cs-CZ" sz="49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3607B4-44E9-CC0C-7FAA-10116D324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Tržní oceňování lesa a rostlinstva  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Výsledkem tržního oceňování je „Obvyklá cena“, která je definovaná v § 2 odst. 2 Zákona č. 151/1997 Sb. případně </a:t>
            </a: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„Tržní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hodnota“ ve smyslu § 2 odst. 3.</a:t>
            </a:r>
            <a:r>
              <a:rPr lang="cs-CZ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 určení tržní hodnoty nebo obvyklé ceny spočívá v hledání </a:t>
            </a: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intervalu,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kterém se hledaná tržní hodnota nebo obvyklá cena nachází na základě vhodně zvolených metod. Zdrojem dat pro tržní ocenění jsou data získaná na základě analýzy trhu.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044ACA0-7786-9025-0982-F71D40ED5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520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2EE23-E07A-F7E1-784E-F0AE45BDD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1127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praktickém oceňovaní </a:t>
            </a:r>
            <a:r>
              <a:rPr lang="cs-CZ" sz="4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cs-CZ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nutné </a:t>
            </a:r>
            <a:r>
              <a:rPr lang="cs-CZ" sz="4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zpravidla řešit </a:t>
            </a:r>
            <a:r>
              <a:rPr lang="cs-CZ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tyto otázky:</a:t>
            </a: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3607B4-44E9-CC0C-7FAA-10116D324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252"/>
            <a:ext cx="10515600" cy="4841965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7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se oceňuje? </a:t>
            </a:r>
            <a:r>
              <a:rPr lang="cs-CZ" sz="7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Jaký konkrétní lesní majetek nebo jeho část, službu budeme oceňovat, jaký je předmět ocenění?</a:t>
            </a:r>
            <a:endParaRPr lang="cs-CZ" sz="7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7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Proč se oceňuje? </a:t>
            </a:r>
            <a:r>
              <a:rPr lang="cs-CZ" sz="7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 jakému konkrétnímu účelu je ocenění požadováno, k jakému právnímu úkonu bude ocenění využito? </a:t>
            </a:r>
            <a:endParaRPr lang="cs-CZ" sz="7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7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se oceňuje? </a:t>
            </a:r>
            <a:r>
              <a:rPr lang="cs-CZ" sz="7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Jakou hodnotou, cenou, metodou, způsobem, oceňovacím předpisem majetek a službu ocenit s ohledem na konkrétní účel ocenění, konkrétní právní úkon?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7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Komu ocenění zadat? </a:t>
            </a:r>
            <a:r>
              <a:rPr lang="cs-CZ" sz="70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Je nutno, </a:t>
            </a:r>
            <a:r>
              <a:rPr lang="cs-CZ" sz="7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aby </a:t>
            </a:r>
            <a:r>
              <a:rPr lang="cs-CZ" sz="70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oceňovatel byl </a:t>
            </a:r>
            <a:r>
              <a:rPr lang="cs-CZ" sz="7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kompetentní znalec nebo odhadce.</a:t>
            </a:r>
            <a:endParaRPr lang="cs-CZ" sz="7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530C86B-51FF-3333-933C-6439888F6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301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2EE23-E07A-F7E1-784E-F0AE45BDD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Závěry</a:t>
            </a:r>
            <a:endParaRPr lang="cs-CZ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3607B4-44E9-CC0C-7FAA-10116D324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177" y="1410789"/>
            <a:ext cx="11373393" cy="476617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Absolvent </a:t>
            </a:r>
            <a:r>
              <a:rPr lang="cs-CZ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„K</a:t>
            </a:r>
            <a:r>
              <a:rPr lang="cs-CZ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urzu oceňování lesa a rostlinstva</a:t>
            </a:r>
            <a:r>
              <a:rPr lang="cs-CZ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endParaRPr lang="cs-CZ" sz="2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ude </a:t>
            </a:r>
            <a:r>
              <a:rPr lang="cs-CZ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připraven pro vykonání obecné a zvláštní zkoušky pro výkon znalecké </a:t>
            </a:r>
            <a:r>
              <a:rPr lang="cs-CZ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činnosti v</a:t>
            </a:r>
            <a:r>
              <a:rPr lang="cs-CZ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oboru ekonomika, odvětví oceňování lesa a </a:t>
            </a:r>
            <a:r>
              <a:rPr lang="cs-CZ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rostlinstva. 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Příležitosti uplatnění: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cs-CZ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V rámci soudního znalectví, kde je nedostatek znalců.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cs-CZ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Znalečné pro orgány veřejné moci činí 800 – 1000 Kč/h s možností navýšení pro obtížnost až o 20 </a:t>
            </a:r>
            <a:r>
              <a:rPr lang="cs-CZ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%.</a:t>
            </a:r>
            <a:endParaRPr lang="cs-CZ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 </a:t>
            </a: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rámci odhadcovské činnosti</a:t>
            </a:r>
            <a:r>
              <a:rPr lang="cs-CZ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 rámci náležité péče s lesními majetky při </a:t>
            </a:r>
            <a:r>
              <a:rPr lang="cs-CZ" sz="2000" b="1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objednávání </a:t>
            </a:r>
            <a:r>
              <a:rPr lang="cs-CZ" sz="2000" b="1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znaleckých </a:t>
            </a:r>
            <a:r>
              <a:rPr lang="cs-CZ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posudků a odhadů.</a:t>
            </a:r>
            <a:endParaRPr lang="cs-CZ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CCEF3D1-48C2-81DD-03C0-3B9A5E8EB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815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2EE23-E07A-F7E1-784E-F0AE45BDD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algn="ctr">
              <a:lnSpc>
                <a:spcPct val="107000"/>
              </a:lnSpc>
              <a:spcBef>
                <a:spcPts val="1200"/>
              </a:spcBef>
            </a:pPr>
            <a:r>
              <a:rPr lang="cs-CZ" b="1" kern="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kern="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400" b="1" kern="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Účel a zaměření </a:t>
            </a:r>
            <a:br>
              <a:rPr lang="cs-CZ" sz="4400" b="1" kern="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400" b="1" kern="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Kurzu oceňování lesa a rostlinstva</a:t>
            </a:r>
            <a:br>
              <a:rPr lang="cs-CZ" sz="4400" b="1" kern="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3607B4-44E9-CC0C-7FAA-10116D324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Cílem kurzu je příprava absolventů pro řádný výkon znalecké činnosti (soudního znalectví) </a:t>
            </a:r>
            <a:r>
              <a:rPr lang="cs-CZ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v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OBORU EKONOMIKA, odvětví OCEŇOVÁNÍ LESA a ROSTLINSTVA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pro úspěšné složení obecné a zvláštní části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vstupní zkoušky znalce. 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4EA98D-67CC-E428-8D4C-096B32A18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312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2EE23-E07A-F7E1-784E-F0AE45BDD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absolvent získá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3607B4-44E9-CC0C-7FAA-10116D324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457"/>
            <a:ext cx="10515600" cy="46965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Absolvent kurzu získá 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komplexní znalosti a dovednosti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které jsou nutné 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</a:t>
            </a:r>
            <a:r>
              <a:rPr lang="cs-CZ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zvládnutí: </a:t>
            </a:r>
            <a:endParaRPr lang="cs-CZ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Oceňování lesa jako samostatné specializované ekonomické disciplíny v rámci oboru lesnictví. </a:t>
            </a:r>
          </a:p>
          <a:p>
            <a:pPr marL="0" indent="0" algn="just"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výuce je zahrnut komplexní přehled o uznávaných </a:t>
            </a: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postupech a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standardech při řádném určování různých hodnot a cen lesa </a:t>
            </a: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rostlinstva, </a:t>
            </a: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lesních a zemědělských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pozemků, lesních a nelesních trvalých porostů, škod a újem způsobených na lese a trvalých porostech, náhrad za omezení lesnického hospodaření apod.</a:t>
            </a:r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CF7053E-8209-F873-AC6C-DBCACBEDA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990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2EE23-E07A-F7E1-784E-F0AE45BDD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absolvent získá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3607B4-44E9-CC0C-7FAA-10116D324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417"/>
            <a:ext cx="10515600" cy="4635546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Není opomenuta 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oblast lesního práva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dalších právních norem souvisejících s oceňováním. Součástí kurzu je také 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nová právní úprava znalecké činnost dle zákona č. 254/2019 Sb.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o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znalcích, znaleckých kancelářích a znaleckých ústavech </a:t>
            </a: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a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jeho prováděcích vyhlášek, včetně problematiky 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postavení znalců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podle procesních předpisů, tedy 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podle občanského soudního řádu, trestního řádu správního řádu a soudního řádu správního.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14C0ED-C211-C6EC-F835-456A9E8BA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12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2EE23-E07A-F7E1-784E-F0AE45BDD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bude </a:t>
            </a:r>
            <a:r>
              <a:rPr lang="cs-CZ" dirty="0" smtClean="0"/>
              <a:t>v rámci kurzu zpracovávat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3607B4-44E9-CC0C-7FAA-10116D324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1086"/>
            <a:ext cx="10515600" cy="456587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vičné 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oceňovací práce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závěrečné znalecké posudky,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které jsou při závěrečné zkoušce obhajovány před komisí.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3D91FE6-AF97-812E-66F9-D3C298429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13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12B9B-2423-4005-D5C8-F5D0B933A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Kurz je vhodný </a:t>
            </a:r>
            <a:r>
              <a:rPr lang="cs-CZ" dirty="0" smtClean="0"/>
              <a:t>pro </a:t>
            </a:r>
            <a:r>
              <a:rPr lang="cs-CZ" dirty="0"/>
              <a:t>stávající znalce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6D8AB2-A6C9-4BEF-FACB-AA16B7C03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Stávající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znalci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osvojí vedle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nejnovějších 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odborných znalostí také novou znaleckou legislativu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podporu pro úspěšné složení obecné části zkoušky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451C51-03B9-8DCF-958C-71BBC8ACA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271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2EE23-E07A-F7E1-784E-F0AE45BDD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269" y="365125"/>
            <a:ext cx="10674531" cy="1036955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Kurz je vhodný pro uchazeče o zápis do seznamu znalců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3607B4-44E9-CC0C-7FAA-10116D324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290"/>
            <a:ext cx="10515600" cy="48410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Oceňování lesa a rostlinstva lze </a:t>
            </a: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současnosti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ČR vykonávat </a:t>
            </a: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podle zákona č. 254/2019 Sb. o znalcích, znaleckých kancelářích a znaleckých ústavech: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znalec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(fyzická osoba) s příslušným oprávněním,</a:t>
            </a: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případně jako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znalec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(fyzická osoba) s příslušným oprávněním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rámci znalecké kanceláře,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případně jako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znalec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(fyzická osoba) s příslušným oprávněním v rámci znaleckého ústavu,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rámci znaleckého ústavu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přitom lze být i osobou zapojenou do vědeckovýzkumné činnosti v příslušném oboru, odvětví případně specializaci.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F2E68B9-FC46-5B65-7A91-51DDAACD9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108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2EE23-E07A-F7E1-784E-F0AE45BDD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Kurz je vhodný pro odhadce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3607B4-44E9-CC0C-7FAA-10116D324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Oceňování lesa a rostlinstva lze v ČR vykonávat také jako </a:t>
            </a: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odhadce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oceňování nemovitých věcí na základě živnostenské </a:t>
            </a:r>
            <a:r>
              <a:rPr lang="cs-CZ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oprávnění podle zákona č. 455/1991 Sb. v platném znění.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76B38EB-DAFB-108F-D418-4B29B2E7A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59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Kurz  je vhodný také pro: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Zaměstnance: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rganizačních složek státu,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tátních </a:t>
            </a:r>
            <a:r>
              <a:rPr lang="cs-CZ" dirty="0" smtClean="0"/>
              <a:t>podniků,</a:t>
            </a:r>
            <a:endParaRPr lang="cs-CZ" dirty="0" smtClean="0"/>
          </a:p>
          <a:p>
            <a:pPr lvl="1"/>
            <a:r>
              <a:rPr lang="cs-CZ" dirty="0"/>
              <a:t>o</a:t>
            </a:r>
            <a:r>
              <a:rPr lang="cs-CZ" dirty="0" smtClean="0"/>
              <a:t>bcí.</a:t>
            </a:r>
          </a:p>
          <a:p>
            <a:r>
              <a:rPr lang="cs-CZ" dirty="0" smtClean="0"/>
              <a:t>Majitele lesů a správce lesů.</a:t>
            </a:r>
          </a:p>
          <a:p>
            <a:r>
              <a:rPr lang="cs-CZ" dirty="0" smtClean="0"/>
              <a:t>Odborné lesní hospodáře.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Kurz oceňování lesa a rostlinstva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475C-DAF0-40DF-9208-D00D6860AA6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3579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1168</Words>
  <Application>Microsoft Office PowerPoint</Application>
  <PresentationFormat>Širokoúhlá obrazovka</PresentationFormat>
  <Paragraphs>117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Motiv Office</vt:lpstr>
      <vt:lpstr>  Účel a zaměření  KURZU OCEŇOVÁNÍ LESA A ROSTLINSTVA </vt:lpstr>
      <vt:lpstr> Účel a zaměření  Kurzu oceňování lesa a rostlinstva </vt:lpstr>
      <vt:lpstr>Co absolvent získá</vt:lpstr>
      <vt:lpstr>Co absolvent získá</vt:lpstr>
      <vt:lpstr>Co se bude v rámci kurzu zpracovávat</vt:lpstr>
      <vt:lpstr>Kurz je vhodný pro stávající znalce</vt:lpstr>
      <vt:lpstr>Kurz je vhodný pro uchazeče o zápis do seznamu znalců</vt:lpstr>
      <vt:lpstr>Kurz je vhodný pro odhadce</vt:lpstr>
      <vt:lpstr>Kurz  je vhodný také pro:</vt:lpstr>
      <vt:lpstr>Co se zpravidla řeší při oceňování lesa</vt:lpstr>
      <vt:lpstr>Poznámka</vt:lpstr>
      <vt:lpstr>Další úřední postupy oceňování</vt:lpstr>
      <vt:lpstr>Další úřední postupy oceňování</vt:lpstr>
      <vt:lpstr>Další úřední postupy oceňování</vt:lpstr>
      <vt:lpstr>Další úřední postupy oceňování</vt:lpstr>
      <vt:lpstr> Tržní oceňování lesa a rostlinstva   </vt:lpstr>
      <vt:lpstr> Při praktickém oceňovaní je nutné zpravidla řešit tyto otázky: </vt:lpstr>
      <vt:lpstr>Závěry</vt:lpstr>
    </vt:vector>
  </TitlesOfParts>
  <Company>Státní pozemkový úřad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Mendelova univerzita v Brně  Lesnická a dřevařská Fakulta Ústav lesnické a dřevařské politiky a ekonomiky  KURZ OCEŇOVÁNÍ LESA A ROSTLINSTVA</dc:title>
  <dc:creator>Vala Vlastimil Ing. CSc.</dc:creator>
  <cp:lastModifiedBy>vlastimil</cp:lastModifiedBy>
  <cp:revision>22</cp:revision>
  <dcterms:created xsi:type="dcterms:W3CDTF">2023-03-16T19:33:42Z</dcterms:created>
  <dcterms:modified xsi:type="dcterms:W3CDTF">2024-05-23T06:29:45Z</dcterms:modified>
</cp:coreProperties>
</file>